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8"/>
  </p:notesMasterIdLst>
  <p:sldIdLst>
    <p:sldId id="256" r:id="rId2"/>
    <p:sldId id="380" r:id="rId3"/>
    <p:sldId id="259" r:id="rId4"/>
    <p:sldId id="274" r:id="rId5"/>
    <p:sldId id="275" r:id="rId6"/>
    <p:sldId id="369" r:id="rId7"/>
    <p:sldId id="370" r:id="rId8"/>
    <p:sldId id="276" r:id="rId9"/>
    <p:sldId id="277" r:id="rId10"/>
    <p:sldId id="278" r:id="rId11"/>
    <p:sldId id="279" r:id="rId12"/>
    <p:sldId id="280" r:id="rId13"/>
    <p:sldId id="281" r:id="rId14"/>
    <p:sldId id="265" r:id="rId15"/>
    <p:sldId id="408" r:id="rId16"/>
    <p:sldId id="283" r:id="rId17"/>
    <p:sldId id="381" r:id="rId18"/>
    <p:sldId id="285" r:id="rId19"/>
    <p:sldId id="382" r:id="rId20"/>
    <p:sldId id="287" r:id="rId21"/>
    <p:sldId id="383" r:id="rId22"/>
    <p:sldId id="289" r:id="rId23"/>
    <p:sldId id="384" r:id="rId24"/>
    <p:sldId id="291" r:id="rId25"/>
    <p:sldId id="292" r:id="rId26"/>
    <p:sldId id="293" r:id="rId27"/>
    <p:sldId id="436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2" r:id="rId37"/>
    <p:sldId id="333" r:id="rId38"/>
    <p:sldId id="410" r:id="rId39"/>
    <p:sldId id="335" r:id="rId40"/>
    <p:sldId id="411" r:id="rId41"/>
    <p:sldId id="337" r:id="rId42"/>
    <p:sldId id="338" r:id="rId43"/>
    <p:sldId id="339" r:id="rId44"/>
    <p:sldId id="412" r:id="rId45"/>
    <p:sldId id="341" r:id="rId46"/>
    <p:sldId id="413" r:id="rId47"/>
    <p:sldId id="343" r:id="rId48"/>
    <p:sldId id="414" r:id="rId49"/>
    <p:sldId id="345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15" r:id="rId60"/>
    <p:sldId id="404" r:id="rId61"/>
    <p:sldId id="405" r:id="rId62"/>
    <p:sldId id="403" r:id="rId63"/>
    <p:sldId id="406" r:id="rId64"/>
    <p:sldId id="357" r:id="rId65"/>
    <p:sldId id="358" r:id="rId66"/>
    <p:sldId id="416" r:id="rId67"/>
    <p:sldId id="360" r:id="rId68"/>
    <p:sldId id="417" r:id="rId69"/>
    <p:sldId id="362" r:id="rId70"/>
    <p:sldId id="418" r:id="rId71"/>
    <p:sldId id="364" r:id="rId72"/>
    <p:sldId id="419" r:id="rId73"/>
    <p:sldId id="366" r:id="rId74"/>
    <p:sldId id="437" r:id="rId75"/>
    <p:sldId id="372" r:id="rId76"/>
    <p:sldId id="374" r:id="rId77"/>
    <p:sldId id="385" r:id="rId78"/>
    <p:sldId id="421" r:id="rId79"/>
    <p:sldId id="389" r:id="rId80"/>
    <p:sldId id="388" r:id="rId81"/>
    <p:sldId id="390" r:id="rId82"/>
    <p:sldId id="422" r:id="rId83"/>
    <p:sldId id="423" r:id="rId84"/>
    <p:sldId id="269" r:id="rId85"/>
    <p:sldId id="308" r:id="rId86"/>
    <p:sldId id="424" r:id="rId87"/>
    <p:sldId id="310" r:id="rId88"/>
    <p:sldId id="425" r:id="rId89"/>
    <p:sldId id="312" r:id="rId90"/>
    <p:sldId id="426" r:id="rId91"/>
    <p:sldId id="314" r:id="rId92"/>
    <p:sldId id="427" r:id="rId93"/>
    <p:sldId id="316" r:id="rId94"/>
    <p:sldId id="428" r:id="rId95"/>
    <p:sldId id="317" r:id="rId96"/>
    <p:sldId id="429" r:id="rId97"/>
    <p:sldId id="319" r:id="rId98"/>
    <p:sldId id="430" r:id="rId99"/>
    <p:sldId id="376" r:id="rId100"/>
    <p:sldId id="378" r:id="rId101"/>
    <p:sldId id="257" r:id="rId102"/>
    <p:sldId id="282" r:id="rId103"/>
    <p:sldId id="267" r:id="rId104"/>
    <p:sldId id="270" r:id="rId105"/>
    <p:sldId id="322" r:id="rId106"/>
    <p:sldId id="296" r:id="rId107"/>
    <p:sldId id="431" r:id="rId108"/>
    <p:sldId id="299" r:id="rId109"/>
    <p:sldId id="432" r:id="rId110"/>
    <p:sldId id="300" r:id="rId111"/>
    <p:sldId id="433" r:id="rId112"/>
    <p:sldId id="303" r:id="rId113"/>
    <p:sldId id="434" r:id="rId114"/>
    <p:sldId id="304" r:id="rId115"/>
    <p:sldId id="435" r:id="rId116"/>
    <p:sldId id="260" r:id="rId1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5C"/>
    <a:srgbClr val="FFED00"/>
    <a:srgbClr val="1CC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087" autoAdjust="0"/>
    <p:restoredTop sz="94745" autoAdjust="0"/>
  </p:normalViewPr>
  <p:slideViewPr>
    <p:cSldViewPr snapToGrid="0" snapToObjects="1">
      <p:cViewPr varScale="1">
        <p:scale>
          <a:sx n="61" d="100"/>
          <a:sy n="61" d="100"/>
        </p:scale>
        <p:origin x="-245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2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8CFA-745C-4B21-BA0B-A91965EE6A01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9239-502F-436E-9760-FF6C709F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59239-502F-436E-9760-FF6C709F54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</a:t>
            </a:r>
            <a:r>
              <a:rPr lang="en-GB" baseline="0" dirty="0"/>
              <a:t> is a slide for the teachers. Students do not need to see this.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DFE8B-E8FC-46AB-BAC9-56DBAF919AA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1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the links between sensationalism or emotionally manipulative language and higher rates of engagement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DFE8B-E8FC-46AB-BAC9-56DBAF919AA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is a slide for the teachers. Students do not need to see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DFE8B-E8FC-46AB-BAC9-56DBAF919AA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9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Teorie spiskowe różnią się od fałszywych informacji tym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że powstają w wyniku połączenia hipotez i argumentów, które są manipulowane w celu poparcia określonej teorii. Fałszywe informacje są czasem wykorzystywane w argumentacji zwolenników teorii spiskowych, ale nie zawsze są zgodne z teorią.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59239-502F-436E-9760-FF6C709F540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60447E-3680-8F4A-8D27-6B060BE77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604A174-3E78-EF4F-A5E7-9B8A68FB2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1451109-76F7-B643-8DCA-5500AF6B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AB472D3-1355-7645-B22B-6BA109F3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F2936-8063-C744-B510-1533EEE3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03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437933-CC5E-964F-A5E6-FBD42910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78A7CC70-9E3F-5F4B-AC0E-740E725C7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ADDCC06-1C37-3543-9D73-1F74FB1F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671E02D-AB79-3C40-863F-2B88601E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20CFF76-AA67-7B48-A2CD-0768C260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49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CF9C79D3-FDAA-4741-9727-1BCACCC9F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56BD5A4-36CA-9448-825D-B257DF2B9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5290185-0EE1-6745-B826-3C209C40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F3593C6-CBD1-0B4C-8A3C-73D52597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AEE5BA8-D64F-4542-9A6C-245C973B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38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84C2C1D-894E-D14B-BE97-69FDA8D2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2350D3D-0713-F648-95E3-78604FAB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4C3100B-34AE-B14C-A02F-3BBDD7FB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17E98E3-2027-E64B-AE4B-C1545AC0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A1CE853-32B9-1849-97DB-DA4D7EBF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73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FE0AD-18B0-1843-B4CF-6D654747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623C8CF-B3B8-184B-8E90-9FECC4D20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4D4C47A-338C-8646-A36C-5F53CF13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E1248AB-1266-9745-93A8-9F9DB913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AA920D2-1212-FE47-A33E-5A5AB91D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8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3CDFF80-D76C-2B48-9498-9D9756F4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2094D36-996D-EA44-9409-30F088A66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25AD703-698F-4E4B-917E-062D35519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5DB9BB2-A7F5-3147-98DC-89CBFAB4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8A2CA0F-5FFB-1F4C-A65C-86EF3420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7B1ACC6-388C-B341-A9B4-D3513A8A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93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14E856-9B4D-8E4F-BB79-7935ECA4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B74DF52-D02B-3243-A9BA-4D80E0BA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4D81C80-1BB4-6843-B1F0-A87BFBF5C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9E67F9-5F51-BF4D-9B6D-9C6B38649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336AAC98-701E-364C-8D3C-E2A1C525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05A63EA-DFC9-B94F-A532-F29D3F25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90102735-392F-8145-894B-68DB2FA1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AA98F74B-A1F0-9847-A9BC-6F5A103C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9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C67DDB1-61A8-9D4F-B383-9A2452C0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9F8F87AE-4245-244C-A9E2-53559CF5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657AA2C-2D55-0B49-A838-679CF25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A87A336-4F7E-024F-A16A-C3421DA8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64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44F398D1-DC90-2B4F-AF5E-8FBEA8BC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C38AA0A-A858-D342-8421-8DCD0BC6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DA45996-5819-4B42-BBEF-D3112C3E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8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F921E0-7E2F-A548-9475-64C382F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3D1A726-06C0-3742-BB70-7C794C7B4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2C88227-0444-2E4B-B9A1-39ABD4262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63BBC0F-2E4F-6C40-B642-283CFA4F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C3E3F81-396E-A148-8B32-D78C9574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6C2B2DF-A07D-AF4E-A8B1-4A5E1FA3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70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06AD025-0A70-9B41-85F4-7B16F167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1698D0D3-B3CF-3F4D-8E1E-19FA1A0D7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8390639-4581-4649-95B7-8E44DFD0E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FCF82AC-9878-8F4E-9BA2-5FA401BD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63627F2-8BA0-8849-80E3-4366F8F3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4B448567-1517-C241-9C0B-C21AD0F8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96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BB1CE32-1279-C04E-A192-8835A8BA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C344C71-5DF3-394F-A52D-7F05F3B8C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904C9EC-A92A-2344-9079-8044C5A17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28D3-6C28-E642-B3A2-E7C266415B7D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D5F1DC9-93D7-924D-A07D-D564622B7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B8C6F4-03FB-9547-9695-3E0377E72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F033-D7F0-0C4E-B5D2-BF29C1D8E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3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6474"/>
            <a:ext cx="11651673" cy="6342611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00" y="1122363"/>
            <a:ext cx="7629600" cy="2387600"/>
          </a:xfrm>
        </p:spPr>
        <p:txBody>
          <a:bodyPr>
            <a:noAutofit/>
          </a:bodyPr>
          <a:lstStyle/>
          <a:p>
            <a:pPr algn="r"/>
            <a:r>
              <a:rPr lang="pl-PL" sz="5800" b="1" dirty="0" smtClean="0">
                <a:latin typeface="Arial Narrow" panose="020B0606020202030204" pitchFamily="34" charset="0"/>
              </a:rPr>
              <a:t>EDUKACJA MEDIALNA</a:t>
            </a:r>
            <a:r>
              <a:rPr lang="en-US" sz="5800" b="1" dirty="0" smtClean="0">
                <a:latin typeface="Arial Narrow" panose="020B0606020202030204" pitchFamily="34" charset="0"/>
              </a:rPr>
              <a:t> </a:t>
            </a:r>
            <a:r>
              <a:rPr lang="pl-PL" sz="5800" b="1" dirty="0" smtClean="0">
                <a:latin typeface="Arial Narrow" panose="020B0606020202030204" pitchFamily="34" charset="0"/>
              </a:rPr>
              <a:t/>
            </a:r>
            <a:br>
              <a:rPr lang="pl-PL" sz="5800" b="1" dirty="0" smtClean="0">
                <a:latin typeface="Arial Narrow" panose="020B0606020202030204" pitchFamily="34" charset="0"/>
              </a:rPr>
            </a:br>
            <a:r>
              <a:rPr lang="pl-PL" sz="5800" b="1" dirty="0" smtClean="0">
                <a:latin typeface="Arial Narrow" panose="020B0606020202030204" pitchFamily="34" charset="0"/>
              </a:rPr>
              <a:t>WARSZTATY</a:t>
            </a:r>
            <a:endParaRPr lang="fr-FR" sz="5800" b="1" cap="all" dirty="0">
              <a:latin typeface="Arial Narrow" panose="020B0606020202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400" y="3602038"/>
            <a:ext cx="7629600" cy="1655762"/>
          </a:xfrm>
        </p:spPr>
        <p:txBody>
          <a:bodyPr/>
          <a:lstStyle/>
          <a:p>
            <a:pPr algn="r"/>
            <a:r>
              <a:rPr lang="fr-FR" dirty="0" smtClean="0">
                <a:latin typeface="Arial" panose="020B0604020202020204" pitchFamily="34" charset="0"/>
              </a:rPr>
              <a:t>W</a:t>
            </a:r>
            <a:r>
              <a:rPr lang="pl-PL" dirty="0" err="1" smtClean="0">
                <a:latin typeface="Arial" panose="020B0604020202020204" pitchFamily="34" charset="0"/>
              </a:rPr>
              <a:t>itamy</a:t>
            </a:r>
            <a:r>
              <a:rPr lang="fr-FR" dirty="0" smtClean="0">
                <a:latin typeface="Arial" panose="020B0604020202020204" pitchFamily="34" charset="0"/>
              </a:rPr>
              <a:t>!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" y="2060843"/>
            <a:ext cx="12004568" cy="484744"/>
          </a:xfrm>
          <a:prstGeom prst="rect">
            <a:avLst/>
          </a:prstGeom>
        </p:spPr>
      </p:pic>
      <p:sp>
        <p:nvSpPr>
          <p:cNvPr id="59" name="Google Shape;293;p31"/>
          <p:cNvSpPr txBox="1">
            <a:spLocks noGrp="1"/>
          </p:cNvSpPr>
          <p:nvPr/>
        </p:nvSpPr>
        <p:spPr>
          <a:xfrm>
            <a:off x="146826" y="3756420"/>
            <a:ext cx="2018372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2700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1440</a:t>
            </a:r>
          </a:p>
          <a:p>
            <a:pPr marL="12700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Johannes Gutenberg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wynalazł prasę drukarską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Google Shape;293;p31"/>
          <p:cNvSpPr txBox="1">
            <a:spLocks noGrp="1"/>
          </p:cNvSpPr>
          <p:nvPr/>
        </p:nvSpPr>
        <p:spPr>
          <a:xfrm>
            <a:off x="2343822" y="3746976"/>
            <a:ext cx="2335974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2700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1605</a:t>
            </a:r>
          </a:p>
          <a:p>
            <a:pPr marL="12700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Pierwsza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historii szeroko rozpowszechniona gazeta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Google Shape;293;p31"/>
          <p:cNvSpPr txBox="1">
            <a:spLocks noGrp="1"/>
          </p:cNvSpPr>
          <p:nvPr/>
        </p:nvSpPr>
        <p:spPr>
          <a:xfrm>
            <a:off x="4679796" y="3756420"/>
            <a:ext cx="203716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2700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1894</a:t>
            </a:r>
          </a:p>
          <a:p>
            <a:pPr marL="12700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Guglielmo</a:t>
            </a:r>
          </a:p>
          <a:p>
            <a:pPr marL="12700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Marconi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wynalazł radio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Google Shape;293;p31"/>
          <p:cNvSpPr txBox="1">
            <a:spLocks noGrp="1"/>
          </p:cNvSpPr>
          <p:nvPr/>
        </p:nvSpPr>
        <p:spPr>
          <a:xfrm>
            <a:off x="6471424" y="3756419"/>
            <a:ext cx="2037160" cy="282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2700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1927</a:t>
            </a:r>
          </a:p>
          <a:p>
            <a:pPr marL="12700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Philo</a:t>
            </a:r>
          </a:p>
          <a:p>
            <a:pPr marL="12700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Farnsworth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dokonał pierwszej transmisji telewizyjnej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Google Shape;293;p31"/>
          <p:cNvSpPr txBox="1">
            <a:spLocks noGrp="1"/>
          </p:cNvSpPr>
          <p:nvPr/>
        </p:nvSpPr>
        <p:spPr>
          <a:xfrm>
            <a:off x="8263052" y="3756420"/>
            <a:ext cx="203716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2700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  <a:p>
            <a:pPr marL="12700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Sir Timothy</a:t>
            </a:r>
          </a:p>
          <a:p>
            <a:pPr marL="12700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John-Berners</a:t>
            </a:r>
          </a:p>
          <a:p>
            <a:pPr marL="12700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owołuje do życia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World Wide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Google Shape;293;p31"/>
          <p:cNvSpPr txBox="1">
            <a:spLocks noGrp="1"/>
          </p:cNvSpPr>
          <p:nvPr/>
        </p:nvSpPr>
        <p:spPr>
          <a:xfrm>
            <a:off x="10300212" y="3756420"/>
            <a:ext cx="203716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27000" indent="0">
              <a:buNone/>
            </a:pPr>
            <a:r>
              <a:rPr lang="en-US" sz="2000" b="1" dirty="0">
                <a:latin typeface="+mn-lt"/>
              </a:rPr>
              <a:t>2004</a:t>
            </a:r>
          </a:p>
          <a:p>
            <a:pPr marL="1270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marL="127000" indent="0">
              <a:buNone/>
            </a:pPr>
            <a:endParaRPr lang="en-US" sz="2000" dirty="0">
              <a:latin typeface="+mn-lt"/>
            </a:endParaRPr>
          </a:p>
          <a:p>
            <a:pPr marL="127000" indent="0">
              <a:buNone/>
            </a:pPr>
            <a:r>
              <a:rPr lang="en-US" sz="2000" b="1" dirty="0">
                <a:latin typeface="+mn-lt"/>
              </a:rPr>
              <a:t>2005</a:t>
            </a:r>
          </a:p>
          <a:p>
            <a:pPr marL="1270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</p:txBody>
      </p:sp>
      <p:sp>
        <p:nvSpPr>
          <p:cNvPr id="65" name="ZoneTexte 64"/>
          <p:cNvSpPr txBox="1"/>
          <p:nvPr/>
        </p:nvSpPr>
        <p:spPr>
          <a:xfrm rot="5400000">
            <a:off x="1070829" y="3485263"/>
            <a:ext cx="371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………….</a:t>
            </a:r>
          </a:p>
        </p:txBody>
      </p:sp>
      <p:sp>
        <p:nvSpPr>
          <p:cNvPr id="66" name="ZoneTexte 65"/>
          <p:cNvSpPr txBox="1"/>
          <p:nvPr/>
        </p:nvSpPr>
        <p:spPr>
          <a:xfrm rot="5400000">
            <a:off x="-1066179" y="3485263"/>
            <a:ext cx="371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………….</a:t>
            </a:r>
          </a:p>
        </p:txBody>
      </p:sp>
      <p:sp>
        <p:nvSpPr>
          <p:cNvPr id="67" name="ZoneTexte 66"/>
          <p:cNvSpPr txBox="1"/>
          <p:nvPr/>
        </p:nvSpPr>
        <p:spPr>
          <a:xfrm rot="5400000">
            <a:off x="3338693" y="3485261"/>
            <a:ext cx="371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………….</a:t>
            </a:r>
          </a:p>
        </p:txBody>
      </p:sp>
      <p:sp>
        <p:nvSpPr>
          <p:cNvPr id="68" name="ZoneTexte 67"/>
          <p:cNvSpPr txBox="1"/>
          <p:nvPr/>
        </p:nvSpPr>
        <p:spPr>
          <a:xfrm rot="5400000">
            <a:off x="5159091" y="3532801"/>
            <a:ext cx="371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………....</a:t>
            </a:r>
          </a:p>
        </p:txBody>
      </p:sp>
      <p:sp>
        <p:nvSpPr>
          <p:cNvPr id="69" name="ZoneTexte 68"/>
          <p:cNvSpPr txBox="1"/>
          <p:nvPr/>
        </p:nvSpPr>
        <p:spPr>
          <a:xfrm rot="5400000">
            <a:off x="6985591" y="3485259"/>
            <a:ext cx="371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………….</a:t>
            </a:r>
          </a:p>
        </p:txBody>
      </p:sp>
      <p:sp>
        <p:nvSpPr>
          <p:cNvPr id="70" name="ZoneTexte 69"/>
          <p:cNvSpPr txBox="1"/>
          <p:nvPr/>
        </p:nvSpPr>
        <p:spPr>
          <a:xfrm rot="5400000">
            <a:off x="9072342" y="3485259"/>
            <a:ext cx="371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………...</a:t>
            </a:r>
          </a:p>
        </p:txBody>
      </p:sp>
      <p:sp>
        <p:nvSpPr>
          <p:cNvPr id="71" name="Titre 7"/>
          <p:cNvSpPr>
            <a:spLocks noGrp="1"/>
          </p:cNvSpPr>
          <p:nvPr>
            <p:ph type="title"/>
          </p:nvPr>
        </p:nvSpPr>
        <p:spPr>
          <a:xfrm>
            <a:off x="860502" y="342823"/>
            <a:ext cx="10515600" cy="1325563"/>
          </a:xfrm>
        </p:spPr>
        <p:txBody>
          <a:bodyPr/>
          <a:lstStyle/>
          <a:p>
            <a:r>
              <a:rPr lang="pl-PL" b="1" dirty="0" smtClean="0">
                <a:latin typeface="+mn-lt"/>
              </a:rPr>
              <a:t>Historia mediów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8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556" y="892493"/>
            <a:ext cx="7629600" cy="853921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cap="all" dirty="0" err="1">
                <a:latin typeface="Arial Narrow" panose="020B0604020202020204" pitchFamily="34" charset="0"/>
              </a:rPr>
              <a:t>Cele</a:t>
            </a:r>
            <a:r>
              <a:rPr lang="en-GB" sz="3200" b="1" cap="all" dirty="0">
                <a:latin typeface="Arial Narrow" panose="020B0604020202020204" pitchFamily="34" charset="0"/>
              </a:rPr>
              <a:t> </a:t>
            </a:r>
            <a:r>
              <a:rPr lang="pl-PL" sz="3200" b="1" cap="all" dirty="0" smtClean="0">
                <a:latin typeface="Arial Narrow" panose="020B0604020202020204" pitchFamily="34" charset="0"/>
              </a:rPr>
              <a:t>EDUKACYJNE</a:t>
            </a:r>
            <a:r>
              <a:rPr lang="en-GB" sz="3200" b="1" cap="all" dirty="0" smtClean="0">
                <a:latin typeface="Arial Narrow" panose="020B0604020202020204" pitchFamily="34" charset="0"/>
              </a:rPr>
              <a:t>: </a:t>
            </a:r>
            <a:endParaRPr lang="en-GB" sz="1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9" y="1638702"/>
            <a:ext cx="85205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rozróżnić prawa i obowiązki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Internecie.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zidentyfikować i poddać dekonstrukcji rasistowskie treści w sieci.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odpowiadać na mowę nienawiści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teorie spiskowe w konstruktywny sposób.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w świadomy i kreatywny sposób korzystać z sieci społecznościowych</a:t>
            </a:r>
            <a:r>
              <a:rPr lang="pl-PL" sz="2400" dirty="0"/>
              <a:t>.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882" y="2212332"/>
            <a:ext cx="9223917" cy="2204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Mowa nienawiści: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zdanie,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tekst, dźwięk, obraz lub jakakolwiek forma ekspresji, która wyraża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nienawiść, odrzucenie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obrzydzenie wobec innych.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Kiedy takie wyrażenie nienawiści jest upublicznione, może również podburzyć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jego świadków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grupę docelową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do ponownego wyrażenia tej nienawiści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podobnym lub większym poziomem przemocy. Jest to tak zwane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podżeganie do nienawiści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2" y="2288336"/>
            <a:ext cx="1671063" cy="57383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 txBox="1">
            <a:spLocks/>
          </p:cNvSpPr>
          <p:nvPr/>
        </p:nvSpPr>
        <p:spPr>
          <a:xfrm>
            <a:off x="2048106" y="4575411"/>
            <a:ext cx="9223917" cy="133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połączeniu z brakiem krytycznego myślenia, tego typu treści, oparte na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stereotypach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błędnych przekonaniach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prowadzą do nadmiernych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uogólnień 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poczucia paranoi,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czasem prawdziwej przemocy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2" y="4629920"/>
            <a:ext cx="1472599" cy="4194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18" y="5552144"/>
            <a:ext cx="2258691" cy="1390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10272051" cy="1090919"/>
          </a:xfrm>
        </p:spPr>
        <p:txBody>
          <a:bodyPr>
            <a:normAutofit fontScale="90000"/>
          </a:bodyPr>
          <a:lstStyle/>
          <a:p>
            <a:r>
              <a:rPr lang="pl-PL" b="1" cap="all" dirty="0">
                <a:latin typeface="Arial Narrow" panose="020B0604020202020204" pitchFamily="34" charset="0"/>
              </a:rPr>
              <a:t>Mowa nienawiści i obywatelstwo cyfrowe</a:t>
            </a:r>
            <a:endParaRPr lang="fr-FR" b="1" cap="all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262022"/>
            <a:ext cx="1081347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Obywatelstwo cyfrowe </a:t>
            </a:r>
          </a:p>
          <a:p>
            <a:pPr marL="0" indent="0" algn="ctr">
              <a:buNone/>
            </a:pP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relacja, jaka łączy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nas z innymi osobami oraz sposób, w jaki "tworzymy społeczeństwo" w Internecie. Innymi słowy, sposób, w jaki użytkownicy Internetu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zachowują się i współdziałają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 sieci. </a:t>
            </a:r>
          </a:p>
          <a:p>
            <a:pPr marL="0" inden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Prawa i obowiązki, które mamy w prawdziwym życiu, są takie same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sieci, a nasze zachowania i interakcje określają również, jak inni postrzegają nas w internecie.</a:t>
            </a:r>
          </a:p>
          <a:p>
            <a:pPr marL="0" inden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Koncepcja ta odnosi się również do sposobu, w jaki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chronimy naszą prywatność w sieci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(np. hasła, lokalizacja, historia Internetu itp.).</a:t>
            </a:r>
          </a:p>
          <a:p>
            <a:pPr marL="0" indent="0" algn="ctr">
              <a:buNone/>
            </a:pP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72" y="1729003"/>
            <a:ext cx="3846584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452180"/>
            <a:ext cx="9704885" cy="109091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KLUCZOWE WNIOSKI</a:t>
            </a:r>
            <a:endParaRPr lang="fr-FR" sz="3600" b="1" cap="all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691944"/>
            <a:ext cx="11651673" cy="4598351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Czytaj i słuchaj innych punktów widzenia niż Twój własny: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nikaj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założeń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stereotypów na temat innych grup.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Unikaj reagowania na polemiki: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atrzymaj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się i zastanów przed polubieniem/komentowaniem/udostępnianiem w mediach społecznościowych.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Zgłaszaj mowę nienawiści w sieci: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amiast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reagować, możesz zgłaszać posty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mediach społecznościowych, które zawierają mowę nienawiści.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Uczestnicz: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eź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odpowiedzialność za sieć, aby uczynić z niej teren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indywidualnej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zbiorowej afirmacji, ale także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refleksji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debaty i uczestnictwa.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Znaj swoje prawa (...i obowiązki):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oznaj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prawa, które chronią i regulują wolność prasy i wolność słowa w Twoim kraju.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253488"/>
            <a:ext cx="3846584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560106"/>
            <a:ext cx="11165304" cy="1084967"/>
          </a:xfrm>
        </p:spPr>
        <p:txBody>
          <a:bodyPr>
            <a:normAutofit/>
          </a:bodyPr>
          <a:lstStyle/>
          <a:p>
            <a:pPr algn="ctr"/>
            <a:r>
              <a:rPr lang="pl-PL" sz="3200" b="1" cap="all" dirty="0" smtClean="0">
                <a:latin typeface="Arial Narrow" panose="020B0604020202020204" pitchFamily="34" charset="0"/>
              </a:rPr>
              <a:t>Ćwiczenie </a:t>
            </a:r>
            <a:br>
              <a:rPr lang="pl-PL" sz="3200" b="1" cap="all" dirty="0" smtClean="0">
                <a:latin typeface="Arial Narrow" panose="020B0604020202020204" pitchFamily="34" charset="0"/>
              </a:rPr>
            </a:br>
            <a:r>
              <a:rPr lang="pl-PL" sz="3200" cap="all" dirty="0" smtClean="0">
                <a:latin typeface="Arial Narrow" panose="020B0604020202020204" pitchFamily="34" charset="0"/>
              </a:rPr>
              <a:t>Tabela </a:t>
            </a:r>
            <a:r>
              <a:rPr lang="pl-PL" sz="3200" cap="all" dirty="0">
                <a:latin typeface="Arial Narrow" panose="020B0604020202020204" pitchFamily="34" charset="0"/>
              </a:rPr>
              <a:t>dobrych i złych praktyk internetowych </a:t>
            </a:r>
            <a:endParaRPr lang="fr-FR" sz="2800" cap="all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605409"/>
            <a:ext cx="11424931" cy="448590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Podziel uczniów na grupy i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przedstaw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na tablicy (za pomocą projektora wideo lub na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papierze) </a:t>
            </a:r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tabelę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dobrych i złych </a:t>
            </a:r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praktyk.</a:t>
            </a:r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Grupy mają za zadanie </a:t>
            </a:r>
            <a:r>
              <a:rPr lang="pl-P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zaszeregować te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kilka przykładów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kategorii dobrych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albo złych praktyk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(każda odpowiedź musi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zostać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uzasadniona).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700" i="1" dirty="0">
                <a:latin typeface="Arial" panose="020B0604020202020204" pitchFamily="34" charset="0"/>
                <a:cs typeface="Arial" panose="020B0604020202020204" pitchFamily="34" charset="0"/>
              </a:rPr>
              <a:t>Zgłaszanie nienawistnych lub agresywnych komentarzy pod </a:t>
            </a:r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publikacją.</a:t>
            </a:r>
            <a:endParaRPr lang="pl-PL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700" i="1" dirty="0">
                <a:latin typeface="Arial" panose="020B0604020202020204" pitchFamily="34" charset="0"/>
                <a:cs typeface="Arial" panose="020B0604020202020204" pitchFamily="34" charset="0"/>
              </a:rPr>
              <a:t>Akceptowanie </a:t>
            </a:r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każdej osoby do grupy swoich znajomych.</a:t>
            </a:r>
            <a:endParaRPr lang="pl-PL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700" i="1" dirty="0">
                <a:latin typeface="Arial" panose="020B0604020202020204" pitchFamily="34" charset="0"/>
                <a:cs typeface="Arial" panose="020B0604020202020204" pitchFamily="34" charset="0"/>
              </a:rPr>
              <a:t>Blokowanie użytkownika na portalu </a:t>
            </a:r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społecznościowym.</a:t>
            </a:r>
            <a:endParaRPr lang="pl-PL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Dyskutowanie </a:t>
            </a:r>
            <a:r>
              <a:rPr lang="pl-PL" sz="2700" i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obrażającą </a:t>
            </a:r>
            <a:r>
              <a:rPr lang="pl-PL" sz="2700" i="1" dirty="0">
                <a:latin typeface="Arial" panose="020B0604020202020204" pitchFamily="34" charset="0"/>
                <a:cs typeface="Arial" panose="020B0604020202020204" pitchFamily="34" charset="0"/>
              </a:rPr>
              <a:t>osobą w komentarzu </a:t>
            </a:r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wideo.</a:t>
            </a:r>
            <a:endParaRPr lang="pl-PL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700" i="1" dirty="0">
                <a:latin typeface="Arial" panose="020B0604020202020204" pitchFamily="34" charset="0"/>
                <a:cs typeface="Arial" panose="020B0604020202020204" pitchFamily="34" charset="0"/>
              </a:rPr>
              <a:t>Podawanie swojego adresu lub danych </a:t>
            </a:r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osobowych.</a:t>
            </a:r>
            <a:endParaRPr lang="pl-PL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700" i="1" dirty="0">
                <a:latin typeface="Arial" panose="020B0604020202020204" pitchFamily="34" charset="0"/>
                <a:cs typeface="Arial" panose="020B0604020202020204" pitchFamily="34" charset="0"/>
              </a:rPr>
              <a:t>Publikowanie zdjęć swoich znajomych bez pytania ich o </a:t>
            </a:r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zdanie.</a:t>
            </a:r>
            <a:endParaRPr lang="pl-PL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700" i="1" dirty="0">
                <a:latin typeface="Arial" panose="020B0604020202020204" pitchFamily="34" charset="0"/>
                <a:cs typeface="Arial" panose="020B0604020202020204" pitchFamily="34" charset="0"/>
              </a:rPr>
              <a:t>Używanie tego samego hasła do wszystkich sieci </a:t>
            </a:r>
            <a:r>
              <a:rPr lang="pl-PL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społecznościowych.</a:t>
            </a:r>
            <a:endParaRPr lang="pl-PL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pl-PL" sz="3600" b="1" cap="all" dirty="0">
                <a:latin typeface="Arial Narrow" panose="020B0604020202020204" pitchFamily="34" charset="0"/>
              </a:rPr>
              <a:t>Mowa nienawiści i obywatelstwo cyfrowe - debata</a:t>
            </a:r>
            <a:endParaRPr lang="fr-FR" sz="3600" b="1" cap="all" dirty="0">
              <a:latin typeface="Arial Narrow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6034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Kto decyduje o granicach wolności słowa? 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Czym jest opinia?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opinia może być wolna od zweryfikowanych faktów?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Co to znaczy być cyfrowym obywatelem?</a:t>
            </a:r>
          </a:p>
        </p:txBody>
      </p:sp>
    </p:spTree>
    <p:extLst>
      <p:ext uri="{BB962C8B-B14F-4D97-AF65-F5344CB8AC3E}">
        <p14:creationId xmlns:p14="http://schemas.microsoft.com/office/powerpoint/2010/main" val="5413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Mowa nienawiści może być potęgowana przez: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newsy,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uprzedzenia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stereotypy,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– edukację,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strach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odrzucenie "innego".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Mowa nienawiści może być potęgowana przez: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pl-PL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l-PL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newsy,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uprzedzenia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stereotypy,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– edukację,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strach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odrzucenie "innego".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Co to jest obywatelstwo cyfrowe?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posiadanie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obywatelstwa wirtualnego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kraju,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sposób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w jaki użytkownicy Internetu zachowują się i współdziałają 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sieci,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demonstrowanie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dobrej woli i utrzymywanie dobrych nawyków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internetowych,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dowód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tożsamości online.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Co to jest obywatelstwo cyfrowe?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posiadanie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obywatelstwa wirtualnego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kraju,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sposób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jaki użytkownicy Internetu zachowują się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współdziałają w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demonstrowanie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dobrej woli i utrzymywanie dobrych nawyków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internetowych,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dowód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tożsamości online.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23" y="1207389"/>
            <a:ext cx="9852781" cy="494808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 społecznościowe</a:t>
            </a: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owe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związane z pojawieniem się Internetu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społecznościowe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publikacji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np.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blog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Sieci społecznościowe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(Facebook, Instagram, Twitter etc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Pojawienie </a:t>
            </a:r>
            <a:r>
              <a:rPr lang="pl-PL" sz="9600" b="1" dirty="0">
                <a:latin typeface="Arial" panose="020B0604020202020204" pitchFamily="34" charset="0"/>
                <a:cs typeface="Arial" panose="020B0604020202020204" pitchFamily="34" charset="0"/>
              </a:rPr>
              <a:t>się sieci </a:t>
            </a:r>
            <a:r>
              <a:rPr lang="pl-PL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społecznościowych uderzyło </a:t>
            </a:r>
            <a:br>
              <a:rPr lang="pl-PL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dziennikarstwo.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Dziennikarze </a:t>
            </a:r>
            <a:r>
              <a:rPr lang="pl-PL" sz="9600" b="1" dirty="0">
                <a:latin typeface="Arial" panose="020B0604020202020204" pitchFamily="34" charset="0"/>
                <a:cs typeface="Arial" panose="020B0604020202020204" pitchFamily="34" charset="0"/>
              </a:rPr>
              <a:t>nie mają już monopolu na informacje</a:t>
            </a:r>
            <a:r>
              <a:rPr lang="pl-PL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7" y="1422558"/>
            <a:ext cx="1540217" cy="5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W obliczu nienawistnego komunikatu na portalach społecznościowych, musisz: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zareagować, obrażając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nalegać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aż osoba, która opublikowała post, zrozumie, że to ona jest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winna,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zignorować wiadomość,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spróbować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zdekonstruować wiadomość i/lub zgłosić post, jeśli komentarze są rasistowskie, nienawistne, homofobiczne itp.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W obliczu nienawistnego komunikatu na portalach społecznościowych, musisz: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zareagować, obrażając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nalegać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aż osoba, która opublikowała post, zrozumie, że to ona jest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winna,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zignorować wiadomość,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spróbować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zdekonstruować wiadomość i/lub zgłosić post, jeśli komentarze są rasistowskie, nienawistne, homofobiczne itp.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Kto może zdecydować o usunięciu nienawistnego komunikatu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Facebooka?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żytkownicy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drodze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głosowania,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platforma Facebooka,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państwo,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jest możliwe usunięcie nienawistnej wiadomości z sieci społecznościowej.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Kto może zdecydować o usunięciu nienawistnego komunikatu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Facebooka?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żytkownicy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drodze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głosowania,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platforma Facebooka,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państwo,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nie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możliwe usunięcie nienawistnej wiadomości z sieci społecznościowej.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Wolność słowa pozwala: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mówienie czegokolwiek, nawet obrażanie i rozpowszechnianie przekazów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nienawiści,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dzielenie się opiniami, ale nie na temat poszczególnych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osób,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mówienie czegokolwiek, nawet o poszczególnych osobach, pod warunkiem, że się ich nie zniesławia, nie znieważa i nie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oczernia,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dzielenie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się wszelkiego rodzaju informacjami.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51490"/>
            <a:ext cx="11424931" cy="41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Wolność słowa pozwala: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na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mówienie czegokolwiek, nawet obrażanie i rozpowszechnianie przekazów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nienawiści,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na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dzielenie się opiniami, ale nie na temat poszczególnych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na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mówienie czegokolwiek, nawet o poszczególnych osobach, pod warunkiem, że się ich nie zniesławia, nie znieważa i nie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oczernia,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 dzielenie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wszelkiego rodzaju informacjami.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2164" y="179791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 </a:t>
            </a:r>
            <a:r>
              <a:rPr lang="fr-F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ReNews </a:t>
            </a:r>
            <a:r>
              <a:rPr lang="pl-PL" sz="200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został </a:t>
            </a:r>
            <a:r>
              <a:rPr lang="pl-PL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sfinansowany z programu </a:t>
            </a:r>
            <a:r>
              <a:rPr lang="fr-F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Erasmus</a:t>
            </a:r>
            <a:r>
              <a:rPr lang="fr-F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 </a:t>
            </a:r>
            <a:r>
              <a:rPr lang="pl-PL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Unii Europejskiej.</a:t>
            </a:r>
            <a:endParaRPr lang="fr-F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60207D3-87AC-394B-9F25-604BB0E5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83" y="4427368"/>
            <a:ext cx="2048385" cy="13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054697"/>
            <a:ext cx="10856218" cy="476598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DZIENNIKARSTWO</a:t>
            </a:r>
            <a:endParaRPr lang="fr-FR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Dziennikarz jest profesjonalistą zobowiązanym do przestrzegania </a:t>
            </a: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deontologii </a:t>
            </a: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(etyki, metod postępowania i obiektywizmu) oraz ma obowiązek przetwarzania informacji. Nie jest on prostym nośnikiem informacji, jego rola sięga </a:t>
            </a: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głębiej  - </a:t>
            </a: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ma być w stanie podać klucz do zrozumienia danej informacji, aby </a:t>
            </a: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można było zrozumieć </a:t>
            </a: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społeczeństwo. </a:t>
            </a:r>
            <a:r>
              <a:rPr lang="en-US" dirty="0"/>
              <a:t/>
            </a:r>
            <a:br>
              <a:rPr lang="en-US" dirty="0"/>
            </a:b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619953"/>
            <a:ext cx="10856218" cy="53349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ĆWICZENIE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CHMURA </a:t>
            </a:r>
            <a:r>
              <a:rPr lang="pl-PL" sz="7600" b="1" dirty="0">
                <a:latin typeface="Arial" panose="020B0604020202020204" pitchFamily="34" charset="0"/>
                <a:cs typeface="Arial" panose="020B0604020202020204" pitchFamily="34" charset="0"/>
              </a:rPr>
              <a:t>SŁÓW</a:t>
            </a: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odkrywanie krajobrazu mediów</a:t>
            </a:r>
            <a:r>
              <a:rPr lang="en-US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Czas trwania</a:t>
            </a:r>
            <a:r>
              <a:rPr lang="en-US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7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en-US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lang="en-US" sz="7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Materiały</a:t>
            </a:r>
            <a:r>
              <a:rPr lang="pl-PL" sz="7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ablica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długopisy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flamastry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7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INSTRUKCJA</a:t>
            </a:r>
            <a:endParaRPr lang="en-US" sz="7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pl-PL" sz="7600" dirty="0">
                <a:latin typeface="Arial" panose="020B0604020202020204" pitchFamily="34" charset="0"/>
                <a:cs typeface="Arial" panose="020B0604020202020204" pitchFamily="34" charset="0"/>
              </a:rPr>
              <a:t>Napisz słowo </a:t>
            </a:r>
            <a:r>
              <a:rPr lang="pl-PL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„media” </a:t>
            </a:r>
            <a:r>
              <a:rPr lang="pl-PL" sz="7600" dirty="0">
                <a:latin typeface="Arial" panose="020B0604020202020204" pitchFamily="34" charset="0"/>
                <a:cs typeface="Arial" panose="020B0604020202020204" pitchFamily="34" charset="0"/>
              </a:rPr>
              <a:t>na tablicy lub ekranie i zanotuj nazwy mediów lub ich rodzajów (telewizja, radio, prasa drukowana, media społecznościowe), które wymyślą uczestnicy. 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Poklasyfikuj</a:t>
            </a:r>
            <a:r>
              <a:rPr lang="pl-PL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600" dirty="0">
                <a:latin typeface="Arial" panose="020B0604020202020204" pitchFamily="34" charset="0"/>
                <a:cs typeface="Arial" panose="020B0604020202020204" pitchFamily="34" charset="0"/>
              </a:rPr>
              <a:t>sugerowane przez uczestników media według ich rodzaju. 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Oddziel </a:t>
            </a:r>
            <a:r>
              <a:rPr lang="pl-PL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tradycyjne media od mediów społecznościowych. </a:t>
            </a:r>
            <a:r>
              <a:rPr lang="en-US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Debat</a:t>
            </a:r>
            <a:r>
              <a:rPr lang="pl-PL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7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 algn="ctr">
              <a:buNone/>
            </a:pPr>
            <a:r>
              <a:rPr lang="pl-PL" sz="7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7600" i="1" dirty="0">
                <a:latin typeface="Arial" panose="020B0604020202020204" pitchFamily="34" charset="0"/>
                <a:cs typeface="Arial" panose="020B0604020202020204" pitchFamily="34" charset="0"/>
              </a:rPr>
              <a:t>portale społecznościowe to media? </a:t>
            </a:r>
            <a:endParaRPr lang="pl-PL" sz="7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 algn="ctr">
              <a:buNone/>
            </a:pPr>
            <a:r>
              <a:rPr lang="pl-PL" sz="7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7600" i="1" dirty="0">
                <a:latin typeface="Arial" panose="020B0604020202020204" pitchFamily="34" charset="0"/>
                <a:cs typeface="Arial" panose="020B0604020202020204" pitchFamily="34" charset="0"/>
              </a:rPr>
              <a:t>są różnice w porównaniu z tradycyjnymi mediami? </a:t>
            </a:r>
            <a:endParaRPr lang="pl-PL" sz="7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 algn="ctr">
              <a:buNone/>
            </a:pPr>
            <a:r>
              <a:rPr lang="pl-PL" sz="7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7600" i="1" dirty="0">
                <a:latin typeface="Arial" panose="020B0604020202020204" pitchFamily="34" charset="0"/>
                <a:cs typeface="Arial" panose="020B0604020202020204" pitchFamily="34" charset="0"/>
              </a:rPr>
              <a:t>możliwość publikowania lub pisania na portalu społecznościowym czyni z każdego internauty potencjalnego dziennikarza? Dlaczego? </a:t>
            </a:r>
            <a:endParaRPr lang="pl-PL" sz="7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 algn="ctr">
              <a:buNone/>
            </a:pPr>
            <a:r>
              <a:rPr lang="pl-PL" sz="7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Jakim </a:t>
            </a:r>
            <a:r>
              <a:rPr lang="pl-PL" sz="7600" i="1" dirty="0">
                <a:latin typeface="Arial" panose="020B0604020202020204" pitchFamily="34" charset="0"/>
                <a:cs typeface="Arial" panose="020B0604020202020204" pitchFamily="34" charset="0"/>
              </a:rPr>
              <a:t>rodzajom mediów najbardziej ufasz, jeśli chodzi o dostarczanie neutralnych informacji? Dlaczego?</a:t>
            </a:r>
            <a:endParaRPr lang="en-US" sz="7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pl-PL" b="1" cap="all" dirty="0" smtClean="0">
                <a:latin typeface="Arial Narrow" panose="020B0604020202020204" pitchFamily="34" charset="0"/>
              </a:rPr>
              <a:t>ŚRODOWISKO MEDIÓW</a:t>
            </a:r>
            <a:r>
              <a:rPr lang="fr-FR" b="1" cap="all" dirty="0" smtClean="0">
                <a:latin typeface="Arial Narrow" panose="020B0604020202020204" pitchFamily="34" charset="0"/>
              </a:rPr>
              <a:t> </a:t>
            </a:r>
            <a:r>
              <a:rPr lang="fr-FR" b="1" cap="all" dirty="0">
                <a:latin typeface="Arial Narrow" panose="020B0604020202020204" pitchFamily="34" charset="0"/>
              </a:rPr>
              <a:t>- </a:t>
            </a:r>
            <a:r>
              <a:rPr lang="fr-FR" b="1" cap="all" dirty="0" smtClean="0">
                <a:latin typeface="Arial Narrow" panose="020B0604020202020204" pitchFamily="34" charset="0"/>
              </a:rPr>
              <a:t>DEBAT</a:t>
            </a:r>
            <a:r>
              <a:rPr lang="pl-PL" b="1" cap="all" dirty="0" smtClean="0">
                <a:latin typeface="Arial Narrow" panose="020B0604020202020204" pitchFamily="34" charset="0"/>
              </a:rPr>
              <a:t>A</a:t>
            </a:r>
            <a:endParaRPr lang="fr-FR" b="1" cap="all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690688"/>
            <a:ext cx="10813472" cy="4486275"/>
          </a:xfrm>
        </p:spPr>
        <p:txBody>
          <a:bodyPr/>
          <a:lstStyle/>
          <a:p>
            <a:pPr lvl="0" fontAlgn="base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portale społecznościowe to media?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są różnice w porównaniu z tradycyjnymi mediami?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możliwość publikowania lub pisania na portalu społecznościowym czyni z każdego internauty potencjalnego dziennikarza? Dlaczego?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Jakim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rodzajom mediów najbardziej ufasz, jeśli chodzi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dostarczanie neutralnych informacji? Dlaczego?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BDAD80E-5B83-634A-B229-E505BEFBAC23}"/>
              </a:ext>
            </a:extLst>
          </p:cNvPr>
          <p:cNvSpPr/>
          <p:nvPr/>
        </p:nvSpPr>
        <p:spPr>
          <a:xfrm>
            <a:off x="540325" y="-76474"/>
            <a:ext cx="11651673" cy="6342611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 txBox="1">
            <a:spLocks/>
          </p:cNvSpPr>
          <p:nvPr/>
        </p:nvSpPr>
        <p:spPr>
          <a:xfrm>
            <a:off x="3010691" y="2836716"/>
            <a:ext cx="7657309" cy="161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Środowisko </a:t>
            </a:r>
            <a:r>
              <a:rPr lang="pl-PL" sz="24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MedióW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 txBox="1">
            <a:spLocks/>
          </p:cNvSpPr>
          <p:nvPr/>
        </p:nvSpPr>
        <p:spPr>
          <a:xfrm>
            <a:off x="3038400" y="1122363"/>
            <a:ext cx="76296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cap="all" smtClean="0">
                <a:latin typeface="Arial Narrow" panose="020B0604020202020204" pitchFamily="34" charset="0"/>
              </a:rPr>
              <a:t>QUIZZ</a:t>
            </a:r>
            <a:endParaRPr lang="en-GB" b="1" cap="all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43608" y="1158592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Kiedy pojawił się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nternet i nowe media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33901" y="2937248"/>
            <a:ext cx="8169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- </a:t>
            </a:r>
            <a:r>
              <a:rPr lang="pl-PL" sz="28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latach 70. XX wieku,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                                              </a:t>
            </a:r>
            <a:r>
              <a:rPr kumimoji="0" lang="fr-FR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 - </a:t>
            </a:r>
            <a:r>
              <a:rPr lang="pl-PL" sz="28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latach 80. XX wieku,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</a:t>
            </a: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pl-PL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latach</a:t>
            </a:r>
            <a:r>
              <a:rPr kumimoji="0" lang="pl-PL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90.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pl-PL" sz="28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XX wieku,</a:t>
            </a: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	</a:t>
            </a:r>
            <a:r>
              <a:rPr lang="fr-FR" sz="28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  </a:t>
            </a:r>
            <a:endParaRPr lang="pl-PL" sz="28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fr-FR" sz="28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– </a:t>
            </a:r>
            <a:r>
              <a:rPr lang="pl-PL" sz="28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latach </a:t>
            </a:r>
            <a:r>
              <a:rPr lang="fr-FR" sz="28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2000</a:t>
            </a:r>
            <a:r>
              <a:rPr lang="pl-PL" sz="28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.</a:t>
            </a:r>
            <a:endParaRPr lang="fr-FR" sz="28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                                                           </a:t>
            </a:r>
            <a:endParaRPr kumimoji="0" lang="fr-FR" sz="2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9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43608" y="1158592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Kiedy pojawił się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nternet i nowe media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33901" y="2937248"/>
            <a:ext cx="8169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- </a:t>
            </a:r>
            <a:r>
              <a:rPr lang="pl-PL" sz="28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latach 70. XX wieku,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                                              </a:t>
            </a:r>
            <a:r>
              <a:rPr kumimoji="0" lang="fr-FR" sz="2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 - </a:t>
            </a:r>
            <a:r>
              <a:rPr lang="pl-PL" sz="28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latach 80. XX wieku,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</a:t>
            </a: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pl-PL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latach</a:t>
            </a:r>
            <a:r>
              <a:rPr kumimoji="0" lang="pl-PL" sz="2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90.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pl-PL" sz="28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XX wieku,</a:t>
            </a: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	</a:t>
            </a:r>
            <a:r>
              <a:rPr lang="fr-FR" sz="28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  </a:t>
            </a:r>
            <a:endParaRPr lang="pl-PL" sz="2800" kern="0" dirty="0">
              <a:solidFill>
                <a:srgbClr val="FF000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fr-FR" sz="28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– </a:t>
            </a:r>
            <a:r>
              <a:rPr lang="pl-PL" sz="28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latach </a:t>
            </a:r>
            <a:r>
              <a:rPr lang="fr-FR" sz="28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2000</a:t>
            </a:r>
            <a:r>
              <a:rPr lang="pl-PL" sz="28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.</a:t>
            </a:r>
            <a:endParaRPr lang="fr-FR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                                                           </a:t>
            </a:r>
            <a:endParaRPr kumimoji="0" lang="fr-FR" sz="2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6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571713" y="1158592"/>
            <a:ext cx="11122591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demokratycznych społeczeństwach media społecznościowe są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8098" y="2556543"/>
            <a:ext cx="45257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26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</a:t>
            </a:r>
            <a:r>
              <a:rPr kumimoji="0" lang="fr-FR" sz="2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kumimoji="0" lang="pl-PL" sz="26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narzędziem</a:t>
            </a:r>
            <a:r>
              <a:rPr kumimoji="0" lang="pl-PL" sz="26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propagandy do manipulowania masami,</a:t>
            </a:r>
            <a:endParaRPr kumimoji="0" lang="fr-FR" sz="26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</a:t>
            </a:r>
          </a:p>
          <a:p>
            <a:r>
              <a:rPr kumimoji="0" lang="fr-FR" sz="26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</a:t>
            </a:r>
            <a:r>
              <a:rPr kumimoji="0" lang="fr-FR" sz="2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kumimoji="0" lang="pl-PL" sz="26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</a:t>
            </a:r>
            <a:r>
              <a:rPr lang="pl-PL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posobem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na poszerzenie dyskusji na temat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różnych idei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 obrębie danej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populacji,</a:t>
            </a:r>
            <a:endParaRPr kumimoji="0" lang="fr-FR" sz="26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08768" y="2556543"/>
            <a:ext cx="51855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</a:t>
            </a:r>
            <a:r>
              <a:rPr kumimoji="0" lang="pl-PL" sz="2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czynnikiem kontrolującym władzę,</a:t>
            </a:r>
            <a:endParaRPr kumimoji="0" lang="fr-FR" sz="2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Condensed" panose="020B0604020202020204" charset="0"/>
                <a:cs typeface="Arial"/>
                <a:sym typeface="Arial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2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Roboto Condensed" panose="020B0604020202020204" charset="0"/>
              <a:cs typeface="Arial"/>
              <a:sym typeface="Arial"/>
            </a:endParaRPr>
          </a:p>
          <a:p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lang="pl-PL" sz="260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</a:t>
            </a:r>
            <a:r>
              <a:rPr lang="pl-PL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posobem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na komunikowanie manifestów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politycznych podczas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wyborów.</a:t>
            </a:r>
            <a:endParaRPr kumimoji="0" lang="fr-FR" sz="2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1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540327" y="1158592"/>
            <a:ext cx="11153977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demokratycznych społeczeństwach media społecznościowe są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8098" y="2556543"/>
            <a:ext cx="45257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26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</a:t>
            </a:r>
            <a:r>
              <a:rPr kumimoji="0" lang="fr-FR" sz="26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n</a:t>
            </a:r>
            <a:r>
              <a:rPr kumimoji="0" lang="pl-PL" sz="260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arzędziem</a:t>
            </a:r>
            <a:r>
              <a:rPr kumimoji="0" lang="pl-PL" sz="260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propagandy do manipulowania masami,</a:t>
            </a:r>
            <a:endParaRPr kumimoji="0" lang="fr-FR" sz="26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6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</a:t>
            </a:r>
          </a:p>
          <a:p>
            <a:r>
              <a:rPr kumimoji="0" lang="fr-FR" sz="2600" b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</a:t>
            </a:r>
            <a:r>
              <a:rPr kumimoji="0" lang="fr-FR" sz="2600" b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lang="pl-PL" sz="26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</a:t>
            </a:r>
            <a:r>
              <a:rPr lang="pl-PL" sz="2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posobem</a:t>
            </a:r>
            <a:r>
              <a:rPr lang="pl-PL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poszerzenie dyskusji na temat </a:t>
            </a:r>
            <a:r>
              <a:rPr lang="pl-PL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różnych idei </a:t>
            </a:r>
            <a:r>
              <a:rPr lang="pl-PL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danej </a:t>
            </a:r>
            <a:r>
              <a:rPr lang="pl-PL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populacji,</a:t>
            </a:r>
            <a:endParaRPr kumimoji="0" lang="fr-FR" sz="2600" b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08768" y="2556543"/>
            <a:ext cx="51855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lang="pl-PL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czynnikiem kontrolującym władzę,</a:t>
            </a:r>
            <a:endParaRPr kumimoji="0" lang="fr-FR" sz="2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Roboto Condensed" panose="020B0604020202020204" charset="0"/>
                <a:cs typeface="Arial"/>
                <a:sym typeface="Arial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2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Roboto Condensed" panose="020B0604020202020204" charset="0"/>
              <a:cs typeface="Arial"/>
              <a:sym typeface="Arial"/>
            </a:endParaRPr>
          </a:p>
          <a:p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</a:t>
            </a:r>
            <a:r>
              <a:rPr lang="pl-PL" sz="2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posobem</a:t>
            </a:r>
            <a:r>
              <a:rPr lang="pl-PL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komunikowanie manifestów </a:t>
            </a:r>
            <a:r>
              <a:rPr lang="pl-PL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politycznych podczas </a:t>
            </a:r>
            <a:r>
              <a:rPr lang="pl-PL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wyborów.</a:t>
            </a:r>
            <a:endParaRPr kumimoji="0" lang="fr-FR" sz="2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1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6474"/>
            <a:ext cx="11651673" cy="6342611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rial Narrow" panose="020B0606020202030204" pitchFamily="34" charset="0"/>
              </a:rPr>
              <a:t>   					</a:t>
            </a:r>
            <a:r>
              <a:rPr lang="pl-PL" sz="6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WSTĘP</a:t>
            </a:r>
            <a:endParaRPr lang="fr-FR" sz="6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43608" y="1158592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Co odróżnia media obywatelskie od mediów tradycyjnych?</a:t>
            </a:r>
            <a:endParaRPr lang="e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2542345"/>
            <a:ext cx="4226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fr-FR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</a:t>
            </a:r>
            <a:r>
              <a:rPr kumimoji="0" lang="fr-FR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lang="pl-PL" sz="28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t</a:t>
            </a:r>
            <a:r>
              <a:rPr kumimoji="0" lang="pl-PL" sz="28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ematy</a:t>
            </a:r>
            <a:r>
              <a:rPr kumimoji="0" lang="pl-PL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,</a:t>
            </a:r>
            <a:r>
              <a:rPr kumimoji="0" lang="pl-PL" sz="28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jakimi się zajmują,</a:t>
            </a:r>
            <a:r>
              <a:rPr kumimoji="0" lang="fr-FR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endParaRPr kumimoji="0" lang="fr-FR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 algn="just"/>
            <a:endParaRPr kumimoji="0" lang="fr-FR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kumimoji="0" lang="fr-FR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– </a:t>
            </a:r>
            <a:r>
              <a:rPr lang="pl-PL" sz="2800" noProof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posób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propagowania informacji,</a:t>
            </a:r>
            <a:endParaRPr kumimoji="0" lang="fr-FR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0655" y="2587321"/>
            <a:ext cx="4729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kumimoji="0" lang="pl-PL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o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becność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zawodowych dziennikarzy,</a:t>
            </a:r>
            <a:endParaRPr lang="fr-FR" sz="28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</a:t>
            </a:r>
          </a:p>
          <a:p>
            <a:endParaRPr kumimoji="0" lang="fr-FR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</a:t>
            </a: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kumimoji="0" lang="pl-PL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wykorzystywanie humoru.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4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43608" y="1158592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Co odróżnia media obywatelskie od mediów tradycyjnych?</a:t>
            </a:r>
            <a:endParaRPr lang="e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2542345"/>
            <a:ext cx="4226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fr-FR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</a:t>
            </a:r>
            <a:r>
              <a:rPr kumimoji="0" lang="fr-FR" sz="2800" b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kumimoji="0" lang="pl-PL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tematy,</a:t>
            </a:r>
            <a:r>
              <a:rPr kumimoji="0" lang="pl-PL" sz="2800" b="1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jakimi się zajmują.</a:t>
            </a:r>
            <a:r>
              <a:rPr kumimoji="0" lang="fr-FR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endParaRPr kumimoji="0" lang="fr-FR" sz="2800" b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pPr algn="just"/>
            <a:endParaRPr kumimoji="0" lang="fr-FR" sz="2800" b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kumimoji="0" lang="fr-FR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– </a:t>
            </a:r>
            <a:r>
              <a:rPr kumimoji="0" lang="pl-PL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</a:t>
            </a:r>
            <a:r>
              <a:rPr lang="pl-PL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posób</a:t>
            </a:r>
            <a:r>
              <a:rPr lang="pl-PL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propagowania informacji.</a:t>
            </a:r>
            <a:endParaRPr kumimoji="0" lang="fr-FR" sz="2800" b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0655" y="2587321"/>
            <a:ext cx="4729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o</a:t>
            </a:r>
            <a:r>
              <a:rPr lang="pl-PL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becność</a:t>
            </a:r>
            <a:r>
              <a:rPr lang="pl-PL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zawodowych dziennikarzy.</a:t>
            </a:r>
            <a:endParaRPr lang="fr-FR" sz="2800" b="1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</a:t>
            </a:r>
          </a:p>
          <a:p>
            <a:endParaRPr kumimoji="0" lang="fr-FR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</a:t>
            </a:r>
            <a:r>
              <a:rPr kumimoji="0" lang="fr-FR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-  </a:t>
            </a:r>
            <a:r>
              <a:rPr lang="pl-PL" sz="28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</a:t>
            </a:r>
            <a:r>
              <a:rPr kumimoji="0" lang="pl-PL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ykorzystywanie</a:t>
            </a:r>
            <a:r>
              <a:rPr kumimoji="0" lang="pl-PL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humoru.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39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86556" y="890636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Jakie kryterium lub kryteria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powinieneś/powinnaś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zastosować, aby zdefiniować informację/wiadomość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dziennikarskim znaczeniu tego słowa?</a:t>
            </a:r>
            <a:endParaRPr lang="e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2542345"/>
            <a:ext cx="4226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-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zdarzenie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musi mieć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miejsce nie później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niż tydzień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temu,</a:t>
            </a:r>
            <a:endParaRPr lang="pl-PL" sz="26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</a:t>
            </a:r>
          </a:p>
          <a:p>
            <a:endParaRPr lang="pl-PL" sz="26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-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zgłoszone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zdarzenie musi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zostać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sprawdzone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/>
            </a:r>
            <a:b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</a:b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i być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możliwe do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zweryfikowania,</a:t>
            </a:r>
            <a:endParaRPr kumimoji="0" lang="fr-FR" sz="26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0655" y="2587321"/>
            <a:ext cx="47297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 -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wydarzenie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musi być relacjonowane przez co najmniej 4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media, </a:t>
            </a:r>
            <a:endParaRPr lang="pl-PL" sz="26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6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6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-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relacjonowane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wydarzenie nie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musi się koniecznie cieszyć publicznym zainteresowaniem.</a:t>
            </a:r>
            <a:endParaRPr lang="fr-FR" sz="26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2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86556" y="890636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Jakie kryterium lub kryteria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powinieneś/powinnaś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zastosować, aby zdefiniować informację/wiadomość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dziennikarskim znaczeniu tego słowa?</a:t>
            </a:r>
            <a:endParaRPr lang="e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2542345"/>
            <a:ext cx="4226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-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zdarzenie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musi mieć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miejsce nie później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niż tydzień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temu,</a:t>
            </a:r>
            <a:endParaRPr lang="pl-PL" sz="2600" kern="0" dirty="0">
              <a:solidFill>
                <a:srgbClr val="FF000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  </a:t>
            </a:r>
          </a:p>
          <a:p>
            <a:endParaRPr lang="pl-PL" sz="26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- </a:t>
            </a:r>
            <a: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zgłoszone </a:t>
            </a:r>
            <a:r>
              <a:rPr lang="pl-PL" sz="26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zdarzenie musi </a:t>
            </a:r>
            <a: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zostać </a:t>
            </a:r>
            <a:r>
              <a:rPr lang="pl-PL" sz="26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sprawdzone </a:t>
            </a:r>
            <a: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/>
            </a:r>
            <a:b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</a:br>
            <a: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i być </a:t>
            </a:r>
            <a:r>
              <a:rPr lang="pl-PL" sz="26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możliwe do </a:t>
            </a:r>
            <a: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zweryfikowania,</a:t>
            </a:r>
            <a:endParaRPr kumimoji="0" lang="fr-FR" sz="2600" b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0655" y="2587321"/>
            <a:ext cx="47297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 -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wydarzenie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musi być relacjonowane przez co najmniej 4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media, </a:t>
            </a:r>
            <a:endParaRPr lang="pl-PL" sz="2600" kern="0" dirty="0">
              <a:solidFill>
                <a:srgbClr val="FF000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600" kern="0" dirty="0">
              <a:solidFill>
                <a:srgbClr val="FF000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600" kern="0" dirty="0">
              <a:solidFill>
                <a:srgbClr val="FF000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-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relacjonowane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wydarzenie nie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musi się koniecznie cieszyć publicznym zainteresowaniem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.</a:t>
            </a:r>
            <a:endParaRPr lang="fr-FR" sz="26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8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86556" y="1158592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Wolność słowa pozwala dziennikarzom na:</a:t>
            </a:r>
            <a:endParaRPr lang="en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43608" y="2542345"/>
            <a:ext cx="4226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- </a:t>
            </a:r>
            <a:r>
              <a:rPr lang="pl-PL" sz="24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swobodne wyrażanie swoich myśli,</a:t>
            </a:r>
            <a:endParaRPr lang="pl-PL" sz="24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4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4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4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- </a:t>
            </a:r>
            <a:r>
              <a:rPr lang="pl-PL" sz="24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dzielenie </a:t>
            </a:r>
            <a:r>
              <a:rPr lang="pl-PL" sz="24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się informacjami </a:t>
            </a:r>
            <a:r>
              <a:rPr lang="pl-PL" sz="24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mediach społecznościowych,</a:t>
            </a:r>
            <a:endParaRPr lang="pl-PL" sz="24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0654" y="2587321"/>
            <a:ext cx="4919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 </a:t>
            </a:r>
            <a:r>
              <a:rPr lang="pl-PL" sz="24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badanie spraw </a:t>
            </a:r>
            <a:r>
              <a:rPr lang="pl-PL" sz="2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przywódców </a:t>
            </a:r>
            <a:r>
              <a:rPr lang="pl-PL" sz="24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politycznych,</a:t>
            </a:r>
            <a:endParaRPr lang="pl-PL" sz="24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endParaRPr lang="pl-PL" sz="24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endParaRPr lang="pl-PL" sz="24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pl-PL" sz="2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 - </a:t>
            </a:r>
            <a:r>
              <a:rPr lang="pl-PL" sz="24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publikowanie </a:t>
            </a:r>
            <a:r>
              <a:rPr lang="pl-PL" sz="2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treści, które zachęcają </a:t>
            </a:r>
            <a:r>
              <a:rPr lang="pl-PL" sz="24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 dyskryminacji jakiejś grupy </a:t>
            </a:r>
            <a:r>
              <a:rPr lang="pl-PL" sz="2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ze względu na jej wyznanie.</a:t>
            </a:r>
            <a:endParaRPr lang="fr-FR" sz="24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86556" y="1158592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Wolność słowa pozwala dziennikarzom na:</a:t>
            </a:r>
            <a:endParaRPr lang="en" sz="4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43608" y="2542345"/>
            <a:ext cx="4226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- </a:t>
            </a:r>
            <a:r>
              <a:rPr lang="pl-PL" sz="24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swobodne </a:t>
            </a:r>
            <a:r>
              <a:rPr lang="pl-PL" sz="24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wyrażanie swoich myśli.</a:t>
            </a:r>
          </a:p>
          <a:p>
            <a:endParaRPr lang="pl-PL" sz="2400" b="1" kern="0" dirty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400" b="1" kern="0" dirty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4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- </a:t>
            </a:r>
            <a:r>
              <a:rPr lang="pl-PL" sz="24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dzielenie </a:t>
            </a:r>
            <a:r>
              <a:rPr lang="pl-PL" sz="24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się informacjami w mediach </a:t>
            </a:r>
            <a:r>
              <a:rPr lang="pl-PL" sz="24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społecznościowych,</a:t>
            </a:r>
            <a:endParaRPr lang="pl-PL" sz="2400" b="1" kern="0" dirty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80098" y="2533722"/>
            <a:ext cx="5183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 </a:t>
            </a:r>
            <a:r>
              <a:rPr lang="pl-PL" sz="24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– badanie spraw </a:t>
            </a:r>
            <a:r>
              <a:rPr lang="pl-PL" sz="24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przywódców </a:t>
            </a:r>
            <a:r>
              <a:rPr lang="pl-PL" sz="24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politycznych,</a:t>
            </a:r>
            <a:endParaRPr lang="pl-PL" sz="2400" b="1" kern="0" dirty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400" b="1" kern="0" dirty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pl-PL" sz="2400" b="1" kern="0" dirty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4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- </a:t>
            </a:r>
            <a:r>
              <a:rPr lang="pl-PL" sz="24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publikowanie </a:t>
            </a:r>
            <a:r>
              <a:rPr lang="pl-PL" sz="24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treści, które zachęcają do dyskryminacji </a:t>
            </a:r>
            <a:r>
              <a:rPr lang="pl-PL" sz="24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jakiejś grupy </a:t>
            </a:r>
            <a:r>
              <a:rPr lang="pl-PL" sz="24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ze względu na jej wyznanie.</a:t>
            </a:r>
          </a:p>
        </p:txBody>
      </p:sp>
    </p:spTree>
    <p:extLst>
      <p:ext uri="{BB962C8B-B14F-4D97-AF65-F5344CB8AC3E}">
        <p14:creationId xmlns:p14="http://schemas.microsoft.com/office/powerpoint/2010/main" val="16209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86556" y="1158592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6. Zasady etyczne, których muszą przestrzegać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dziennikarze, to:  </a:t>
            </a:r>
            <a:endParaRPr lang="e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2186280"/>
            <a:ext cx="47809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-  prawo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do zmiany dokumentów lub zniekształcenia obrazów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/>
            </a:r>
            <a:b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</a:b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celu przekazania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wiadomości,</a:t>
            </a:r>
            <a:endParaRPr lang="ru-RU" sz="2600" kern="0" dirty="0" smtClean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ru-RU" sz="26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– prawo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do pracy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/>
            </a:r>
            <a:b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</a:b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służbie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publicznej, instytucji lub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przedsiębiorstwie prywatnym,</a:t>
            </a:r>
            <a:endParaRPr kumimoji="0" lang="fr-FR" sz="26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0655" y="2177421"/>
            <a:ext cx="47297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 – obowiązek wykazywania się krytycznym myśleniem, precyzją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i </a:t>
            </a:r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uczciwością,</a:t>
            </a:r>
            <a:endParaRPr lang="ru-RU" sz="2600" kern="0" dirty="0" smtClean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ru-RU" sz="2600" kern="0" dirty="0" smtClean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ru-RU" sz="2600" kern="0" dirty="0" smtClean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ru-RU" sz="2600" kern="0" dirty="0"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kern="0" dirty="0" smtClean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– prawo </a:t>
            </a:r>
            <a:r>
              <a:rPr lang="pl-PL" sz="2600" kern="0" dirty="0"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do sprostowania wszelkich udostępnionych informacji, które okażą się niedokładne.</a:t>
            </a:r>
            <a:endParaRPr lang="fr-FR" sz="26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3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Google Shape;229;p19"/>
          <p:cNvSpPr txBox="1">
            <a:spLocks/>
          </p:cNvSpPr>
          <p:nvPr/>
        </p:nvSpPr>
        <p:spPr>
          <a:xfrm>
            <a:off x="1086556" y="1158592"/>
            <a:ext cx="10300294" cy="19877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6. Zasady etyczne, których muszą przestrzegać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dziennikarze, to:  </a:t>
            </a:r>
            <a:endParaRPr lang="e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2186280"/>
            <a:ext cx="47809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A -  prawo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do zmiany dokumentów lub zniekształcenia obrazów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/>
            </a:r>
            <a:b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</a:b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celu przekazania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wiadomości,</a:t>
            </a:r>
            <a:endParaRPr lang="ru-RU" sz="2600" kern="0" dirty="0" smtClean="0">
              <a:solidFill>
                <a:srgbClr val="FF000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ru-RU" sz="2600" kern="0" dirty="0">
              <a:solidFill>
                <a:srgbClr val="FF000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C – prawo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do pracy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/>
            </a:r>
            <a:b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</a:b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w służbie </a:t>
            </a:r>
            <a:r>
              <a:rPr lang="pl-PL" sz="2600" kern="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publicznej, instytucji lub </a:t>
            </a:r>
            <a:r>
              <a:rPr lang="pl-PL" sz="2600" kern="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przedsiębiorstwie prywatnym,</a:t>
            </a:r>
            <a:endParaRPr kumimoji="0" lang="fr-FR" sz="26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0655" y="2177421"/>
            <a:ext cx="47297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B – obowiązek wykazywania się krytycznym myśleniem, precyzją </a:t>
            </a:r>
            <a:r>
              <a:rPr lang="pl-PL" sz="26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i </a:t>
            </a:r>
            <a: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uczciwością,</a:t>
            </a:r>
            <a:endParaRPr lang="ru-RU" sz="2600" b="1" kern="0" dirty="0" smtClean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ru-RU" sz="2600" b="1" kern="0" dirty="0" smtClean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ru-RU" sz="2600" b="1" kern="0" dirty="0" smtClean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endParaRPr lang="ru-RU" sz="2600" b="1" kern="0" dirty="0">
              <a:solidFill>
                <a:srgbClr val="00B05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  <a:sym typeface="Arial"/>
            </a:endParaRPr>
          </a:p>
          <a:p>
            <a:r>
              <a:rPr lang="pl-PL" sz="26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 – prawo </a:t>
            </a:r>
            <a:r>
              <a:rPr lang="pl-PL" sz="2600" b="1" kern="0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  <a:sym typeface="Arial"/>
              </a:rPr>
              <a:t>do sprostowania wszelkich udostępnionych informacji, które okażą się niedokładne.</a:t>
            </a:r>
            <a:endParaRPr lang="fr-FR" sz="2600" b="1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9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00" y="1122363"/>
            <a:ext cx="7629600" cy="2387600"/>
          </a:xfrm>
        </p:spPr>
        <p:txBody>
          <a:bodyPr/>
          <a:lstStyle/>
          <a:p>
            <a:pPr algn="r"/>
            <a:r>
              <a:rPr lang="en-GB" b="1" cap="all" dirty="0" err="1" smtClean="0">
                <a:latin typeface="Arial Narrow" panose="020B0604020202020204" pitchFamily="34" charset="0"/>
              </a:rPr>
              <a:t>temat</a:t>
            </a:r>
            <a:r>
              <a:rPr lang="en-GB" b="1" cap="all" dirty="0" smtClean="0">
                <a:latin typeface="Arial Narrow" panose="020B0604020202020204" pitchFamily="34" charset="0"/>
              </a:rPr>
              <a:t> </a:t>
            </a:r>
            <a:r>
              <a:rPr lang="en-GB" b="1" cap="all" dirty="0">
                <a:latin typeface="Arial Narrow" panose="020B0604020202020204" pitchFamily="34" charset="0"/>
              </a:rPr>
              <a:t>2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400" y="3602038"/>
            <a:ext cx="7629600" cy="1655762"/>
          </a:xfrm>
        </p:spPr>
        <p:txBody>
          <a:bodyPr>
            <a:normAutofit/>
          </a:bodyPr>
          <a:lstStyle/>
          <a:p>
            <a:pPr algn="r"/>
            <a:r>
              <a:rPr lang="en-GB" sz="2600" dirty="0" smtClean="0">
                <a:latin typeface="Arial" panose="020B0604020202020204" pitchFamily="34" charset="0"/>
              </a:rPr>
              <a:t>STRONNICZOŚĆ</a:t>
            </a:r>
            <a:r>
              <a:rPr lang="pl-PL" sz="2600" dirty="0" smtClean="0">
                <a:latin typeface="Arial" panose="020B0604020202020204" pitchFamily="34" charset="0"/>
              </a:rPr>
              <a:t> MEDIÓW</a:t>
            </a:r>
            <a:endParaRPr lang="en-GB" sz="2600" noProof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257694"/>
            <a:ext cx="11651673" cy="6342611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556" y="892493"/>
            <a:ext cx="7629600" cy="853921"/>
          </a:xfrm>
        </p:spPr>
        <p:txBody>
          <a:bodyPr anchor="t">
            <a:normAutofit/>
          </a:bodyPr>
          <a:lstStyle/>
          <a:p>
            <a:pPr algn="l"/>
            <a:r>
              <a:rPr lang="en-GB" sz="3100" b="1" cap="all" dirty="0" err="1">
                <a:latin typeface="Arial Narrow" panose="020B0604020202020204" pitchFamily="34" charset="0"/>
              </a:rPr>
              <a:t>Cele</a:t>
            </a:r>
            <a:r>
              <a:rPr lang="en-GB" sz="3100" b="1" cap="all" dirty="0">
                <a:latin typeface="Arial Narrow" panose="020B0604020202020204" pitchFamily="34" charset="0"/>
              </a:rPr>
              <a:t> </a:t>
            </a:r>
            <a:r>
              <a:rPr lang="pl-PL" sz="3100" b="1" cap="all" dirty="0" smtClean="0">
                <a:latin typeface="Arial Narrow" panose="020B0604020202020204" pitchFamily="34" charset="0"/>
              </a:rPr>
              <a:t>EDUKACYJNE</a:t>
            </a:r>
            <a:r>
              <a:rPr lang="en-GB" sz="3100" b="1" cap="all" dirty="0" smtClean="0">
                <a:latin typeface="Arial Narrow" panose="020B0604020202020204" pitchFamily="34" charset="0"/>
              </a:rPr>
              <a:t>:</a:t>
            </a: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0556" y="1559932"/>
            <a:ext cx="8400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wyjaśnić, co oznacza „stronniczość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dostrzec i przeanalizować różne style stronniczych treści.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rozumieją podstawowe skutki społeczne stronniczych mediów.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wyjaśnić zalety pozyskiwania informacji z różnych źródeł, jak też ryzyko związane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nierobieniem tego.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/>
          <a:lstStyle/>
          <a:p>
            <a:r>
              <a:rPr lang="pl-PL" b="1" cap="all" dirty="0" smtClean="0">
                <a:latin typeface="Arial Narrow" panose="020B0604020202020204" pitchFamily="34" charset="0"/>
              </a:rPr>
              <a:t>WPROWADZENIE</a:t>
            </a:r>
            <a:endParaRPr lang="fr-FR" b="1" cap="all" dirty="0">
              <a:latin typeface="Arial Narrow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Dlaczego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edukacja medialna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jest tak ważna?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 txBox="1">
            <a:spLocks/>
          </p:cNvSpPr>
          <p:nvPr/>
        </p:nvSpPr>
        <p:spPr>
          <a:xfrm>
            <a:off x="2339185" y="2309428"/>
            <a:ext cx="95794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 medialne i informacyjne </a:t>
            </a:r>
            <a:r>
              <a:rPr lang="pl-PL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rozwijają wiedzę </a:t>
            </a:r>
            <a:br>
              <a:rPr lang="pl-PL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zrozumienie 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mediów </a:t>
            </a:r>
            <a:r>
              <a:rPr lang="pl-PL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informacji w celu poprawy debaty publicznej i </a:t>
            </a:r>
            <a:r>
              <a:rPr lang="pl-PL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uczestnictwa w życiu społecznym.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3492277"/>
            <a:ext cx="1798857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/>
          <a:lstStyle/>
          <a:p>
            <a:r>
              <a:rPr lang="pl-PL" b="1" dirty="0">
                <a:latin typeface="Arial" panose="020B0604020202020204" pitchFamily="34" charset="0"/>
              </a:rPr>
              <a:t>Stronniczość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252" y="1825625"/>
            <a:ext cx="9082547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>
                <a:latin typeface="Arial" panose="020B0604020202020204" pitchFamily="34" charset="0"/>
              </a:rPr>
              <a:t>Stronniczość występuje, gdy ktoś </a:t>
            </a:r>
            <a:r>
              <a:rPr lang="pl-PL" b="1" dirty="0" err="1" smtClean="0">
                <a:latin typeface="Arial" panose="020B0604020202020204" pitchFamily="34" charset="0"/>
              </a:rPr>
              <a:t>nieproporcjonal</a:t>
            </a:r>
            <a:r>
              <a:rPr lang="pl-PL" b="1" dirty="0" smtClean="0">
                <a:latin typeface="Arial" panose="020B0604020202020204" pitchFamily="34" charset="0"/>
              </a:rPr>
              <a:t>-nie sprzyja lub ma uprzedzenia </a:t>
            </a:r>
            <a:r>
              <a:rPr lang="pl-PL" b="1" dirty="0">
                <a:latin typeface="Arial" panose="020B0604020202020204" pitchFamily="34" charset="0"/>
              </a:rPr>
              <a:t>do określonego tematu, osoby lub perspektywy, zamiast być sprawiedliwym i </a:t>
            </a:r>
            <a:r>
              <a:rPr lang="pl-PL" b="1" dirty="0" smtClean="0">
                <a:latin typeface="Arial" panose="020B0604020202020204" pitchFamily="34" charset="0"/>
              </a:rPr>
              <a:t>wyważonym.</a:t>
            </a:r>
            <a:endParaRPr lang="ru-RU" b="1" dirty="0" smtClean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b="1" dirty="0" smtClean="0">
                <a:latin typeface="Arial" panose="020B0604020202020204" pitchFamily="34" charset="0"/>
              </a:rPr>
              <a:t>Stronniczość </a:t>
            </a:r>
            <a:r>
              <a:rPr lang="pl-PL" b="1" dirty="0">
                <a:latin typeface="Arial" panose="020B0604020202020204" pitchFamily="34" charset="0"/>
              </a:rPr>
              <a:t>można znaleźć w </a:t>
            </a:r>
            <a:r>
              <a:rPr lang="pl-PL" b="1" dirty="0" smtClean="0">
                <a:latin typeface="Arial" panose="020B0604020202020204" pitchFamily="34" charset="0"/>
              </a:rPr>
              <a:t>mediach (w druku, </a:t>
            </a:r>
            <a:br>
              <a:rPr lang="pl-PL" b="1" dirty="0" smtClean="0">
                <a:latin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</a:rPr>
              <a:t>w </a:t>
            </a:r>
            <a:r>
              <a:rPr lang="pl-PL" b="1" dirty="0">
                <a:latin typeface="Arial" panose="020B0604020202020204" pitchFamily="34" charset="0"/>
              </a:rPr>
              <a:t>radiu czy </a:t>
            </a:r>
            <a:r>
              <a:rPr lang="pl-PL" b="1" dirty="0" smtClean="0">
                <a:latin typeface="Arial" panose="020B0604020202020204" pitchFamily="34" charset="0"/>
              </a:rPr>
              <a:t>w telewizji) </a:t>
            </a:r>
            <a:r>
              <a:rPr lang="pl-PL" b="1" dirty="0">
                <a:latin typeface="Arial" panose="020B0604020202020204" pitchFamily="34" charset="0"/>
              </a:rPr>
              <a:t>i jest często używana do </a:t>
            </a:r>
            <a:r>
              <a:rPr lang="pl-PL" b="1" dirty="0" smtClean="0">
                <a:latin typeface="Arial" panose="020B0604020202020204" pitchFamily="34" charset="0"/>
              </a:rPr>
              <a:t>doprowadzenia </a:t>
            </a:r>
            <a:r>
              <a:rPr lang="pl-PL" b="1" dirty="0">
                <a:latin typeface="Arial" panose="020B0604020202020204" pitchFamily="34" charset="0"/>
              </a:rPr>
              <a:t>ludzi do określonego punktu widzenia</a:t>
            </a:r>
            <a:r>
              <a:rPr lang="pl-PL" b="1" dirty="0" smtClean="0">
                <a:latin typeface="Arial" panose="020B0604020202020204" pitchFamily="34" charset="0"/>
              </a:rPr>
              <a:t>.</a:t>
            </a:r>
            <a:endParaRPr lang="ru-RU" b="1" dirty="0" smtClean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b="1" dirty="0" smtClean="0">
                <a:latin typeface="Arial" panose="020B0604020202020204" pitchFamily="34" charset="0"/>
              </a:rPr>
              <a:t>Robiąc tak, </a:t>
            </a:r>
            <a:r>
              <a:rPr lang="pl-PL" b="1" dirty="0">
                <a:latin typeface="Arial" panose="020B0604020202020204" pitchFamily="34" charset="0"/>
              </a:rPr>
              <a:t>stronnicze treści mogą </a:t>
            </a:r>
            <a:r>
              <a:rPr lang="pl-PL" b="1" dirty="0" smtClean="0">
                <a:latin typeface="Arial" panose="020B0604020202020204" pitchFamily="34" charset="0"/>
              </a:rPr>
              <a:t>się często </a:t>
            </a:r>
            <a:r>
              <a:rPr lang="pl-PL" b="1" dirty="0">
                <a:latin typeface="Arial" panose="020B0604020202020204" pitchFamily="34" charset="0"/>
              </a:rPr>
              <a:t>odwoływać </a:t>
            </a:r>
            <a:r>
              <a:rPr lang="pl-PL" b="1" dirty="0" smtClean="0">
                <a:latin typeface="Arial" panose="020B0604020202020204" pitchFamily="34" charset="0"/>
              </a:rPr>
              <a:t>do </a:t>
            </a:r>
            <a:r>
              <a:rPr lang="pl-PL" b="1" dirty="0">
                <a:latin typeface="Arial" panose="020B0604020202020204" pitchFamily="34" charset="0"/>
              </a:rPr>
              <a:t>emocji odbiorców, zamiast zachęcać ich do samodzielnego myślenia.</a:t>
            </a:r>
            <a:endParaRPr lang="en-GB" b="1" noProof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855349"/>
            <a:ext cx="1466236" cy="50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8" y="3686360"/>
            <a:ext cx="1686586" cy="296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939778"/>
            <a:ext cx="1466236" cy="384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0327" y="1333225"/>
            <a:ext cx="1338075" cy="1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479552"/>
          </a:xfrm>
        </p:spPr>
        <p:txBody>
          <a:bodyPr>
            <a:normAutofit/>
          </a:bodyPr>
          <a:lstStyle/>
          <a:p>
            <a:r>
              <a:rPr lang="pl-PL" sz="3500" b="1" cap="all" dirty="0" smtClean="0">
                <a:latin typeface="Arial Narrow" panose="020B0604020202020204" pitchFamily="34" charset="0"/>
              </a:rPr>
              <a:t>ĆWICZENIE</a:t>
            </a:r>
            <a:br>
              <a:rPr lang="pl-PL" sz="3500" b="1" cap="all" dirty="0" smtClean="0">
                <a:latin typeface="Arial Narrow" panose="020B0604020202020204" pitchFamily="34" charset="0"/>
              </a:rPr>
            </a:br>
            <a:r>
              <a:rPr lang="en-GB" sz="3500" b="1" cap="all" dirty="0" err="1" smtClean="0">
                <a:latin typeface="Arial Narrow" panose="020B0604020202020204" pitchFamily="34" charset="0"/>
              </a:rPr>
              <a:t>Zidentyfikuj</a:t>
            </a:r>
            <a:r>
              <a:rPr lang="en-GB" sz="3500" b="1" cap="all" dirty="0" smtClean="0">
                <a:latin typeface="Arial Narrow" panose="020B0604020202020204" pitchFamily="34" charset="0"/>
              </a:rPr>
              <a:t> </a:t>
            </a:r>
            <a:r>
              <a:rPr lang="en-GB" sz="3500" b="1" cap="all" dirty="0" err="1">
                <a:latin typeface="Arial Narrow" panose="020B0604020202020204" pitchFamily="34" charset="0"/>
              </a:rPr>
              <a:t>stronniczość</a:t>
            </a:r>
            <a:r>
              <a:rPr lang="en-GB" sz="3500" b="1" cap="all" dirty="0">
                <a:latin typeface="Arial Narrow" panose="020B0604020202020204" pitchFamily="34" charset="0"/>
              </a:rPr>
              <a:t>!</a:t>
            </a:r>
            <a:endParaRPr lang="en-GB" sz="3500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/>
          <a:lstStyle/>
          <a:p>
            <a:pPr marL="0" indent="0">
              <a:buNone/>
            </a:pPr>
            <a:endParaRPr lang="pl-PL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</a:rPr>
              <a:t>Czas </a:t>
            </a:r>
            <a:r>
              <a:rPr lang="pl-PL" b="1" dirty="0">
                <a:latin typeface="Arial" panose="020B0604020202020204" pitchFamily="34" charset="0"/>
              </a:rPr>
              <a:t>trwania: </a:t>
            </a:r>
            <a:r>
              <a:rPr lang="pl-PL" dirty="0">
                <a:latin typeface="Arial" panose="020B0604020202020204" pitchFamily="34" charset="0"/>
              </a:rPr>
              <a:t>30 </a:t>
            </a:r>
            <a:r>
              <a:rPr lang="pl-PL" dirty="0" smtClean="0">
                <a:latin typeface="Arial" panose="020B0604020202020204" pitchFamily="34" charset="0"/>
              </a:rPr>
              <a:t>minut</a:t>
            </a:r>
            <a:endParaRPr lang="ru-RU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</a:rPr>
              <a:t>Materiały: </a:t>
            </a:r>
            <a:r>
              <a:rPr lang="pl-PL" dirty="0">
                <a:latin typeface="Arial" panose="020B0604020202020204" pitchFamily="34" charset="0"/>
              </a:rPr>
              <a:t>komputer z </a:t>
            </a:r>
            <a:r>
              <a:rPr lang="pl-PL" dirty="0" smtClean="0">
                <a:latin typeface="Arial" panose="020B0604020202020204" pitchFamily="34" charset="0"/>
              </a:rPr>
              <a:t>prezentacją, </a:t>
            </a:r>
            <a:r>
              <a:rPr lang="pl-PL" dirty="0">
                <a:latin typeface="Arial" panose="020B0604020202020204" pitchFamily="34" charset="0"/>
              </a:rPr>
              <a:t>tablica interaktywna lub rzutnik, wydrukowane przykłady </a:t>
            </a:r>
            <a:r>
              <a:rPr lang="pl-PL" dirty="0" smtClean="0">
                <a:latin typeface="Arial" panose="020B0604020202020204" pitchFamily="34" charset="0"/>
              </a:rPr>
              <a:t>stronniczych wypowiedzi </a:t>
            </a:r>
            <a:r>
              <a:rPr lang="pl-PL" dirty="0">
                <a:latin typeface="Arial" panose="020B0604020202020204" pitchFamily="34" charset="0"/>
              </a:rPr>
              <a:t>dla każdej grupy</a:t>
            </a:r>
            <a:r>
              <a:rPr lang="pl-PL" dirty="0" smtClean="0">
                <a:latin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</a:rPr>
              <a:t>Cel: </a:t>
            </a:r>
            <a:r>
              <a:rPr lang="pl-PL" dirty="0" smtClean="0">
                <a:latin typeface="Arial" panose="020B0604020202020204" pitchFamily="34" charset="0"/>
              </a:rPr>
              <a:t>Naśladuj </a:t>
            </a:r>
            <a:r>
              <a:rPr lang="pl-PL" dirty="0">
                <a:latin typeface="Arial" panose="020B0604020202020204" pitchFamily="34" charset="0"/>
              </a:rPr>
              <a:t>stronnicze treści, które widzimy w Internecie i pozwól uczniom analizować i rozpoznawać różne typy uprzedzeń za pomocą języka i stylu.</a:t>
            </a:r>
            <a:endParaRPr lang="en-GB" noProof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825625"/>
            <a:ext cx="391059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500" b="1" cap="all" dirty="0" err="1">
                <a:latin typeface="Arial Narrow" panose="020B0604020202020204" pitchFamily="34" charset="0"/>
              </a:rPr>
              <a:t>Zidentyfikuj</a:t>
            </a:r>
            <a:r>
              <a:rPr lang="en-GB" sz="3500" b="1" cap="all" dirty="0">
                <a:latin typeface="Arial Narrow" panose="020B0604020202020204" pitchFamily="34" charset="0"/>
              </a:rPr>
              <a:t> </a:t>
            </a:r>
            <a:r>
              <a:rPr lang="en-GB" sz="3500" b="1" cap="all" dirty="0" err="1">
                <a:latin typeface="Arial Narrow" panose="020B0604020202020204" pitchFamily="34" charset="0"/>
              </a:rPr>
              <a:t>stronniczość</a:t>
            </a:r>
            <a:r>
              <a:rPr lang="en-GB" sz="3500" b="1" cap="all" dirty="0">
                <a:latin typeface="Arial Narrow" panose="020B0604020202020204" pitchFamily="34" charset="0"/>
              </a:rPr>
              <a:t>!</a:t>
            </a:r>
            <a:endParaRPr lang="en-GB" sz="3500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</a:rPr>
              <a:t>Przejrzyj nagłówki i fragmenty wiadomości, które </a:t>
            </a:r>
            <a:r>
              <a:rPr lang="pl-PL" dirty="0" smtClean="0">
                <a:latin typeface="Arial" panose="020B0604020202020204" pitchFamily="34" charset="0"/>
              </a:rPr>
              <a:t>otrzymałeś/łaś.</a:t>
            </a:r>
            <a:endParaRPr lang="pl-PL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</a:rPr>
              <a:t>Rozważ następujące pytania:</a:t>
            </a:r>
            <a:r>
              <a:rPr lang="en-GB" b="1" noProof="0" dirty="0">
                <a:latin typeface="Arial" panose="020B0604020202020204" pitchFamily="34" charset="0"/>
              </a:rPr>
              <a:t/>
            </a:r>
            <a:br>
              <a:rPr lang="en-GB" b="1" noProof="0" dirty="0">
                <a:latin typeface="Arial" panose="020B0604020202020204" pitchFamily="34" charset="0"/>
              </a:rPr>
            </a:br>
            <a:endParaRPr lang="en-GB" b="1" noProof="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l-PL" dirty="0">
                <a:solidFill>
                  <a:srgbClr val="1CC8EF"/>
                </a:solidFill>
                <a:latin typeface="Arial" panose="020B0604020202020204" pitchFamily="34" charset="0"/>
              </a:rPr>
              <a:t>• Czy jest to </a:t>
            </a:r>
            <a:r>
              <a:rPr lang="pl-PL" dirty="0" smtClean="0">
                <a:solidFill>
                  <a:srgbClr val="1CC8EF"/>
                </a:solidFill>
                <a:latin typeface="Arial" panose="020B0604020202020204" pitchFamily="34" charset="0"/>
              </a:rPr>
              <a:t>tendencyjna wypowiedź? </a:t>
            </a:r>
            <a:r>
              <a:rPr lang="pl-PL" dirty="0">
                <a:solidFill>
                  <a:srgbClr val="1CC8EF"/>
                </a:solidFill>
                <a:latin typeface="Arial" panose="020B0604020202020204" pitchFamily="34" charset="0"/>
              </a:rPr>
              <a:t>W jakim stopniu?</a:t>
            </a:r>
          </a:p>
          <a:p>
            <a:pPr marL="457200" lvl="1" indent="0">
              <a:buNone/>
            </a:pPr>
            <a:r>
              <a:rPr lang="pl-PL" dirty="0">
                <a:solidFill>
                  <a:srgbClr val="1CC8EF"/>
                </a:solidFill>
                <a:latin typeface="Arial" panose="020B0604020202020204" pitchFamily="34" charset="0"/>
              </a:rPr>
              <a:t>• Co autor chce, żebyś </a:t>
            </a:r>
            <a:r>
              <a:rPr lang="pl-PL" dirty="0" smtClean="0">
                <a:solidFill>
                  <a:srgbClr val="1CC8EF"/>
                </a:solidFill>
                <a:latin typeface="Arial" panose="020B0604020202020204" pitchFamily="34" charset="0"/>
              </a:rPr>
              <a:t>pomyślał/</a:t>
            </a:r>
            <a:r>
              <a:rPr lang="pl-PL" dirty="0" err="1" smtClean="0">
                <a:solidFill>
                  <a:srgbClr val="1CC8EF"/>
                </a:solidFill>
                <a:latin typeface="Arial" panose="020B0604020202020204" pitchFamily="34" charset="0"/>
              </a:rPr>
              <a:t>ła</a:t>
            </a:r>
            <a:r>
              <a:rPr lang="pl-PL" dirty="0" smtClean="0">
                <a:solidFill>
                  <a:srgbClr val="1CC8EF"/>
                </a:solidFill>
                <a:latin typeface="Arial" panose="020B0604020202020204" pitchFamily="34" charset="0"/>
              </a:rPr>
              <a:t>?</a:t>
            </a:r>
            <a:endParaRPr lang="pl-PL" dirty="0">
              <a:solidFill>
                <a:srgbClr val="1CC8EF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l-PL" dirty="0">
                <a:solidFill>
                  <a:srgbClr val="1CC8EF"/>
                </a:solidFill>
                <a:latin typeface="Arial" panose="020B0604020202020204" pitchFamily="34" charset="0"/>
              </a:rPr>
              <a:t>• Jakie są oznaki, że </a:t>
            </a:r>
            <a:r>
              <a:rPr lang="pl-PL" dirty="0" smtClean="0">
                <a:solidFill>
                  <a:srgbClr val="1CC8EF"/>
                </a:solidFill>
                <a:latin typeface="Arial" panose="020B0604020202020204" pitchFamily="34" charset="0"/>
              </a:rPr>
              <a:t>wypowiedź </a:t>
            </a:r>
            <a:r>
              <a:rPr lang="pl-PL" dirty="0">
                <a:solidFill>
                  <a:srgbClr val="1CC8EF"/>
                </a:solidFill>
                <a:latin typeface="Arial" panose="020B0604020202020204" pitchFamily="34" charset="0"/>
              </a:rPr>
              <a:t>jest </a:t>
            </a:r>
            <a:r>
              <a:rPr lang="pl-PL" dirty="0" smtClean="0">
                <a:solidFill>
                  <a:srgbClr val="1CC8EF"/>
                </a:solidFill>
                <a:latin typeface="Arial" panose="020B0604020202020204" pitchFamily="34" charset="0"/>
              </a:rPr>
              <a:t>stronnicza?</a:t>
            </a:r>
            <a:endParaRPr lang="en-GB" noProof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406780"/>
            <a:ext cx="391059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297052"/>
            <a:ext cx="3910592" cy="2194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5018" y="1546310"/>
            <a:ext cx="11796253" cy="5355312"/>
          </a:xfrm>
          <a:prstGeom prst="rect">
            <a:avLst/>
          </a:prstGeom>
        </p:spPr>
        <p:txBody>
          <a:bodyPr wrap="square" numCol="2" spcCol="72000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Pozytywna stronniczość: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faworyzowanie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przesadne chwalenie tematu, o którym się pisze. 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Negatywna stronniczość: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sceptycyzm 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ataki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stosunku do tematu oraz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przesadnie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negatywne wypowiedzi na jego temat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Stronniczość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polityczna: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iele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publikacji skłania się ku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lewicowym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prawicowym poglądom politycznym.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Wpływa to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 sposób relacjonowania,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faworyzując pewną partię polityczną, przedstawiciela lub punkt widzenia, który jest zgodny z daną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etykietką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polityczną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Stronniczość przez przeoczenie: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ematy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poruszane przez media mogą się różnić, a niektóre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nich decydują się nie podawać pewnych historii lub informacji wspierających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odmienne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punkty widzenia lub idee.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Stronniczość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poprzez dobór źródeł: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może używać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większej ilości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źródeł, które wspierają jego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własne poglądy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niż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wspierających inne poglądy.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Stwierdzenia przedstawione jako fakty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używane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celu przekonania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odbiorców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poprzez pozostawienie bardzo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małej przestrzeni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analizę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refleksję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nad argumentami: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"Ostatnie kontrowersje są dowodem na to, że nie zmieniła swoich sposobów postępowania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Język manipulujący emocjami/sensacjonalizm: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tematy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mogą być przedstawiane w sposób szokujący,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oburzający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celu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wywarcia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trwałego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emocjonalnego wrażenia. 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9" y="429293"/>
            <a:ext cx="11451234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</a:rPr>
              <a:t>Dopasuj swoje przykłady do tych różnych rodzajów </a:t>
            </a:r>
            <a:r>
              <a:rPr lang="pl-PL" sz="2800" b="1" dirty="0" smtClean="0">
                <a:latin typeface="Arial" panose="020B0604020202020204" pitchFamily="34" charset="0"/>
              </a:rPr>
              <a:t>stronniczości:</a:t>
            </a:r>
            <a:endParaRPr lang="en-GB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500" b="1" cap="all" dirty="0" err="1">
                <a:latin typeface="Arial Narrow" panose="020B0604020202020204" pitchFamily="34" charset="0"/>
              </a:rPr>
              <a:t>Zidentyfikuj</a:t>
            </a:r>
            <a:r>
              <a:rPr lang="en-GB" sz="3500" b="1" cap="all" dirty="0">
                <a:latin typeface="Arial Narrow" panose="020B0604020202020204" pitchFamily="34" charset="0"/>
              </a:rPr>
              <a:t> </a:t>
            </a:r>
            <a:r>
              <a:rPr lang="en-GB" sz="3500" b="1" cap="all" dirty="0" err="1">
                <a:latin typeface="Arial Narrow" panose="020B0604020202020204" pitchFamily="34" charset="0"/>
              </a:rPr>
              <a:t>uprzedzenia</a:t>
            </a:r>
            <a:r>
              <a:rPr lang="en-GB" sz="3500" b="1" cap="all" dirty="0">
                <a:latin typeface="Arial Narrow" panose="020B0604020202020204" pitchFamily="34" charset="0"/>
              </a:rPr>
              <a:t>!</a:t>
            </a:r>
            <a:endParaRPr lang="en-GB" sz="3500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Pytania pomocnicze do dyskusji na temat uprzedzeń</a:t>
            </a:r>
            <a:r>
              <a:rPr lang="pl-PL" b="1" dirty="0" smtClean="0">
                <a:latin typeface="Arial" panose="020B0604020202020204" pitchFamily="34" charset="0"/>
              </a:rPr>
              <a:t>:</a:t>
            </a:r>
            <a:endParaRPr lang="pl-PL" b="1" dirty="0">
              <a:latin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</a:rPr>
              <a:t>Jakie </a:t>
            </a:r>
            <a:r>
              <a:rPr lang="pl-PL" dirty="0">
                <a:latin typeface="Arial" panose="020B0604020202020204" pitchFamily="34" charset="0"/>
              </a:rPr>
              <a:t>rodzaje uprzedzeń są tu obecne? </a:t>
            </a:r>
          </a:p>
          <a:p>
            <a:r>
              <a:rPr lang="pl-PL" dirty="0" smtClean="0">
                <a:latin typeface="Arial" panose="020B0604020202020204" pitchFamily="34" charset="0"/>
              </a:rPr>
              <a:t>Skąd to </a:t>
            </a:r>
            <a:r>
              <a:rPr lang="pl-PL" dirty="0">
                <a:latin typeface="Arial" panose="020B0604020202020204" pitchFamily="34" charset="0"/>
              </a:rPr>
              <a:t>wiesz? Jakie są oznaki tego typu uprzedzeń? </a:t>
            </a:r>
          </a:p>
          <a:p>
            <a:r>
              <a:rPr lang="pl-PL" dirty="0" smtClean="0">
                <a:latin typeface="Arial" panose="020B0604020202020204" pitchFamily="34" charset="0"/>
              </a:rPr>
              <a:t>Który nagłówek/fragment </a:t>
            </a:r>
            <a:r>
              <a:rPr lang="pl-PL" dirty="0">
                <a:latin typeface="Arial" panose="020B0604020202020204" pitchFamily="34" charset="0"/>
              </a:rPr>
              <a:t>najbardziej Cię zainteresował? </a:t>
            </a:r>
          </a:p>
          <a:p>
            <a:r>
              <a:rPr lang="pl-PL" dirty="0" smtClean="0">
                <a:latin typeface="Arial" panose="020B0604020202020204" pitchFamily="34" charset="0"/>
              </a:rPr>
              <a:t>Którym </a:t>
            </a:r>
            <a:r>
              <a:rPr lang="pl-PL" dirty="0">
                <a:latin typeface="Arial" panose="020B0604020202020204" pitchFamily="34" charset="0"/>
              </a:rPr>
              <a:t>z nich </a:t>
            </a:r>
            <a:r>
              <a:rPr lang="pl-PL" dirty="0" smtClean="0">
                <a:latin typeface="Arial" panose="020B0604020202020204" pitchFamily="34" charset="0"/>
              </a:rPr>
              <a:t>podzieliłbyś/</a:t>
            </a:r>
            <a:r>
              <a:rPr lang="pl-PL" dirty="0" err="1" smtClean="0">
                <a:latin typeface="Arial" panose="020B0604020202020204" pitchFamily="34" charset="0"/>
              </a:rPr>
              <a:t>łabyś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</a:rPr>
              <a:t>się w swoich mediach społecznościowych i dlaczego?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406780"/>
            <a:ext cx="391059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/>
          <a:lstStyle/>
          <a:p>
            <a:r>
              <a:rPr lang="en-GB" b="1" cap="all" dirty="0" err="1">
                <a:latin typeface="Arial Narrow" panose="020B0604020202020204" pitchFamily="34" charset="0"/>
              </a:rPr>
              <a:t>Kluczowe</a:t>
            </a:r>
            <a:r>
              <a:rPr lang="en-GB" b="1" cap="all" dirty="0">
                <a:latin typeface="Arial Narrow" panose="020B0604020202020204" pitchFamily="34" charset="0"/>
              </a:rPr>
              <a:t> </a:t>
            </a:r>
            <a:r>
              <a:rPr lang="en-GB" b="1" cap="all" dirty="0" err="1">
                <a:latin typeface="Arial Narrow" panose="020B0604020202020204" pitchFamily="34" charset="0"/>
              </a:rPr>
              <a:t>wnioski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252" y="1825625"/>
            <a:ext cx="908254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</a:rPr>
              <a:t>Kwestionuj sposób wyważenia </a:t>
            </a:r>
            <a:r>
              <a:rPr lang="pl-PL" sz="2000" b="1" dirty="0">
                <a:latin typeface="Arial" panose="020B0604020202020204" pitchFamily="34" charset="0"/>
              </a:rPr>
              <a:t>lub stronniczość informacji.</a:t>
            </a:r>
          </a:p>
          <a:p>
            <a:pPr marL="0" indent="0" algn="just">
              <a:buNone/>
            </a:pPr>
            <a:endParaRPr lang="pl-PL" sz="2000" b="1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000" b="1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>
                <a:latin typeface="Arial" panose="020B0604020202020204" pitchFamily="34" charset="0"/>
              </a:rPr>
              <a:t>Strzeż się oburzenia i sensacji.</a:t>
            </a:r>
          </a:p>
          <a:p>
            <a:pPr marL="0" indent="0" algn="just">
              <a:buNone/>
            </a:pPr>
            <a:endParaRPr lang="pl-PL" sz="2000" b="1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000" b="1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>
                <a:latin typeface="Arial" panose="020B0604020202020204" pitchFamily="34" charset="0"/>
              </a:rPr>
              <a:t>Zwolnij i ćwicz </a:t>
            </a:r>
            <a:r>
              <a:rPr lang="pl-PL" sz="2000" b="1" dirty="0" smtClean="0">
                <a:latin typeface="Arial" panose="020B0604020202020204" pitchFamily="34" charset="0"/>
              </a:rPr>
              <a:t>„opór" </a:t>
            </a:r>
            <a:r>
              <a:rPr lang="pl-PL" sz="2000" b="1" dirty="0">
                <a:latin typeface="Arial" panose="020B0604020202020204" pitchFamily="34" charset="0"/>
              </a:rPr>
              <a:t>w sieci!</a:t>
            </a:r>
          </a:p>
          <a:p>
            <a:pPr marL="0" indent="0" algn="just">
              <a:buNone/>
            </a:pPr>
            <a:endParaRPr lang="pl-PL" sz="2000" b="1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000" b="1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</a:rPr>
              <a:t>Zostań niezależnym badaczem. </a:t>
            </a:r>
            <a:endParaRPr lang="pl-PL" sz="2000" b="1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0" y="4267108"/>
            <a:ext cx="1466236" cy="3843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0" y="3073405"/>
            <a:ext cx="1466236" cy="50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1" y="5490675"/>
            <a:ext cx="1466236" cy="50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1" y="1927086"/>
            <a:ext cx="1686586" cy="2967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397386"/>
            <a:ext cx="391059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00" y="1122363"/>
            <a:ext cx="7629600" cy="2387600"/>
          </a:xfrm>
        </p:spPr>
        <p:txBody>
          <a:bodyPr/>
          <a:lstStyle/>
          <a:p>
            <a:pPr algn="r"/>
            <a:r>
              <a:rPr lang="en-GB" b="1" cap="all" noProof="0" dirty="0">
                <a:latin typeface="Arial Narrow" panose="020B0604020202020204" pitchFamily="34" charset="0"/>
              </a:rPr>
              <a:t>QUIZZ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400" y="3602038"/>
            <a:ext cx="7629600" cy="1655762"/>
          </a:xfrm>
        </p:spPr>
        <p:txBody>
          <a:bodyPr/>
          <a:lstStyle/>
          <a:p>
            <a:pPr algn="r"/>
            <a:r>
              <a:rPr lang="pl-PL" dirty="0" smtClean="0">
                <a:latin typeface="Arial" panose="020B0604020202020204" pitchFamily="34" charset="0"/>
              </a:rPr>
              <a:t>STRONNICZOŚĆ MEDIÓW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1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Aby odróżnić fakty od opinii, można: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z</a:t>
            </a:r>
            <a:r>
              <a:rPr lang="pl-PL" dirty="0" smtClean="0">
                <a:latin typeface="Arial" panose="020B0604020202020204" pitchFamily="34" charset="0"/>
              </a:rPr>
              <a:t>głaszać/oznaczać </a:t>
            </a:r>
            <a:r>
              <a:rPr lang="pl-PL" dirty="0">
                <a:latin typeface="Arial" panose="020B0604020202020204" pitchFamily="34" charset="0"/>
              </a:rPr>
              <a:t>posty, których nie </a:t>
            </a:r>
            <a:r>
              <a:rPr lang="pl-PL" dirty="0" smtClean="0">
                <a:latin typeface="Arial" panose="020B0604020202020204" pitchFamily="34" charset="0"/>
              </a:rPr>
              <a:t>lubisz,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 </a:t>
            </a:r>
            <a:r>
              <a:rPr lang="pl-PL" dirty="0" smtClean="0">
                <a:latin typeface="Arial" panose="020B0604020202020204" pitchFamily="34" charset="0"/>
              </a:rPr>
              <a:t>– wziąć na wstrzymanie </a:t>
            </a:r>
            <a:r>
              <a:rPr lang="pl-PL" dirty="0">
                <a:latin typeface="Arial" panose="020B0604020202020204" pitchFamily="34" charset="0"/>
              </a:rPr>
              <a:t>i </a:t>
            </a:r>
            <a:r>
              <a:rPr lang="pl-PL" dirty="0" smtClean="0">
                <a:latin typeface="Arial" panose="020B0604020202020204" pitchFamily="34" charset="0"/>
              </a:rPr>
              <a:t>zastanowić </a:t>
            </a:r>
            <a:r>
              <a:rPr lang="pl-PL" dirty="0">
                <a:latin typeface="Arial" panose="020B0604020202020204" pitchFamily="34" charset="0"/>
              </a:rPr>
              <a:t>się nad treścią, jej pochodzeniem </a:t>
            </a:r>
            <a:r>
              <a:rPr lang="pl-PL" dirty="0" smtClean="0">
                <a:latin typeface="Arial" panose="020B0604020202020204" pitchFamily="34" charset="0"/>
              </a:rPr>
              <a:t>i źródłami,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zakładać, </a:t>
            </a:r>
            <a:r>
              <a:rPr lang="pl-PL" dirty="0">
                <a:latin typeface="Arial" panose="020B0604020202020204" pitchFamily="34" charset="0"/>
              </a:rPr>
              <a:t>że </a:t>
            </a:r>
            <a:r>
              <a:rPr lang="pl-PL" dirty="0" smtClean="0">
                <a:latin typeface="Arial" panose="020B0604020202020204" pitchFamily="34" charset="0"/>
              </a:rPr>
              <a:t>wypowiedź jest faktograficzna, </a:t>
            </a:r>
            <a:r>
              <a:rPr lang="pl-PL" dirty="0">
                <a:latin typeface="Arial" panose="020B0604020202020204" pitchFamily="34" charset="0"/>
              </a:rPr>
              <a:t>ponieważ lubisz </a:t>
            </a:r>
            <a:r>
              <a:rPr lang="pl-PL" dirty="0" smtClean="0">
                <a:latin typeface="Arial" panose="020B0604020202020204" pitchFamily="34" charset="0"/>
              </a:rPr>
              <a:t>autora,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- skupić </a:t>
            </a:r>
            <a:r>
              <a:rPr lang="pl-PL" dirty="0">
                <a:latin typeface="Arial" panose="020B0604020202020204" pitchFamily="34" charset="0"/>
              </a:rPr>
              <a:t>się na nagłówku.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27" y="1409042"/>
            <a:ext cx="5018794" cy="2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1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Aby odróżnić fakty od opinii, można: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z</a:t>
            </a:r>
            <a:r>
              <a:rPr lang="pl-PL" dirty="0" smtClean="0">
                <a:latin typeface="Arial" panose="020B0604020202020204" pitchFamily="34" charset="0"/>
              </a:rPr>
              <a:t>głaszać/oznaczać </a:t>
            </a:r>
            <a:r>
              <a:rPr lang="pl-PL" dirty="0">
                <a:latin typeface="Arial" panose="020B0604020202020204" pitchFamily="34" charset="0"/>
              </a:rPr>
              <a:t>posty, których nie </a:t>
            </a:r>
            <a:r>
              <a:rPr lang="pl-PL" dirty="0" smtClean="0">
                <a:latin typeface="Arial" panose="020B0604020202020204" pitchFamily="34" charset="0"/>
              </a:rPr>
              <a:t>lubisz,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 </a:t>
            </a:r>
            <a:r>
              <a:rPr lang="pl-PL" dirty="0" smtClean="0">
                <a:latin typeface="Arial" panose="020B0604020202020204" pitchFamily="34" charset="0"/>
              </a:rPr>
              <a:t>– wziąć na wstrzymanie </a:t>
            </a:r>
            <a:r>
              <a:rPr lang="pl-PL" dirty="0">
                <a:latin typeface="Arial" panose="020B0604020202020204" pitchFamily="34" charset="0"/>
              </a:rPr>
              <a:t>i </a:t>
            </a:r>
            <a:r>
              <a:rPr lang="pl-PL" dirty="0" smtClean="0">
                <a:latin typeface="Arial" panose="020B0604020202020204" pitchFamily="34" charset="0"/>
              </a:rPr>
              <a:t>zastanowić </a:t>
            </a:r>
            <a:r>
              <a:rPr lang="pl-PL" dirty="0">
                <a:latin typeface="Arial" panose="020B0604020202020204" pitchFamily="34" charset="0"/>
              </a:rPr>
              <a:t>się nad treścią, jej pochodzeniem </a:t>
            </a:r>
            <a:r>
              <a:rPr lang="pl-PL" dirty="0" smtClean="0">
                <a:latin typeface="Arial" panose="020B0604020202020204" pitchFamily="34" charset="0"/>
              </a:rPr>
              <a:t>i źródłami,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zakładać, </a:t>
            </a:r>
            <a:r>
              <a:rPr lang="pl-PL" dirty="0">
                <a:latin typeface="Arial" panose="020B0604020202020204" pitchFamily="34" charset="0"/>
              </a:rPr>
              <a:t>że </a:t>
            </a:r>
            <a:r>
              <a:rPr lang="pl-PL" dirty="0" smtClean="0">
                <a:latin typeface="Arial" panose="020B0604020202020204" pitchFamily="34" charset="0"/>
              </a:rPr>
              <a:t>wypowiedź jest faktograficzna, </a:t>
            </a:r>
            <a:r>
              <a:rPr lang="pl-PL" dirty="0">
                <a:latin typeface="Arial" panose="020B0604020202020204" pitchFamily="34" charset="0"/>
              </a:rPr>
              <a:t>ponieważ lubisz </a:t>
            </a:r>
            <a:r>
              <a:rPr lang="pl-PL" dirty="0" smtClean="0">
                <a:latin typeface="Arial" panose="020B0604020202020204" pitchFamily="34" charset="0"/>
              </a:rPr>
              <a:t>autora,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- skupić </a:t>
            </a:r>
            <a:r>
              <a:rPr lang="pl-PL" dirty="0">
                <a:latin typeface="Arial" panose="020B0604020202020204" pitchFamily="34" charset="0"/>
              </a:rPr>
              <a:t>się na nagłówku.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27" y="1409042"/>
            <a:ext cx="5018794" cy="281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2668419"/>
            <a:ext cx="745007" cy="7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2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Nieobiektywne treści mogą prowadzić </a:t>
            </a:r>
            <a:r>
              <a:rPr lang="pl-PL" sz="3200" b="1" dirty="0" smtClean="0">
                <a:latin typeface="Arial Narrow" panose="020B0604020202020204" pitchFamily="34" charset="0"/>
              </a:rPr>
              <a:t>do: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większej świadomości </a:t>
            </a:r>
            <a:r>
              <a:rPr lang="pl-PL" dirty="0">
                <a:latin typeface="Arial" panose="020B0604020202020204" pitchFamily="34" charset="0"/>
              </a:rPr>
              <a:t>różnych stron </a:t>
            </a:r>
            <a:r>
              <a:rPr lang="pl-PL" dirty="0" smtClean="0">
                <a:latin typeface="Arial" panose="020B0604020202020204" pitchFamily="34" charset="0"/>
              </a:rPr>
              <a:t>tej samej historii</a:t>
            </a:r>
            <a:r>
              <a:rPr lang="pl-PL" dirty="0"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zrozumienia </a:t>
            </a:r>
            <a:r>
              <a:rPr lang="pl-PL" dirty="0">
                <a:latin typeface="Arial" panose="020B0604020202020204" pitchFamily="34" charset="0"/>
              </a:rPr>
              <a:t>wszystkich faktów kryjących się za daną </a:t>
            </a:r>
            <a:r>
              <a:rPr lang="pl-PL" dirty="0" smtClean="0">
                <a:latin typeface="Arial" panose="020B0604020202020204" pitchFamily="34" charset="0"/>
              </a:rPr>
              <a:t>historią,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mowy nienawiści,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baniek informacyjnych.</a:t>
            </a: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7" y="1409042"/>
            <a:ext cx="5018794" cy="2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7" y="550874"/>
            <a:ext cx="11796253" cy="52982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Rozumienie mediów, sieci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społecznościowych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i informacji.</a:t>
            </a:r>
          </a:p>
          <a:p>
            <a:pPr fontAlgn="base"/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Rozwijanie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umiejętności poszukiwania, selekcji i interpretacji informacji.</a:t>
            </a:r>
          </a:p>
          <a:p>
            <a:pPr fontAlgn="base"/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Ocenianie wpływu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mediów i informacji na myśli, uczucia i zachowania.</a:t>
            </a:r>
          </a:p>
          <a:p>
            <a:pPr fontAlgn="base"/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Wykazywanie się obywatelską praktyką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mediów i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rozwijanie obywatelstwa cyfrowego.</a:t>
            </a:r>
            <a:r>
              <a:rPr lang="en-US" sz="2600" dirty="0"/>
              <a:t/>
            </a:r>
            <a:br>
              <a:rPr lang="en-US" sz="2600" dirty="0"/>
            </a:br>
            <a:endParaRPr lang="fr-FR" sz="2600" dirty="0">
              <a:latin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0" y="1917730"/>
            <a:ext cx="2637770" cy="12335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7" y="3972538"/>
            <a:ext cx="4119324" cy="15001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7" y="2938180"/>
            <a:ext cx="2135965" cy="1372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0" y="5199518"/>
            <a:ext cx="3797496" cy="1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2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Nieobiektywne treści mogą prowadzić </a:t>
            </a:r>
            <a:r>
              <a:rPr lang="pl-PL" sz="3200" b="1" dirty="0" smtClean="0">
                <a:latin typeface="Arial Narrow" panose="020B0604020202020204" pitchFamily="34" charset="0"/>
              </a:rPr>
              <a:t>do: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większej świadomości </a:t>
            </a:r>
            <a:r>
              <a:rPr lang="pl-PL" dirty="0">
                <a:latin typeface="Arial" panose="020B0604020202020204" pitchFamily="34" charset="0"/>
              </a:rPr>
              <a:t>różnych stron </a:t>
            </a:r>
            <a:r>
              <a:rPr lang="pl-PL" dirty="0" smtClean="0">
                <a:latin typeface="Arial" panose="020B0604020202020204" pitchFamily="34" charset="0"/>
              </a:rPr>
              <a:t>tej samej historii</a:t>
            </a:r>
            <a:r>
              <a:rPr lang="pl-PL" dirty="0"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zrozumienia </a:t>
            </a:r>
            <a:r>
              <a:rPr lang="pl-PL" dirty="0">
                <a:latin typeface="Arial" panose="020B0604020202020204" pitchFamily="34" charset="0"/>
              </a:rPr>
              <a:t>wszystkich faktów kryjących się za daną </a:t>
            </a:r>
            <a:r>
              <a:rPr lang="pl-PL" dirty="0" smtClean="0">
                <a:latin typeface="Arial" panose="020B0604020202020204" pitchFamily="34" charset="0"/>
              </a:rPr>
              <a:t>historią,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mowy nienawiści,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baniek informacyjnych.</a:t>
            </a: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7" y="1409042"/>
            <a:ext cx="5018794" cy="281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698697"/>
            <a:ext cx="745007" cy="7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3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 smtClean="0">
                <a:latin typeface="Arial Narrow" panose="020B0604020202020204" pitchFamily="34" charset="0"/>
              </a:rPr>
              <a:t>Gdzie </a:t>
            </a:r>
            <a:r>
              <a:rPr lang="pl-PL" sz="3200" b="1" dirty="0">
                <a:latin typeface="Arial Narrow" panose="020B0604020202020204" pitchFamily="34" charset="0"/>
              </a:rPr>
              <a:t>można znaleźć tendencyjne treści?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we </a:t>
            </a:r>
            <a:r>
              <a:rPr lang="pl-PL" dirty="0">
                <a:latin typeface="Arial" panose="020B0604020202020204" pitchFamily="34" charset="0"/>
              </a:rPr>
              <a:t>wszystkich rodzajach </a:t>
            </a:r>
            <a:r>
              <a:rPr lang="pl-PL" dirty="0" smtClean="0">
                <a:latin typeface="Arial" panose="020B0604020202020204" pitchFamily="34" charset="0"/>
              </a:rPr>
              <a:t>mediów,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tylko </a:t>
            </a:r>
            <a:r>
              <a:rPr lang="pl-PL" dirty="0">
                <a:latin typeface="Arial" panose="020B0604020202020204" pitchFamily="34" charset="0"/>
              </a:rPr>
              <a:t>w mediach </a:t>
            </a:r>
            <a:r>
              <a:rPr lang="pl-PL" dirty="0" smtClean="0">
                <a:latin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tylko </a:t>
            </a:r>
            <a:r>
              <a:rPr lang="pl-PL" dirty="0">
                <a:latin typeface="Arial" panose="020B0604020202020204" pitchFamily="34" charset="0"/>
              </a:rPr>
              <a:t>w </a:t>
            </a:r>
            <a:r>
              <a:rPr lang="pl-PL" dirty="0" smtClean="0">
                <a:latin typeface="Arial" panose="020B0604020202020204" pitchFamily="34" charset="0"/>
              </a:rPr>
              <a:t>telewizji,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tylko </a:t>
            </a:r>
            <a:r>
              <a:rPr lang="pl-PL" dirty="0">
                <a:latin typeface="Arial" panose="020B0604020202020204" pitchFamily="34" charset="0"/>
              </a:rPr>
              <a:t>w gazetach.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7" y="1409042"/>
            <a:ext cx="5018794" cy="2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3</a:t>
            </a:r>
            <a:r>
              <a:rPr lang="en-GB" sz="3200" b="1" cap="all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Gdzie można znaleźć tendencyjne treści?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we </a:t>
            </a:r>
            <a:r>
              <a:rPr lang="pl-PL" dirty="0">
                <a:latin typeface="Arial" panose="020B0604020202020204" pitchFamily="34" charset="0"/>
              </a:rPr>
              <a:t>wszystkich rodzajach </a:t>
            </a:r>
            <a:r>
              <a:rPr lang="pl-PL" dirty="0" smtClean="0">
                <a:latin typeface="Arial" panose="020B0604020202020204" pitchFamily="34" charset="0"/>
              </a:rPr>
              <a:t>mediów,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tylko </a:t>
            </a:r>
            <a:r>
              <a:rPr lang="pl-PL" dirty="0">
                <a:latin typeface="Arial" panose="020B0604020202020204" pitchFamily="34" charset="0"/>
              </a:rPr>
              <a:t>w mediach </a:t>
            </a:r>
            <a:r>
              <a:rPr lang="pl-PL" dirty="0" smtClean="0">
                <a:latin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tylko </a:t>
            </a:r>
            <a:r>
              <a:rPr lang="pl-PL" dirty="0">
                <a:latin typeface="Arial" panose="020B0604020202020204" pitchFamily="34" charset="0"/>
              </a:rPr>
              <a:t>w </a:t>
            </a:r>
            <a:r>
              <a:rPr lang="pl-PL" dirty="0" smtClean="0">
                <a:latin typeface="Arial" panose="020B0604020202020204" pitchFamily="34" charset="0"/>
              </a:rPr>
              <a:t>telewizji,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tylko </a:t>
            </a:r>
            <a:r>
              <a:rPr lang="pl-PL" dirty="0">
                <a:latin typeface="Arial" panose="020B0604020202020204" pitchFamily="34" charset="0"/>
              </a:rPr>
              <a:t>w gazetach.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7" y="1409042"/>
            <a:ext cx="5018794" cy="281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789338"/>
            <a:ext cx="745007" cy="7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4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Dlaczego </a:t>
            </a:r>
            <a:r>
              <a:rPr lang="pl-PL" sz="3200" b="1" dirty="0" smtClean="0">
                <a:latin typeface="Arial Narrow" panose="020B0604020202020204" pitchFamily="34" charset="0"/>
              </a:rPr>
              <a:t>ktoś używa </a:t>
            </a:r>
            <a:r>
              <a:rPr lang="pl-PL" sz="3200" b="1" dirty="0">
                <a:latin typeface="Arial Narrow" panose="020B0604020202020204" pitchFamily="34" charset="0"/>
              </a:rPr>
              <a:t>języka sensacyjnego lub emocjonalnego?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w celach retorycznych,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</a:rPr>
              <a:t>B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aby </a:t>
            </a:r>
            <a:r>
              <a:rPr lang="pl-PL" dirty="0">
                <a:latin typeface="Arial" panose="020B0604020202020204" pitchFamily="34" charset="0"/>
              </a:rPr>
              <a:t>przyciągnąć uwagę słuchaczy i przekonać ich do swojej </a:t>
            </a:r>
            <a:r>
              <a:rPr lang="pl-PL" dirty="0" smtClean="0">
                <a:latin typeface="Arial" panose="020B0604020202020204" pitchFamily="34" charset="0"/>
              </a:rPr>
              <a:t>opinii,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ponieważ </a:t>
            </a:r>
            <a:r>
              <a:rPr lang="pl-PL" dirty="0">
                <a:latin typeface="Arial" panose="020B0604020202020204" pitchFamily="34" charset="0"/>
              </a:rPr>
              <a:t>jest to najlepszy sposób komunikacji w </a:t>
            </a:r>
            <a:r>
              <a:rPr lang="pl-PL" dirty="0" smtClean="0">
                <a:latin typeface="Arial" panose="020B0604020202020204" pitchFamily="34" charset="0"/>
              </a:rPr>
              <a:t>sieci,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ponieważ domagają się tego media społecznościowe.</a:t>
            </a: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4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Dlaczego </a:t>
            </a:r>
            <a:r>
              <a:rPr lang="pl-PL" sz="3200" b="1" dirty="0" smtClean="0">
                <a:latin typeface="Arial Narrow" panose="020B0604020202020204" pitchFamily="34" charset="0"/>
              </a:rPr>
              <a:t>ktoś używa </a:t>
            </a:r>
            <a:r>
              <a:rPr lang="pl-PL" sz="3200" b="1" dirty="0">
                <a:latin typeface="Arial Narrow" panose="020B0604020202020204" pitchFamily="34" charset="0"/>
              </a:rPr>
              <a:t>języka sensacyjnego lub emocjonalnego?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w celach retorycznych,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</a:rPr>
              <a:t>B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aby </a:t>
            </a:r>
            <a:r>
              <a:rPr lang="pl-PL" dirty="0">
                <a:latin typeface="Arial" panose="020B0604020202020204" pitchFamily="34" charset="0"/>
              </a:rPr>
              <a:t>przyciągnąć uwagę słuchaczy i przekonać ich do swojej </a:t>
            </a:r>
            <a:r>
              <a:rPr lang="pl-PL" dirty="0" smtClean="0">
                <a:latin typeface="Arial" panose="020B0604020202020204" pitchFamily="34" charset="0"/>
              </a:rPr>
              <a:t>opinii,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ponieważ </a:t>
            </a:r>
            <a:r>
              <a:rPr lang="pl-PL" dirty="0">
                <a:latin typeface="Arial" panose="020B0604020202020204" pitchFamily="34" charset="0"/>
              </a:rPr>
              <a:t>jest to najlepszy sposób komunikacji w </a:t>
            </a:r>
            <a:r>
              <a:rPr lang="pl-PL" dirty="0" smtClean="0">
                <a:latin typeface="Arial" panose="020B0604020202020204" pitchFamily="34" charset="0"/>
              </a:rPr>
              <a:t>sieci,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ponieważ domagają się tego media społecznościowe.</a:t>
            </a: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2688240"/>
            <a:ext cx="745007" cy="7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10096279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5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Stronniczość poprzez wybór źródeł występuje wtedy, gdy: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piszący </a:t>
            </a:r>
            <a:r>
              <a:rPr lang="pl-PL" dirty="0">
                <a:latin typeface="Arial" panose="020B0604020202020204" pitchFamily="34" charset="0"/>
              </a:rPr>
              <a:t>dobiera źródła </a:t>
            </a:r>
            <a:r>
              <a:rPr lang="pl-PL" dirty="0" smtClean="0">
                <a:latin typeface="Arial" panose="020B0604020202020204" pitchFamily="34" charset="0"/>
              </a:rPr>
              <a:t>spośród </a:t>
            </a:r>
            <a:r>
              <a:rPr lang="pl-PL" dirty="0">
                <a:latin typeface="Arial" panose="020B0604020202020204" pitchFamily="34" charset="0"/>
              </a:rPr>
              <a:t>różnych </a:t>
            </a:r>
            <a:r>
              <a:rPr lang="pl-PL" dirty="0" smtClean="0">
                <a:latin typeface="Arial" panose="020B0604020202020204" pitchFamily="34" charset="0"/>
              </a:rPr>
              <a:t>opinii,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piszący </a:t>
            </a:r>
            <a:r>
              <a:rPr lang="pl-PL" dirty="0">
                <a:latin typeface="Arial" panose="020B0604020202020204" pitchFamily="34" charset="0"/>
              </a:rPr>
              <a:t>pisze artykuł na temat źródeł </a:t>
            </a:r>
            <a:r>
              <a:rPr lang="pl-PL" dirty="0" smtClean="0">
                <a:latin typeface="Arial" panose="020B0604020202020204" pitchFamily="34" charset="0"/>
              </a:rPr>
              <a:t>wody,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piszący </a:t>
            </a:r>
            <a:r>
              <a:rPr lang="pl-PL" dirty="0">
                <a:latin typeface="Arial" panose="020B0604020202020204" pitchFamily="34" charset="0"/>
              </a:rPr>
              <a:t>koncentruje się na konkretnych źródłach, aby poprzeć swoje </a:t>
            </a:r>
            <a:r>
              <a:rPr lang="pl-PL" dirty="0" smtClean="0">
                <a:latin typeface="Arial" panose="020B0604020202020204" pitchFamily="34" charset="0"/>
              </a:rPr>
              <a:t>poglądy,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piszący </a:t>
            </a:r>
            <a:r>
              <a:rPr lang="pl-PL" dirty="0">
                <a:latin typeface="Arial" panose="020B0604020202020204" pitchFamily="34" charset="0"/>
              </a:rPr>
              <a:t>nie korzysta z żadnych źródeł.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39" y="1369614"/>
            <a:ext cx="391059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10096279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5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Stronniczość poprzez wybór źródeł występuje wtedy, gdy: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piszący </a:t>
            </a:r>
            <a:r>
              <a:rPr lang="pl-PL" dirty="0">
                <a:latin typeface="Arial" panose="020B0604020202020204" pitchFamily="34" charset="0"/>
              </a:rPr>
              <a:t>dobiera źródła </a:t>
            </a:r>
            <a:r>
              <a:rPr lang="pl-PL" dirty="0" smtClean="0">
                <a:latin typeface="Arial" panose="020B0604020202020204" pitchFamily="34" charset="0"/>
              </a:rPr>
              <a:t>spośród </a:t>
            </a:r>
            <a:r>
              <a:rPr lang="pl-PL" dirty="0">
                <a:latin typeface="Arial" panose="020B0604020202020204" pitchFamily="34" charset="0"/>
              </a:rPr>
              <a:t>różnych </a:t>
            </a:r>
            <a:r>
              <a:rPr lang="pl-PL" dirty="0" smtClean="0">
                <a:latin typeface="Arial" panose="020B0604020202020204" pitchFamily="34" charset="0"/>
              </a:rPr>
              <a:t>opinii,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piszący </a:t>
            </a:r>
            <a:r>
              <a:rPr lang="pl-PL" dirty="0">
                <a:latin typeface="Arial" panose="020B0604020202020204" pitchFamily="34" charset="0"/>
              </a:rPr>
              <a:t>pisze artykuł na temat źródeł </a:t>
            </a:r>
            <a:r>
              <a:rPr lang="pl-PL" dirty="0" smtClean="0">
                <a:latin typeface="Arial" panose="020B0604020202020204" pitchFamily="34" charset="0"/>
              </a:rPr>
              <a:t>wody,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piszący </a:t>
            </a:r>
            <a:r>
              <a:rPr lang="pl-PL" dirty="0">
                <a:latin typeface="Arial" panose="020B0604020202020204" pitchFamily="34" charset="0"/>
              </a:rPr>
              <a:t>koncentruje się na konkretnych źródłach, aby poprzeć swoje </a:t>
            </a:r>
            <a:r>
              <a:rPr lang="pl-PL" dirty="0" smtClean="0">
                <a:latin typeface="Arial" panose="020B0604020202020204" pitchFamily="34" charset="0"/>
              </a:rPr>
              <a:t>poglądy,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piszący </a:t>
            </a:r>
            <a:r>
              <a:rPr lang="pl-PL" dirty="0">
                <a:latin typeface="Arial" panose="020B0604020202020204" pitchFamily="34" charset="0"/>
              </a:rPr>
              <a:t>nie korzysta z żadnych źródeł.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57" y="1369614"/>
            <a:ext cx="3910592" cy="219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3757623"/>
            <a:ext cx="745007" cy="7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19559"/>
            <a:ext cx="10232056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6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Brak świadomości uprzedzeń w mediach może powodować: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że naturalnie rozwijasz </a:t>
            </a:r>
            <a:r>
              <a:rPr lang="pl-PL" dirty="0">
                <a:latin typeface="Arial" panose="020B0604020202020204" pitchFamily="34" charset="0"/>
              </a:rPr>
              <a:t>swoje umiejętności krytycznego </a:t>
            </a:r>
            <a:r>
              <a:rPr lang="pl-PL" dirty="0" smtClean="0">
                <a:latin typeface="Arial" panose="020B0604020202020204" pitchFamily="34" charset="0"/>
              </a:rPr>
              <a:t>myślenia,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że ślepo podążasz </a:t>
            </a:r>
            <a:r>
              <a:rPr lang="pl-PL" dirty="0">
                <a:latin typeface="Arial" panose="020B0604020202020204" pitchFamily="34" charset="0"/>
              </a:rPr>
              <a:t>za opiniami ludzi i </a:t>
            </a:r>
            <a:r>
              <a:rPr lang="pl-PL" dirty="0" smtClean="0">
                <a:latin typeface="Arial" panose="020B0604020202020204" pitchFamily="34" charset="0"/>
              </a:rPr>
              <a:t>mylisz je z faktami,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że masz dostęp </a:t>
            </a:r>
            <a:r>
              <a:rPr lang="pl-PL" dirty="0">
                <a:latin typeface="Arial" panose="020B0604020202020204" pitchFamily="34" charset="0"/>
              </a:rPr>
              <a:t>do szerokiej gamy punktów widzenia w </a:t>
            </a:r>
            <a:r>
              <a:rPr lang="pl-PL" dirty="0" smtClean="0">
                <a:latin typeface="Arial" panose="020B0604020202020204" pitchFamily="34" charset="0"/>
              </a:rPr>
              <a:t>sieci,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że zdobywasz wszystkie fakty </a:t>
            </a:r>
            <a:r>
              <a:rPr lang="pl-PL" dirty="0">
                <a:latin typeface="Arial" panose="020B0604020202020204" pitchFamily="34" charset="0"/>
              </a:rPr>
              <a:t>na dany temat.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2" y="1332310"/>
            <a:ext cx="4956801" cy="2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19559"/>
            <a:ext cx="10232056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1CC8EF"/>
                </a:solidFill>
                <a:latin typeface="Arial Narrow" panose="020B0604020202020204" pitchFamily="34" charset="0"/>
              </a:rPr>
              <a:t>6</a:t>
            </a:r>
            <a:r>
              <a:rPr lang="en-GB" sz="3200" b="1" cap="all" noProof="0" dirty="0">
                <a:solidFill>
                  <a:srgbClr val="1CC8EF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Brak świadomości uprzedzeń w mediach może powodować: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że naturalnie rozwijasz </a:t>
            </a:r>
            <a:r>
              <a:rPr lang="pl-PL" dirty="0">
                <a:latin typeface="Arial" panose="020B0604020202020204" pitchFamily="34" charset="0"/>
              </a:rPr>
              <a:t>swoje umiejętności krytycznego </a:t>
            </a:r>
            <a:r>
              <a:rPr lang="pl-PL" dirty="0" smtClean="0">
                <a:latin typeface="Arial" panose="020B0604020202020204" pitchFamily="34" charset="0"/>
              </a:rPr>
              <a:t>myślenia,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że ślepo podążasz </a:t>
            </a:r>
            <a:r>
              <a:rPr lang="pl-PL" dirty="0">
                <a:latin typeface="Arial" panose="020B0604020202020204" pitchFamily="34" charset="0"/>
              </a:rPr>
              <a:t>za opiniami ludzi i </a:t>
            </a:r>
            <a:r>
              <a:rPr lang="pl-PL" dirty="0" smtClean="0">
                <a:latin typeface="Arial" panose="020B0604020202020204" pitchFamily="34" charset="0"/>
              </a:rPr>
              <a:t>mylisz je z faktami,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że masz dostęp </a:t>
            </a:r>
            <a:r>
              <a:rPr lang="pl-PL" dirty="0">
                <a:latin typeface="Arial" panose="020B0604020202020204" pitchFamily="34" charset="0"/>
              </a:rPr>
              <a:t>do szerokiej gamy punktów widzenia w </a:t>
            </a:r>
            <a:r>
              <a:rPr lang="pl-PL" dirty="0" smtClean="0">
                <a:latin typeface="Arial" panose="020B0604020202020204" pitchFamily="34" charset="0"/>
              </a:rPr>
              <a:t>sieci,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że zdobywasz wszystkie fakty </a:t>
            </a:r>
            <a:r>
              <a:rPr lang="pl-PL" dirty="0">
                <a:latin typeface="Arial" panose="020B0604020202020204" pitchFamily="34" charset="0"/>
              </a:rPr>
              <a:t>na dany temat.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2" y="1332310"/>
            <a:ext cx="4956801" cy="278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" y="3104792"/>
            <a:ext cx="745007" cy="7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00" y="1122363"/>
            <a:ext cx="7629600" cy="2387600"/>
          </a:xfrm>
        </p:spPr>
        <p:txBody>
          <a:bodyPr/>
          <a:lstStyle/>
          <a:p>
            <a:pPr algn="r"/>
            <a:r>
              <a:rPr lang="pl-PL" b="1" cap="all" noProof="0" dirty="0" smtClean="0">
                <a:latin typeface="Arial Narrow" panose="020B0604020202020204" pitchFamily="34" charset="0"/>
              </a:rPr>
              <a:t>Temat </a:t>
            </a:r>
            <a:r>
              <a:rPr lang="en-GB" b="1" cap="all" noProof="0" dirty="0" smtClean="0">
                <a:latin typeface="Arial Narrow" panose="020B0604020202020204" pitchFamily="34" charset="0"/>
              </a:rPr>
              <a:t>3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400" y="3602038"/>
            <a:ext cx="7629600" cy="1655762"/>
          </a:xfrm>
        </p:spPr>
        <p:txBody>
          <a:bodyPr/>
          <a:lstStyle/>
          <a:p>
            <a:pPr algn="r"/>
            <a:r>
              <a:rPr lang="en-GB" dirty="0">
                <a:latin typeface="Arial" panose="020B0604020202020204" pitchFamily="34" charset="0"/>
              </a:rPr>
              <a:t>BAŃKA </a:t>
            </a:r>
            <a:r>
              <a:rPr lang="en-GB" dirty="0" smtClean="0">
                <a:latin typeface="Arial" panose="020B0604020202020204" pitchFamily="34" charset="0"/>
              </a:rPr>
              <a:t>INFORMACYJNA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/ </a:t>
            </a:r>
            <a:r>
              <a:rPr lang="en-GB" dirty="0">
                <a:latin typeface="Arial" panose="020B0604020202020204" pitchFamily="34" charset="0"/>
              </a:rPr>
              <a:t>KOMORY POGŁOSOWE </a:t>
            </a:r>
            <a:endParaRPr lang="en-GB" noProof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23" name="Google Shape;291;p31"/>
          <p:cNvSpPr txBox="1">
            <a:spLocks noGrp="1"/>
          </p:cNvSpPr>
          <p:nvPr/>
        </p:nvSpPr>
        <p:spPr>
          <a:xfrm>
            <a:off x="7730549" y="1595484"/>
            <a:ext cx="2031300" cy="12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SEARCH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Don't just wait for information. Look for it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ork Sans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sym typeface="Work Sans Regular"/>
            </a:endParaRPr>
          </a:p>
        </p:txBody>
      </p:sp>
      <p:sp>
        <p:nvSpPr>
          <p:cNvPr id="24" name="Google Shape;291;p31"/>
          <p:cNvSpPr txBox="1">
            <a:spLocks noGrp="1"/>
          </p:cNvSpPr>
          <p:nvPr/>
        </p:nvSpPr>
        <p:spPr>
          <a:xfrm>
            <a:off x="7730549" y="3429592"/>
            <a:ext cx="1926407" cy="12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QUESTION YOURSELF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If you always agree with what you read... it may be time to confront other opinions and sources.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ork Sans Regular"/>
            </a:endParaRPr>
          </a:p>
        </p:txBody>
      </p:sp>
      <p:sp>
        <p:nvSpPr>
          <p:cNvPr id="25" name="Google Shape;291;p31"/>
          <p:cNvSpPr txBox="1">
            <a:spLocks noGrp="1"/>
          </p:cNvSpPr>
          <p:nvPr/>
        </p:nvSpPr>
        <p:spPr>
          <a:xfrm>
            <a:off x="9918336" y="3429592"/>
            <a:ext cx="2031300" cy="12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REPORT DISINFORMATION/HATE SPEECH ONLINE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Be proactive and promote positive content!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sym typeface="Work Sans Regular"/>
            </a:endParaRPr>
          </a:p>
        </p:txBody>
      </p:sp>
      <p:sp>
        <p:nvSpPr>
          <p:cNvPr id="26" name="Google Shape;291;p31"/>
          <p:cNvSpPr txBox="1">
            <a:spLocks noGrp="1"/>
          </p:cNvSpPr>
          <p:nvPr/>
        </p:nvSpPr>
        <p:spPr>
          <a:xfrm>
            <a:off x="9918336" y="1595484"/>
            <a:ext cx="2031300" cy="12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✘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Regular"/>
              <a:buChar char="✗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PARTICIPATE: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ork Sans Regular"/>
              </a:rPr>
              <a:t>Get involved in a constructive and creative way on social networks. 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ork Sans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Work Sans Regular"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sym typeface="Work Sans Regular"/>
            </a:endParaRPr>
          </a:p>
        </p:txBody>
      </p:sp>
      <p:sp>
        <p:nvSpPr>
          <p:cNvPr id="27" name="Titre 7"/>
          <p:cNvSpPr>
            <a:spLocks noGrp="1"/>
          </p:cNvSpPr>
          <p:nvPr>
            <p:ph type="title"/>
          </p:nvPr>
        </p:nvSpPr>
        <p:spPr>
          <a:xfrm>
            <a:off x="860502" y="342823"/>
            <a:ext cx="10515600" cy="1325563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Zdrowa dieta </a:t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medialna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527087"/>
            <a:ext cx="4592444" cy="949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7" t="23038" r="29439"/>
          <a:stretch/>
        </p:blipFill>
        <p:spPr bwMode="auto">
          <a:xfrm>
            <a:off x="5300204" y="-33207"/>
            <a:ext cx="6891989" cy="723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556" y="892493"/>
            <a:ext cx="7629600" cy="853921"/>
          </a:xfrm>
        </p:spPr>
        <p:txBody>
          <a:bodyPr anchor="t">
            <a:normAutofit fontScale="90000"/>
          </a:bodyPr>
          <a:lstStyle/>
          <a:p>
            <a:pPr algn="l"/>
            <a:r>
              <a:rPr lang="pl-PL" sz="3200" b="1" cap="all" noProof="0" dirty="0" smtClean="0">
                <a:latin typeface="Arial Narrow" panose="020B0604020202020204" pitchFamily="34" charset="0"/>
              </a:rPr>
              <a:t>CELE EDUKACYJNE</a:t>
            </a:r>
            <a:r>
              <a:rPr lang="en-GB" sz="3200" b="1" cap="all" noProof="0" dirty="0" smtClean="0">
                <a:latin typeface="Arial Narrow" panose="020B0604020202020204" pitchFamily="34" charset="0"/>
              </a:rPr>
              <a:t>: </a:t>
            </a:r>
            <a:r>
              <a:rPr lang="en-GB" sz="3200" b="1" cap="all" noProof="0" dirty="0">
                <a:latin typeface="Arial Narrow" panose="020B0604020202020204" pitchFamily="34" charset="0"/>
              </a:rPr>
              <a:t/>
            </a:r>
            <a:br>
              <a:rPr lang="en-GB" sz="3200" b="1" cap="all" noProof="0" dirty="0">
                <a:latin typeface="Arial Narrow" panose="020B0604020202020204" pitchFamily="34" charset="0"/>
              </a:rPr>
            </a:br>
            <a:r>
              <a:rPr lang="en-GB" sz="3200" b="1" cap="all" noProof="0" dirty="0">
                <a:latin typeface="Arial Narrow" panose="020B0604020202020204" pitchFamily="34" charset="0"/>
              </a:rPr>
              <a:t/>
            </a:r>
            <a:br>
              <a:rPr lang="en-GB" sz="3200" b="1" cap="all" noProof="0" dirty="0">
                <a:latin typeface="Arial Narrow" panose="020B0604020202020204" pitchFamily="34" charset="0"/>
              </a:rPr>
            </a:b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0556" y="1559932"/>
            <a:ext cx="8836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zdefiniować, czym jest bańka informacyjna 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wytłumaczyć,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jaki jest jej wpływ na jednostkę/ społeczeństwo.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zdefiniować, czym jest efekt komory pogłosowej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opisać przykłady komór w swoim życiu.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wymienić pozytywne i negatywne aspekty zarówno bańki informacyjnej, jak i komór pogłosowych.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wytłumaczyć zalety pozyskiwania informacji z różnorodnych źródeł.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/>
          <a:lstStyle/>
          <a:p>
            <a:r>
              <a:rPr lang="pl-PL" b="1" cap="all" noProof="0" dirty="0" smtClean="0">
                <a:latin typeface="Arial Narrow" panose="020B0604020202020204" pitchFamily="34" charset="0"/>
              </a:rPr>
              <a:t>BAŃKA INFORMACYJNA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252" y="1825625"/>
            <a:ext cx="9082547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Bańki informacyjne pojawiają się,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gdy użytkownikom sugerowane są treści w oparciu o wcześniejszą historię wyszukiwania i interakcji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Internecie.</a:t>
            </a:r>
          </a:p>
          <a:p>
            <a:pPr marL="0" indent="0" algn="just">
              <a:buNone/>
            </a:pPr>
            <a:endParaRPr lang="en-GB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czasem mogą one odizolować użytkowników od wszelkich punktów widzenia i zainteresowań różniących się od ich własnych. 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dłuższej perspektywie może to ograniczyć rozumienie złożonych tematów i wydarzeń oraz zmniejszyć empatię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dialog między różnymi grupami. 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3609664"/>
            <a:ext cx="1466237" cy="29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700583"/>
            <a:ext cx="1466236" cy="50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899103"/>
            <a:ext cx="1587515" cy="416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45" y="1366910"/>
            <a:ext cx="2345488" cy="2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/>
          <a:lstStyle/>
          <a:p>
            <a:r>
              <a:rPr lang="pl-PL" b="1" cap="all" noProof="0" dirty="0" smtClean="0">
                <a:latin typeface="Arial Narrow" panose="020B0604020202020204" pitchFamily="34" charset="0"/>
              </a:rPr>
              <a:t>KOMORY POGŁOSOWE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909" y="2278983"/>
            <a:ext cx="9082547" cy="22194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GB" b="1" noProof="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n-GB" b="1" noProof="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Komory pogłosowe to przestrzenie społeczne,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których idee, opinie i przekonania są wzmacniane przez ich powtarzanie w zamkniętej grupie. </a:t>
            </a:r>
            <a:endParaRPr lang="en-GB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9" y="3231957"/>
            <a:ext cx="1587515" cy="416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45" y="1366910"/>
            <a:ext cx="2345488" cy="2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719361"/>
          </a:xfrm>
        </p:spPr>
        <p:txBody>
          <a:bodyPr>
            <a:normAutofit/>
          </a:bodyPr>
          <a:lstStyle/>
          <a:p>
            <a:r>
              <a:rPr lang="pl-PL" sz="3500" b="1" cap="all" noProof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ĆWICZENIE</a:t>
            </a:r>
            <a:br>
              <a:rPr lang="pl-PL" sz="3500" b="1" cap="all" noProof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3500" b="1" cap="all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sz="3500" b="1" cap="all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3500" b="1" cap="all" noProof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TA SAMA HISTORIA, RÓŻNE PERSPEKTYWY</a:t>
            </a:r>
            <a:endParaRPr lang="en-GB" sz="3500" b="1" cap="all" noProof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98" y="2249455"/>
            <a:ext cx="10813472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noProof="0" dirty="0" smtClean="0">
                <a:latin typeface="Arial" panose="020B0604020202020204" pitchFamily="34" charset="0"/>
              </a:rPr>
              <a:t>Cz</a:t>
            </a:r>
            <a:r>
              <a:rPr lang="pl-PL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as:</a:t>
            </a:r>
            <a:r>
              <a:rPr lang="pl-PL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20-30 minut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Materiały</a:t>
            </a:r>
            <a:r>
              <a:rPr lang="pl-PL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GB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flipchart lub tablica interaktywna</a:t>
            </a:r>
            <a:r>
              <a:rPr lang="en-GB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wydrukowane nagłówki dla każdej grupy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Symulacja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efektu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bańki informacyjnej i efektu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„komory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pogłosowej” poprzez zademonstrowanie uczniom konsekwencji otrzymywania informacji tylko z tych źródeł, które pokazują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 każdym razem tę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samą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perspektywę.</a:t>
            </a:r>
            <a:endParaRPr lang="en-GB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8" y="1221431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18" y="734706"/>
            <a:ext cx="9560840" cy="1090919"/>
          </a:xfrm>
        </p:spPr>
        <p:txBody>
          <a:bodyPr>
            <a:normAutofit fontScale="90000"/>
          </a:bodyPr>
          <a:lstStyle/>
          <a:p>
            <a:r>
              <a:rPr lang="pl-PL" sz="3500" b="1" cap="all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INSTRUKCJA</a:t>
            </a:r>
            <a:br>
              <a:rPr lang="pl-PL" sz="3500" b="1" cap="all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3500" b="1" cap="all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sz="3500" b="1" cap="all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3500" b="1" cap="all" dirty="0" smtClean="0">
                <a:latin typeface="Arial Narrow" panose="020B0606020202030204" pitchFamily="34" charset="0"/>
                <a:cs typeface="Arial" panose="020B0604020202020204" pitchFamily="34" charset="0"/>
              </a:rPr>
              <a:t>Ta sama historia, różne perspektywy</a:t>
            </a:r>
            <a:endParaRPr lang="en-GB" sz="3500" b="1" cap="all" noProof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2239617"/>
            <a:ext cx="10813472" cy="393734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Podziel klasę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trzy mniejsze grupy. Daj każdej grupie zestaw unikalnych nagłówków na ten sam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temat.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ażdy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zestaw powinien oferować inne spojrzenie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omawiany temat: pozytywne, negatywne i neutralne.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Uczniowie swoje nagłówki w swoich grupach czytają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próbują ustalić, co wydarzyło się w tej historii. Starają się wydobyć jak najwięcej informacji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nagłówka, zanim wyciągną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wnioski na temat tego,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co się wydarzyło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 5-10 minutach każda grupa powinna wyznaczyć jednego uczestnika, który przedstawi ich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wersję historii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całej klasie. Rozpocznijcie od grupy pozytywnej,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zakończcie na grupie neutralnej. </a:t>
            </a:r>
            <a:r>
              <a:rPr lang="en-GB" dirty="0">
                <a:latin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970304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18" y="734706"/>
            <a:ext cx="9560840" cy="1090919"/>
          </a:xfrm>
        </p:spPr>
        <p:txBody>
          <a:bodyPr>
            <a:normAutofit fontScale="90000"/>
          </a:bodyPr>
          <a:lstStyle/>
          <a:p>
            <a:r>
              <a:rPr lang="pl-PL" sz="35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INSTRUKCJA</a:t>
            </a:r>
            <a:br>
              <a:rPr lang="pl-PL" sz="35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5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5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5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Ta sama historia, różne perspektywy</a:t>
            </a:r>
            <a:endParaRPr lang="en-GB" sz="3500" b="1" cap="all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2676939"/>
            <a:ext cx="10813472" cy="3500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Przeczytajcie w grupie </a:t>
            </a: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nagłówki i odpowiedzcie na następujące pytania:</a:t>
            </a:r>
          </a:p>
          <a:p>
            <a:pPr marL="514350" indent="-514350">
              <a:buAutoNum type="arabicPeriod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jest zaangażowany w tę historię? 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wydarzyło?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ktoś ponosi winę za ten problem lub wydarzenie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Jak ta grupa jest określana?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 sądzicie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 tej historii i jej bohaterach? </a:t>
            </a:r>
            <a:r>
              <a:rPr lang="en-GB" dirty="0">
                <a:latin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970304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pl-PL" sz="3500" b="1" cap="all" noProof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POZYTYWNE NAGŁÓWKI</a:t>
            </a:r>
            <a:endParaRPr lang="en-GB" sz="3500" b="1" cap="all" noProof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Odważne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dzieci stają w obronie swojej przyszłości, robiąc to, co słuszne dla swojej planety. </a:t>
            </a:r>
            <a:endParaRPr lang="pl-PL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za supergwiazdy: dzieci z całego świata odważnie wychodzą z klas, by zaprotestować przeciwko niszczeniu planety. </a:t>
            </a:r>
            <a:endParaRPr lang="pl-PL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Obrońcy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planety! Młodzi ludzie pokazują dorosłym jak działać, walcząc o bezpieczeństwo swojej przyszłości. </a:t>
            </a:r>
            <a:endParaRPr lang="en-GB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" y="1361060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pl-PL" sz="3500" b="1" cap="all" noProof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NEGATYWNE NAGŁÓWKI</a:t>
            </a:r>
            <a:endParaRPr lang="en-GB" sz="3500" b="1" cap="all" noProof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Samolubne dzieci rujnują innym dzień w szkole, opuszczając lekcje, aby uczestniczyć w bezsensownych protestach.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Leniwe dzieci wykorzystują protesty w sprawie zmian klimatu jako pretekst do opuszczenia szkoły na cały dzień.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Panika rodzicielska! Egoistyczni uczniowie straszą rodziców ucieczką ze szkoły na znak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protestu,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nie mówiąc o tym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nikomu.</a:t>
            </a:r>
            <a:endParaRPr lang="en-GB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" y="1361060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pl-PL" sz="3500" b="1" cap="all" noProof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NEUTRALNE NAGŁÓWKI</a:t>
            </a:r>
            <a:endParaRPr lang="en-GB" sz="3500" b="1" cap="all" noProof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Czternastego lipca na całym świecie odbędą się młodzieżowe strajki klimatyczne.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Ponad milion dzieci na całym świecie bierze udział w protestach w sprawie zmian klimatu.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Dzieci z całego świata stają się na jeden dzień aktywistami klimatycznymi!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" y="1361060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pl-PL" sz="3500" b="1" cap="all" noProof="0" dirty="0" err="1" smtClean="0">
                <a:latin typeface="Arial Narrow" panose="020B0604020202020204" pitchFamily="34" charset="0"/>
              </a:rPr>
              <a:t>EfEKT</a:t>
            </a:r>
            <a:r>
              <a:rPr lang="pl-PL" sz="3500" b="1" cap="all" noProof="0" dirty="0" smtClean="0">
                <a:latin typeface="Arial Narrow" panose="020B0604020202020204" pitchFamily="34" charset="0"/>
              </a:rPr>
              <a:t> „</a:t>
            </a:r>
            <a:r>
              <a:rPr lang="pl-PL" sz="3500" b="1" cap="all" noProof="0" dirty="0" err="1" smtClean="0">
                <a:latin typeface="Arial Narrow" panose="020B0604020202020204" pitchFamily="34" charset="0"/>
              </a:rPr>
              <a:t>BańKI</a:t>
            </a:r>
            <a:r>
              <a:rPr lang="pl-PL" sz="3500" b="1" cap="all" noProof="0" dirty="0" smtClean="0">
                <a:latin typeface="Arial Narrow" panose="020B0604020202020204" pitchFamily="34" charset="0"/>
              </a:rPr>
              <a:t> </a:t>
            </a:r>
            <a:r>
              <a:rPr lang="pl-PL" sz="3500" b="1" cap="all" noProof="0" dirty="0" err="1" smtClean="0">
                <a:latin typeface="Arial Narrow" panose="020B0604020202020204" pitchFamily="34" charset="0"/>
              </a:rPr>
              <a:t>INFOrmACYJNEJ</a:t>
            </a:r>
            <a:r>
              <a:rPr lang="pl-PL" sz="3500" b="1" cap="all" noProof="0" dirty="0" smtClean="0">
                <a:latin typeface="Arial Narrow" panose="020B0604020202020204" pitchFamily="34" charset="0"/>
              </a:rPr>
              <a:t>” </a:t>
            </a:r>
            <a:endParaRPr lang="en-GB" sz="3500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</a:rPr>
              <a:t>Czy </a:t>
            </a:r>
            <a:r>
              <a:rPr lang="pl-PL" dirty="0">
                <a:latin typeface="Arial" panose="020B0604020202020204" pitchFamily="34" charset="0"/>
              </a:rPr>
              <a:t>widzisz, jak ludzie mogą mieć różne wersje tej samej historii, </a:t>
            </a:r>
            <a:r>
              <a:rPr lang="pl-PL" dirty="0" smtClean="0">
                <a:latin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</a:rPr>
              <a:t>zależności od źródeł, z których czerpią informacje? </a:t>
            </a:r>
            <a:endParaRPr lang="pl-PL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</a:rPr>
              <a:t>Dzieje </a:t>
            </a:r>
            <a:r>
              <a:rPr lang="pl-PL" dirty="0">
                <a:latin typeface="Arial" panose="020B0604020202020204" pitchFamily="34" charset="0"/>
              </a:rPr>
              <a:t>się tak, gdy otrzymujemy informacje tylko z ograniczonych źródeł, które przedstawiają tylko jedną </a:t>
            </a:r>
            <a:r>
              <a:rPr lang="pl-PL" dirty="0" smtClean="0">
                <a:latin typeface="Arial" panose="020B0604020202020204" pitchFamily="34" charset="0"/>
              </a:rPr>
              <a:t>stronę danej </a:t>
            </a:r>
            <a:r>
              <a:rPr lang="pl-PL" dirty="0">
                <a:latin typeface="Arial" panose="020B0604020202020204" pitchFamily="34" charset="0"/>
              </a:rPr>
              <a:t>historii. </a:t>
            </a:r>
            <a:endParaRPr lang="pl-PL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</a:rPr>
              <a:t>Pytanie</a:t>
            </a:r>
            <a:r>
              <a:rPr lang="pl-PL" b="1" dirty="0">
                <a:latin typeface="Arial" panose="020B0604020202020204" pitchFamily="34" charset="0"/>
              </a:rPr>
              <a:t>: </a:t>
            </a:r>
            <a:r>
              <a:rPr lang="pl-PL" i="1" dirty="0" smtClean="0">
                <a:latin typeface="Arial" panose="020B0604020202020204" pitchFamily="34" charset="0"/>
              </a:rPr>
              <a:t>Co </a:t>
            </a:r>
            <a:r>
              <a:rPr lang="pl-PL" i="1" dirty="0">
                <a:latin typeface="Arial" panose="020B0604020202020204" pitchFamily="34" charset="0"/>
              </a:rPr>
              <a:t>mogłoby się stać, gdyby inne perspektywy lub źródła informacji zostały </a:t>
            </a:r>
            <a:r>
              <a:rPr lang="pl-PL" i="1" dirty="0" smtClean="0">
                <a:latin typeface="Arial" panose="020B0604020202020204" pitchFamily="34" charset="0"/>
              </a:rPr>
              <a:t>odfiltrowane, kiedy czytamy wiadomości </a:t>
            </a:r>
            <a:r>
              <a:rPr lang="pl-PL" i="1" dirty="0">
                <a:latin typeface="Arial" panose="020B0604020202020204" pitchFamily="34" charset="0"/>
              </a:rPr>
              <a:t>zarówno w Internecie, jak i poza nim</a:t>
            </a:r>
            <a:r>
              <a:rPr lang="pl-PL" i="1" dirty="0" smtClean="0">
                <a:latin typeface="Arial" panose="020B0604020202020204" pitchFamily="34" charset="0"/>
              </a:rPr>
              <a:t>?</a:t>
            </a:r>
            <a:endParaRPr lang="en-GB" i="1" noProof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" y="1361060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0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6474"/>
            <a:ext cx="11651673" cy="6342611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00" y="1122363"/>
            <a:ext cx="7629600" cy="2387600"/>
          </a:xfrm>
        </p:spPr>
        <p:txBody>
          <a:bodyPr>
            <a:normAutofit/>
          </a:bodyPr>
          <a:lstStyle/>
          <a:p>
            <a:pPr algn="r"/>
            <a:r>
              <a:rPr lang="pl-PL" b="1" cap="all" dirty="0" smtClean="0">
                <a:latin typeface="Arial Narrow" panose="020B0606020202030204" pitchFamily="34" charset="0"/>
              </a:rPr>
              <a:t>TEMAT</a:t>
            </a:r>
            <a:r>
              <a:rPr lang="fr-FR" b="1" cap="all" dirty="0" smtClean="0">
                <a:latin typeface="Arial Narrow" panose="020B0606020202030204" pitchFamily="34" charset="0"/>
              </a:rPr>
              <a:t> </a:t>
            </a:r>
            <a:r>
              <a:rPr lang="fr-FR" b="1" cap="all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399" y="3643744"/>
            <a:ext cx="7657309" cy="1614055"/>
          </a:xfrm>
        </p:spPr>
        <p:txBody>
          <a:bodyPr/>
          <a:lstStyle/>
          <a:p>
            <a:pPr algn="r"/>
            <a:r>
              <a:rPr lang="pl-PL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Środowisko </a:t>
            </a:r>
            <a:r>
              <a:rPr lang="pl-PL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MedióW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pl-PL" sz="3500" b="1" cap="all" noProof="0" dirty="0" smtClean="0">
                <a:latin typeface="Arial Narrow" panose="020B0604020202020204" pitchFamily="34" charset="0"/>
              </a:rPr>
              <a:t>EFEKT „BAŃKI INFORMACYJNEJ”</a:t>
            </a:r>
            <a:endParaRPr lang="en-GB" sz="3500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dzieje,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gdy otrzymujemy informacje tylko z ograniczonej liczby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źródeł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Co mogłoby się stać, gdybyśmy w mediach społecznościowych oglądali tylko treści skierowane do nas? Do ograniczenia jakich umiejętności może dojść?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Gdzie w Internecie doświadczyliście bańki informacyjnej? </a:t>
            </a:r>
            <a:r>
              <a:rPr lang="en-GB" dirty="0">
                <a:latin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</a:rPr>
            </a:br>
            <a:endParaRPr lang="en-GB" i="1" noProof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" y="1361060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pl-PL" sz="3500" b="1" cap="all" noProof="0" dirty="0" smtClean="0">
                <a:latin typeface="Arial Narrow" panose="020B0604020202020204" pitchFamily="34" charset="0"/>
              </a:rPr>
              <a:t>EFEKT „KOMORY POGŁOSOWEJ”</a:t>
            </a:r>
            <a:endParaRPr lang="en-GB" sz="3500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2125348"/>
            <a:ext cx="10813472" cy="39666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Częścią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jakiej komory pogłosowej jesteś?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pozytywy mogą płynąć z kierowania Cię w sieci do osób o podobnych do Ciebie zainteresowaniach? 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negatywne konsekwencje może mieć rozmawianie tylko z osobami o takich samych lub podobnych poglądach?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8" y="1361060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18" y="734706"/>
            <a:ext cx="9560840" cy="1610929"/>
          </a:xfrm>
        </p:spPr>
        <p:txBody>
          <a:bodyPr>
            <a:normAutofit fontScale="90000"/>
          </a:bodyPr>
          <a:lstStyle/>
          <a:p>
            <a:r>
              <a:rPr lang="pl-PL" sz="3500" b="1" cap="all" dirty="0" smtClean="0">
                <a:latin typeface="Arial Narrow" panose="020B0604020202020204" pitchFamily="34" charset="0"/>
              </a:rPr>
              <a:t/>
            </a:r>
            <a:br>
              <a:rPr lang="pl-PL" sz="3500" b="1" cap="all" dirty="0" smtClean="0">
                <a:latin typeface="Arial Narrow" panose="020B0604020202020204" pitchFamily="34" charset="0"/>
              </a:rPr>
            </a:br>
            <a:r>
              <a:rPr lang="pl-PL" sz="35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JAK SIĘ WYDOSTAĆ Z BAŃKI INFORMACYJNEJ I KOMORY POGŁOSOWEJ?</a:t>
            </a:r>
            <a:endParaRPr lang="en-GB" sz="3500" b="1" cap="all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2676939"/>
            <a:ext cx="10813472" cy="3500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Przygotujcie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krótką listę sposobów, dzięki którym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możecie „przebić"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swoje bańki informacyjne i wyjść ze swoich komór pogłosowych. </a:t>
            </a:r>
            <a:r>
              <a:rPr lang="en-GB" dirty="0">
                <a:latin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/>
          <a:lstStyle/>
          <a:p>
            <a:r>
              <a:rPr lang="pl-PL" b="1" cap="all" noProof="0" dirty="0" smtClean="0">
                <a:latin typeface="Arial Narrow" panose="020B0604020202020204" pitchFamily="34" charset="0"/>
              </a:rPr>
              <a:t>NAJWAŻNIEJSZE WSKAZÓWKI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252" y="2014762"/>
            <a:ext cx="9082547" cy="4096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Pamiętaj,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że to, co widzisz w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sieci,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nie jest przypadkowe. </a:t>
            </a:r>
            <a:endParaRPr lang="pl-P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Od czasu do czasu usuń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„ciasteczka”. </a:t>
            </a:r>
            <a:endParaRPr lang="en-GB" sz="2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Od czasu do czasu usuń historię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przeglądarki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Zasubskrybuj lub polub osoby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strony,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które mają inne poglądy niż Twoje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własne!</a:t>
            </a:r>
          </a:p>
          <a:p>
            <a:pPr marL="0" indent="0">
              <a:buNone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Sprawdzaj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swój efekt potwierdzenia!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zy rzeczywiście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zgadzasz z jakimiś treściami,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czy też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podobają ci się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tylko dlatego, że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znalazłeś/</a:t>
            </a:r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aś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je na swoim ulubionym </a:t>
            </a:r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fanpage’u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pl-PL" sz="22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Wracamy do myślenia krytycznego!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być pewnym/ą, czy jakieś treści pokrywają się z Twoją opinią musisz wiedzieć,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dlaczego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się z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nimi zgadzasz. </a:t>
            </a:r>
            <a:endParaRPr lang="pl-PL" sz="2200" b="1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9" y="2081571"/>
            <a:ext cx="1466237" cy="29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6" y="4247881"/>
            <a:ext cx="1466236" cy="50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5" y="2783292"/>
            <a:ext cx="1400317" cy="367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0" y="2398505"/>
            <a:ext cx="1466236" cy="50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04" y="1371826"/>
            <a:ext cx="2268404" cy="289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8" y="5451251"/>
            <a:ext cx="1466237" cy="295922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3" y="3314690"/>
            <a:ext cx="1400317" cy="3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00" y="1122363"/>
            <a:ext cx="7629600" cy="2387600"/>
          </a:xfrm>
        </p:spPr>
        <p:txBody>
          <a:bodyPr/>
          <a:lstStyle/>
          <a:p>
            <a:pPr algn="r"/>
            <a:r>
              <a:rPr lang="en-GB" b="1" cap="all" noProof="0" dirty="0">
                <a:latin typeface="Arial Narrow" panose="020B0604020202020204" pitchFamily="34" charset="0"/>
              </a:rPr>
              <a:t>QUIZZ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400" y="3602038"/>
            <a:ext cx="7629600" cy="1655762"/>
          </a:xfrm>
        </p:spPr>
        <p:txBody>
          <a:bodyPr/>
          <a:lstStyle/>
          <a:p>
            <a:pPr algn="r"/>
            <a:r>
              <a:rPr lang="en-GB" dirty="0">
                <a:latin typeface="Arial" panose="020B0604020202020204" pitchFamily="34" charset="0"/>
              </a:rPr>
              <a:t>BAŃKA </a:t>
            </a:r>
            <a:r>
              <a:rPr lang="en-GB" dirty="0" smtClean="0">
                <a:latin typeface="Arial" panose="020B0604020202020204" pitchFamily="34" charset="0"/>
              </a:rPr>
              <a:t>INFORMACYJNA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/ </a:t>
            </a:r>
            <a:r>
              <a:rPr lang="en-GB" dirty="0">
                <a:latin typeface="Arial" panose="020B0604020202020204" pitchFamily="34" charset="0"/>
              </a:rPr>
              <a:t>KOMORY POGŁOSOWE </a:t>
            </a:r>
            <a:endParaRPr lang="en-GB" noProof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34" y="812711"/>
            <a:ext cx="10532240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1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Jakie jest główne ryzyko związane z bańkami </a:t>
            </a:r>
            <a:r>
              <a:rPr lang="pl-PL" sz="3200" b="1" dirty="0" smtClean="0">
                <a:latin typeface="Arial Narrow" panose="020B0604020202020204" pitchFamily="34" charset="0"/>
              </a:rPr>
              <a:t>informacyjnymi?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mogą </a:t>
            </a:r>
            <a:r>
              <a:rPr lang="pl-PL" dirty="0">
                <a:latin typeface="Arial" panose="020B0604020202020204" pitchFamily="34" charset="0"/>
              </a:rPr>
              <a:t>one uniemożliwić komunikowanie się z </a:t>
            </a:r>
            <a:r>
              <a:rPr lang="pl-PL" dirty="0" smtClean="0">
                <a:latin typeface="Arial" panose="020B0604020202020204" pitchFamily="34" charset="0"/>
              </a:rPr>
              <a:t>przyjaciółmi,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mogą </a:t>
            </a:r>
            <a:r>
              <a:rPr lang="pl-PL" dirty="0">
                <a:latin typeface="Arial" panose="020B0604020202020204" pitchFamily="34" charset="0"/>
              </a:rPr>
              <a:t>powodować problemy z </a:t>
            </a:r>
            <a:r>
              <a:rPr lang="pl-PL" dirty="0" smtClean="0">
                <a:latin typeface="Arial" panose="020B0604020202020204" pitchFamily="34" charset="0"/>
              </a:rPr>
              <a:t>komputerem,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mogą </a:t>
            </a:r>
            <a:r>
              <a:rPr lang="pl-PL" dirty="0">
                <a:latin typeface="Arial" panose="020B0604020202020204" pitchFamily="34" charset="0"/>
              </a:rPr>
              <a:t>izolować od Ciebie osoby o poglądach lub zainteresowaniach innych niż Twoje </a:t>
            </a:r>
            <a:r>
              <a:rPr lang="pl-PL" dirty="0" smtClean="0">
                <a:latin typeface="Arial" panose="020B0604020202020204" pitchFamily="34" charset="0"/>
              </a:rPr>
              <a:t>własne,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mogą </a:t>
            </a:r>
            <a:r>
              <a:rPr lang="pl-PL" dirty="0">
                <a:latin typeface="Arial" panose="020B0604020202020204" pitchFamily="34" charset="0"/>
              </a:rPr>
              <a:t>zmuszać Cię do kupowania </a:t>
            </a:r>
            <a:r>
              <a:rPr lang="pl-PL" dirty="0" smtClean="0">
                <a:latin typeface="Arial" panose="020B0604020202020204" pitchFamily="34" charset="0"/>
              </a:rPr>
              <a:t>rzeczy.</a:t>
            </a: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37" y="1575698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34" y="825237"/>
            <a:ext cx="10482136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1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Jakie jest główne ryzyko związane z bańkami </a:t>
            </a:r>
            <a:r>
              <a:rPr lang="pl-PL" sz="3200" b="1" dirty="0" smtClean="0">
                <a:latin typeface="Arial Narrow" panose="020B0604020202020204" pitchFamily="34" charset="0"/>
              </a:rPr>
              <a:t>informacyjnymi?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mogą </a:t>
            </a:r>
            <a:r>
              <a:rPr lang="pl-PL" dirty="0">
                <a:latin typeface="Arial" panose="020B0604020202020204" pitchFamily="34" charset="0"/>
              </a:rPr>
              <a:t>one uniemożliwić komunikowanie się z </a:t>
            </a:r>
            <a:r>
              <a:rPr lang="pl-PL" dirty="0" smtClean="0">
                <a:latin typeface="Arial" panose="020B0604020202020204" pitchFamily="34" charset="0"/>
              </a:rPr>
              <a:t>przyjaciółmi,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mogą </a:t>
            </a:r>
            <a:r>
              <a:rPr lang="pl-PL" dirty="0">
                <a:latin typeface="Arial" panose="020B0604020202020204" pitchFamily="34" charset="0"/>
              </a:rPr>
              <a:t>powodować problemy z </a:t>
            </a:r>
            <a:r>
              <a:rPr lang="pl-PL" dirty="0" smtClean="0">
                <a:latin typeface="Arial" panose="020B0604020202020204" pitchFamily="34" charset="0"/>
              </a:rPr>
              <a:t>komputerem,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mogą </a:t>
            </a:r>
            <a:r>
              <a:rPr lang="pl-PL" dirty="0">
                <a:latin typeface="Arial" panose="020B0604020202020204" pitchFamily="34" charset="0"/>
              </a:rPr>
              <a:t>izolować od Ciebie osoby o poglądach lub zainteresowaniach innych niż Twoje </a:t>
            </a:r>
            <a:r>
              <a:rPr lang="pl-PL" dirty="0" smtClean="0">
                <a:latin typeface="Arial" panose="020B0604020202020204" pitchFamily="34" charset="0"/>
              </a:rPr>
              <a:t>własne,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mogą </a:t>
            </a:r>
            <a:r>
              <a:rPr lang="pl-PL" dirty="0">
                <a:latin typeface="Arial" panose="020B0604020202020204" pitchFamily="34" charset="0"/>
              </a:rPr>
              <a:t>zmuszać Cię do kupowania </a:t>
            </a:r>
            <a:r>
              <a:rPr lang="pl-PL" dirty="0" smtClean="0">
                <a:latin typeface="Arial" panose="020B0604020202020204" pitchFamily="34" charset="0"/>
              </a:rPr>
              <a:t>rzeczy.</a:t>
            </a: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37" y="1538120"/>
            <a:ext cx="3849632" cy="155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8" y="3544961"/>
            <a:ext cx="1163459" cy="11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2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Gdzie można znaleźć bańki </a:t>
            </a:r>
            <a:r>
              <a:rPr lang="pl-PL" sz="3200" b="1" dirty="0" smtClean="0">
                <a:latin typeface="Arial Narrow" panose="020B0604020202020204" pitchFamily="34" charset="0"/>
              </a:rPr>
              <a:t>informacyjne?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w swoich </a:t>
            </a:r>
            <a:r>
              <a:rPr lang="pl-PL" dirty="0">
                <a:latin typeface="Arial" panose="020B0604020202020204" pitchFamily="34" charset="0"/>
              </a:rPr>
              <a:t>mediach </a:t>
            </a:r>
            <a:r>
              <a:rPr lang="pl-PL" dirty="0" smtClean="0">
                <a:latin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w wannie,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w telewizorze,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</a:rPr>
              <a:t>książce.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15" y="1422818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2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Gdzie można znaleźć bańki </a:t>
            </a:r>
            <a:r>
              <a:rPr lang="pl-PL" sz="3200" b="1" dirty="0" smtClean="0">
                <a:latin typeface="Arial Narrow" panose="020B0604020202020204" pitchFamily="34" charset="0"/>
              </a:rPr>
              <a:t>informacyjne?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– w swoich </a:t>
            </a:r>
            <a:r>
              <a:rPr lang="pl-PL" dirty="0">
                <a:latin typeface="Arial" panose="020B0604020202020204" pitchFamily="34" charset="0"/>
              </a:rPr>
              <a:t>mediach </a:t>
            </a:r>
            <a:r>
              <a:rPr lang="pl-PL" dirty="0" smtClean="0">
                <a:latin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w wannie,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w telewizorze,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</a:rPr>
              <a:t>książce.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15" y="1422818"/>
            <a:ext cx="3849632" cy="155448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6" y="1422818"/>
            <a:ext cx="1265266" cy="12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3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en-GB" sz="3200" b="1" dirty="0">
                <a:latin typeface="Arial Narrow" panose="020B0604020202020204" pitchFamily="34" charset="0"/>
              </a:rPr>
              <a:t>Jak </a:t>
            </a:r>
            <a:r>
              <a:rPr lang="en-GB" sz="3200" b="1" dirty="0" err="1">
                <a:latin typeface="Arial Narrow" panose="020B0604020202020204" pitchFamily="34" charset="0"/>
              </a:rPr>
              <a:t>można</a:t>
            </a:r>
            <a:r>
              <a:rPr lang="en-GB" sz="3200" b="1" dirty="0">
                <a:latin typeface="Arial Narrow" panose="020B0604020202020204" pitchFamily="34" charset="0"/>
              </a:rPr>
              <a:t> </a:t>
            </a:r>
            <a:r>
              <a:rPr lang="pl-PL" sz="3200" b="1" dirty="0" smtClean="0">
                <a:latin typeface="Arial Narrow" panose="020B0604020202020204" pitchFamily="34" charset="0"/>
              </a:rPr>
              <a:t>„</a:t>
            </a:r>
            <a:r>
              <a:rPr lang="en-GB" sz="3200" b="1" dirty="0" err="1" smtClean="0">
                <a:latin typeface="Arial Narrow" panose="020B0604020202020204" pitchFamily="34" charset="0"/>
              </a:rPr>
              <a:t>przebić</a:t>
            </a:r>
            <a:r>
              <a:rPr lang="en-GB" sz="3200" b="1" dirty="0">
                <a:latin typeface="Arial Narrow" panose="020B0604020202020204" pitchFamily="34" charset="0"/>
              </a:rPr>
              <a:t>" </a:t>
            </a:r>
            <a:r>
              <a:rPr lang="en-GB" sz="3200" b="1" dirty="0" err="1">
                <a:latin typeface="Arial Narrow" panose="020B0604020202020204" pitchFamily="34" charset="0"/>
              </a:rPr>
              <a:t>bańkę</a:t>
            </a:r>
            <a:r>
              <a:rPr lang="en-GB" sz="3200" b="1" dirty="0">
                <a:latin typeface="Arial Narrow" panose="020B0604020202020204" pitchFamily="34" charset="0"/>
              </a:rPr>
              <a:t>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zmieniając </a:t>
            </a:r>
            <a:r>
              <a:rPr lang="pl-PL" dirty="0">
                <a:latin typeface="Arial" panose="020B0604020202020204" pitchFamily="34" charset="0"/>
              </a:rPr>
              <a:t>swoje imię w mediach </a:t>
            </a:r>
            <a:r>
              <a:rPr lang="pl-PL" dirty="0" smtClean="0">
                <a:latin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poprzez </a:t>
            </a:r>
            <a:r>
              <a:rPr lang="pl-PL" dirty="0">
                <a:latin typeface="Arial" panose="020B0604020202020204" pitchFamily="34" charset="0"/>
              </a:rPr>
              <a:t>bycie ciekawskim w sieci i </a:t>
            </a:r>
            <a:r>
              <a:rPr lang="pl-PL" dirty="0" smtClean="0">
                <a:latin typeface="Arial" panose="020B0604020202020204" pitchFamily="34" charset="0"/>
              </a:rPr>
              <a:t>niepatrzenie </a:t>
            </a:r>
            <a:r>
              <a:rPr lang="pl-PL" dirty="0">
                <a:latin typeface="Arial" panose="020B0604020202020204" pitchFamily="34" charset="0"/>
              </a:rPr>
              <a:t>na to, co </a:t>
            </a:r>
            <a:r>
              <a:rPr lang="pl-PL" dirty="0" smtClean="0">
                <a:latin typeface="Arial" panose="020B0604020202020204" pitchFamily="34" charset="0"/>
              </a:rPr>
              <a:t>masz </a:t>
            </a:r>
            <a:r>
              <a:rPr lang="pl-PL" dirty="0">
                <a:latin typeface="Arial" panose="020B0604020202020204" pitchFamily="34" charset="0"/>
              </a:rPr>
              <a:t>na swoim </a:t>
            </a:r>
            <a:r>
              <a:rPr lang="pl-PL" dirty="0" err="1" smtClean="0">
                <a:latin typeface="Arial" panose="020B0604020202020204" pitchFamily="34" charset="0"/>
              </a:rPr>
              <a:t>newsfeedzie</a:t>
            </a:r>
            <a:r>
              <a:rPr lang="pl-PL" dirty="0" smtClean="0">
                <a:latin typeface="Arial" panose="020B0604020202020204" pitchFamily="34" charset="0"/>
              </a:rPr>
              <a:t>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za </a:t>
            </a:r>
            <a:r>
              <a:rPr lang="pl-PL" dirty="0">
                <a:latin typeface="Arial" panose="020B0604020202020204" pitchFamily="34" charset="0"/>
              </a:rPr>
              <a:t>pomocą </a:t>
            </a:r>
            <a:r>
              <a:rPr lang="pl-PL" dirty="0" smtClean="0">
                <a:latin typeface="Arial" panose="020B0604020202020204" pitchFamily="34" charset="0"/>
              </a:rPr>
              <a:t>igły,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klikając </a:t>
            </a:r>
            <a:r>
              <a:rPr lang="pl-PL" dirty="0">
                <a:latin typeface="Arial" panose="020B0604020202020204" pitchFamily="34" charset="0"/>
              </a:rPr>
              <a:t>na sugerowane linki, które widzisz w sieci.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39" y="1422818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3300" lvl="7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0" lvl="7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dowiadują się, czym są informacje i media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98738"/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 potrafią zidentyfikować główne środki masowego przekazu w kraju. </a:t>
            </a:r>
            <a:endParaRPr lang="pl-P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 rozumieją różnicę pomiędzy tradycyjnymi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współczesnymi mediami. </a:t>
            </a:r>
            <a:endParaRPr lang="pl-P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 rozumieją rolę i wagę mediów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dziennikarzy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demokratycznym społeczeństwie. </a:t>
            </a:r>
            <a:endParaRPr lang="pl-P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5438" indent="-2667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 rozumieją wpływ mediów społecznościowych na nasz stosunek do informacji. 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7575" y="761631"/>
            <a:ext cx="326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cap="all" dirty="0" smtClean="0">
                <a:latin typeface="Arial Narrow" panose="020B0604020202020204" pitchFamily="34" charset="0"/>
              </a:rPr>
              <a:t>CELE EDUKACYJNE</a:t>
            </a:r>
            <a:r>
              <a:rPr lang="en-GB" sz="2800" b="1" cap="all" dirty="0" smtClean="0">
                <a:latin typeface="Arial Narrow" panose="020B0604020202020204" pitchFamily="34" charset="0"/>
              </a:rPr>
              <a:t>: </a:t>
            </a:r>
            <a:endParaRPr lang="en-GB" sz="2800" b="1" cap="all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3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en-GB" sz="3200" b="1" dirty="0">
                <a:latin typeface="Arial Narrow" panose="020B0604020202020204" pitchFamily="34" charset="0"/>
              </a:rPr>
              <a:t>Jak </a:t>
            </a:r>
            <a:r>
              <a:rPr lang="en-GB" sz="3200" b="1" dirty="0" err="1">
                <a:latin typeface="Arial Narrow" panose="020B0604020202020204" pitchFamily="34" charset="0"/>
              </a:rPr>
              <a:t>można</a:t>
            </a:r>
            <a:r>
              <a:rPr lang="en-GB" sz="3200" b="1" dirty="0">
                <a:latin typeface="Arial Narrow" panose="020B0604020202020204" pitchFamily="34" charset="0"/>
              </a:rPr>
              <a:t> </a:t>
            </a:r>
            <a:r>
              <a:rPr lang="pl-PL" sz="3200" b="1" dirty="0" smtClean="0">
                <a:latin typeface="Arial Narrow" panose="020B0604020202020204" pitchFamily="34" charset="0"/>
              </a:rPr>
              <a:t>„</a:t>
            </a:r>
            <a:r>
              <a:rPr lang="en-GB" sz="3200" b="1" dirty="0" err="1" smtClean="0">
                <a:latin typeface="Arial Narrow" panose="020B0604020202020204" pitchFamily="34" charset="0"/>
              </a:rPr>
              <a:t>przebić</a:t>
            </a:r>
            <a:r>
              <a:rPr lang="en-GB" sz="3200" b="1" dirty="0">
                <a:latin typeface="Arial Narrow" panose="020B0604020202020204" pitchFamily="34" charset="0"/>
              </a:rPr>
              <a:t>" </a:t>
            </a:r>
            <a:r>
              <a:rPr lang="en-GB" sz="3200" b="1" dirty="0" err="1">
                <a:latin typeface="Arial Narrow" panose="020B0604020202020204" pitchFamily="34" charset="0"/>
              </a:rPr>
              <a:t>bańkę</a:t>
            </a:r>
            <a:r>
              <a:rPr lang="en-GB" sz="3200" b="1" dirty="0">
                <a:latin typeface="Arial Narrow" panose="020B0604020202020204" pitchFamily="34" charset="0"/>
              </a:rPr>
              <a:t>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zmieniając </a:t>
            </a:r>
            <a:r>
              <a:rPr lang="pl-PL" dirty="0">
                <a:latin typeface="Arial" panose="020B0604020202020204" pitchFamily="34" charset="0"/>
              </a:rPr>
              <a:t>swoje imię w mediach </a:t>
            </a:r>
            <a:r>
              <a:rPr lang="pl-PL" dirty="0" smtClean="0">
                <a:latin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poprzez </a:t>
            </a:r>
            <a:r>
              <a:rPr lang="pl-PL" dirty="0">
                <a:latin typeface="Arial" panose="020B0604020202020204" pitchFamily="34" charset="0"/>
              </a:rPr>
              <a:t>bycie ciekawskim w sieci i </a:t>
            </a:r>
            <a:r>
              <a:rPr lang="pl-PL" dirty="0" smtClean="0">
                <a:latin typeface="Arial" panose="020B0604020202020204" pitchFamily="34" charset="0"/>
              </a:rPr>
              <a:t>niepatrzenie </a:t>
            </a:r>
            <a:r>
              <a:rPr lang="pl-PL" dirty="0">
                <a:latin typeface="Arial" panose="020B0604020202020204" pitchFamily="34" charset="0"/>
              </a:rPr>
              <a:t>na to, co </a:t>
            </a:r>
            <a:r>
              <a:rPr lang="pl-PL" dirty="0" smtClean="0">
                <a:latin typeface="Arial" panose="020B0604020202020204" pitchFamily="34" charset="0"/>
              </a:rPr>
              <a:t> masz </a:t>
            </a:r>
            <a:r>
              <a:rPr lang="pl-PL" dirty="0">
                <a:latin typeface="Arial" panose="020B0604020202020204" pitchFamily="34" charset="0"/>
              </a:rPr>
              <a:t>na swoim </a:t>
            </a:r>
            <a:r>
              <a:rPr lang="pl-PL" dirty="0" err="1" smtClean="0">
                <a:latin typeface="Arial" panose="020B0604020202020204" pitchFamily="34" charset="0"/>
              </a:rPr>
              <a:t>newsfeedzie</a:t>
            </a:r>
            <a:r>
              <a:rPr lang="pl-PL" dirty="0" smtClean="0">
                <a:latin typeface="Arial" panose="020B0604020202020204" pitchFamily="34" charset="0"/>
              </a:rPr>
              <a:t>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za </a:t>
            </a:r>
            <a:r>
              <a:rPr lang="pl-PL" dirty="0">
                <a:latin typeface="Arial" panose="020B0604020202020204" pitchFamily="34" charset="0"/>
              </a:rPr>
              <a:t>pomocą </a:t>
            </a:r>
            <a:r>
              <a:rPr lang="pl-PL" dirty="0" smtClean="0">
                <a:latin typeface="Arial" panose="020B0604020202020204" pitchFamily="34" charset="0"/>
              </a:rPr>
              <a:t>igły,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klikając </a:t>
            </a:r>
            <a:r>
              <a:rPr lang="pl-PL" dirty="0">
                <a:latin typeface="Arial" panose="020B0604020202020204" pitchFamily="34" charset="0"/>
              </a:rPr>
              <a:t>na sugerowane linki, które widzisz w sieci.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39" y="1422818"/>
            <a:ext cx="3849632" cy="155448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2668721"/>
            <a:ext cx="893267" cy="9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4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en-GB" sz="3200" b="1" dirty="0" err="1">
                <a:latin typeface="Arial Narrow" panose="020B0604020202020204" pitchFamily="34" charset="0"/>
              </a:rPr>
              <a:t>Komory</a:t>
            </a:r>
            <a:r>
              <a:rPr lang="en-GB" sz="3200" b="1" dirty="0">
                <a:latin typeface="Arial Narrow" panose="020B0604020202020204" pitchFamily="34" charset="0"/>
              </a:rPr>
              <a:t> </a:t>
            </a:r>
            <a:r>
              <a:rPr lang="pl-PL" sz="3200" b="1" dirty="0" smtClean="0">
                <a:latin typeface="Arial Narrow" panose="020B0604020202020204" pitchFamily="34" charset="0"/>
              </a:rPr>
              <a:t>pogłosowe</a:t>
            </a:r>
            <a:r>
              <a:rPr lang="en-GB" sz="3200" b="1" dirty="0" smtClean="0">
                <a:latin typeface="Arial Narrow" panose="020B0604020202020204" pitchFamily="34" charset="0"/>
              </a:rPr>
              <a:t> </a:t>
            </a:r>
            <a:r>
              <a:rPr lang="en-GB" sz="3200" b="1" dirty="0">
                <a:latin typeface="Arial Narrow" panose="020B0604020202020204" pitchFamily="34" charset="0"/>
              </a:rPr>
              <a:t>to: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określone </a:t>
            </a:r>
            <a:r>
              <a:rPr lang="pl-PL" dirty="0">
                <a:latin typeface="Arial" panose="020B0604020202020204" pitchFamily="34" charset="0"/>
              </a:rPr>
              <a:t>miejsca w mediach społecznościowych, gdzie można dyskutować tylko na jeden, konkretny </a:t>
            </a:r>
            <a:r>
              <a:rPr lang="pl-PL" dirty="0" smtClean="0">
                <a:latin typeface="Arial" panose="020B0604020202020204" pitchFamily="34" charset="0"/>
              </a:rPr>
              <a:t>temat,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fizyczne </a:t>
            </a:r>
            <a:r>
              <a:rPr lang="pl-PL" dirty="0">
                <a:latin typeface="Arial" panose="020B0604020202020204" pitchFamily="34" charset="0"/>
              </a:rPr>
              <a:t>pokoje, w których można usłyszeć echo rozmów.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pokoje </a:t>
            </a:r>
            <a:r>
              <a:rPr lang="pl-PL" dirty="0">
                <a:latin typeface="Arial" panose="020B0604020202020204" pitchFamily="34" charset="0"/>
              </a:rPr>
              <a:t>online, w których możesz krzyczeć i </a:t>
            </a:r>
            <a:r>
              <a:rPr lang="pl-PL" dirty="0" smtClean="0">
                <a:latin typeface="Arial" panose="020B0604020202020204" pitchFamily="34" charset="0"/>
              </a:rPr>
              <a:t>usłyszeć </a:t>
            </a:r>
            <a:br>
              <a:rPr lang="pl-PL" dirty="0" smtClean="0">
                <a:latin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</a:rPr>
              <a:t>powrotem swój </a:t>
            </a:r>
            <a:r>
              <a:rPr lang="pl-PL" dirty="0" smtClean="0">
                <a:latin typeface="Arial" panose="020B0604020202020204" pitchFamily="34" charset="0"/>
              </a:rPr>
              <a:t>głos.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sz="291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przestrzenie </a:t>
            </a:r>
            <a:r>
              <a:rPr lang="pl-PL" dirty="0">
                <a:latin typeface="Arial" panose="020B0604020202020204" pitchFamily="34" charset="0"/>
              </a:rPr>
              <a:t>społeczne, które powtarzają pomysły i opinie </a:t>
            </a:r>
            <a:r>
              <a:rPr lang="pl-PL" dirty="0" smtClean="0">
                <a:latin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</a:rPr>
              <a:t>zamkniętej grupie.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3" y="1361060"/>
            <a:ext cx="3849632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4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en-GB" sz="3200" b="1" dirty="0" err="1">
                <a:latin typeface="Arial Narrow" panose="020B0604020202020204" pitchFamily="34" charset="0"/>
              </a:rPr>
              <a:t>Komory</a:t>
            </a:r>
            <a:r>
              <a:rPr lang="en-GB" sz="3200" b="1" dirty="0">
                <a:latin typeface="Arial Narrow" panose="020B0604020202020204" pitchFamily="34" charset="0"/>
              </a:rPr>
              <a:t> </a:t>
            </a:r>
            <a:r>
              <a:rPr lang="pl-PL" sz="3200" b="1" dirty="0" smtClean="0">
                <a:latin typeface="Arial Narrow" panose="020B0604020202020204" pitchFamily="34" charset="0"/>
              </a:rPr>
              <a:t>pogłosowe</a:t>
            </a:r>
            <a:r>
              <a:rPr lang="en-GB" sz="3200" b="1" dirty="0" smtClean="0">
                <a:latin typeface="Arial Narrow" panose="020B0604020202020204" pitchFamily="34" charset="0"/>
              </a:rPr>
              <a:t> </a:t>
            </a:r>
            <a:r>
              <a:rPr lang="en-GB" sz="3200" b="1" dirty="0">
                <a:latin typeface="Arial Narrow" panose="020B0604020202020204" pitchFamily="34" charset="0"/>
              </a:rPr>
              <a:t>to: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określone </a:t>
            </a:r>
            <a:r>
              <a:rPr lang="pl-PL" dirty="0">
                <a:latin typeface="Arial" panose="020B0604020202020204" pitchFamily="34" charset="0"/>
              </a:rPr>
              <a:t>miejsca w mediach społecznościowych, gdzie można dyskutować tylko na jeden, konkretny </a:t>
            </a:r>
            <a:r>
              <a:rPr lang="pl-PL" dirty="0" smtClean="0">
                <a:latin typeface="Arial" panose="020B0604020202020204" pitchFamily="34" charset="0"/>
              </a:rPr>
              <a:t>temat,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fizyczne </a:t>
            </a:r>
            <a:r>
              <a:rPr lang="pl-PL" dirty="0">
                <a:latin typeface="Arial" panose="020B0604020202020204" pitchFamily="34" charset="0"/>
              </a:rPr>
              <a:t>pokoje, w których można usłyszeć echo rozmów.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pokoje </a:t>
            </a:r>
            <a:r>
              <a:rPr lang="pl-PL" dirty="0">
                <a:latin typeface="Arial" panose="020B0604020202020204" pitchFamily="34" charset="0"/>
              </a:rPr>
              <a:t>online, w których możesz krzyczeć i </a:t>
            </a:r>
            <a:r>
              <a:rPr lang="pl-PL" dirty="0" smtClean="0">
                <a:latin typeface="Arial" panose="020B0604020202020204" pitchFamily="34" charset="0"/>
              </a:rPr>
              <a:t>słyszeć z powrotem </a:t>
            </a:r>
            <a:br>
              <a:rPr lang="pl-PL" dirty="0" smtClean="0">
                <a:latin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</a:rPr>
              <a:t>swój głos. </a:t>
            </a:r>
            <a:br>
              <a:rPr lang="pl-PL" dirty="0" smtClean="0">
                <a:latin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</a:rPr>
              <a:t>D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przestrzenie </a:t>
            </a:r>
            <a:r>
              <a:rPr lang="pl-PL" dirty="0">
                <a:latin typeface="Arial" panose="020B0604020202020204" pitchFamily="34" charset="0"/>
              </a:rPr>
              <a:t>społeczne, które powtarzają pomysły i opinie </a:t>
            </a:r>
            <a:r>
              <a:rPr lang="pl-PL" dirty="0" smtClean="0">
                <a:latin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</a:rPr>
              <a:t>zamkniętej grupie.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3" y="1361060"/>
            <a:ext cx="3849632" cy="155448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893" y="5404063"/>
            <a:ext cx="854221" cy="8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10713826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5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Co </a:t>
            </a:r>
            <a:r>
              <a:rPr lang="pl-PL" sz="3200" b="1" dirty="0" smtClean="0">
                <a:latin typeface="Arial Narrow" panose="020B0604020202020204" pitchFamily="34" charset="0"/>
              </a:rPr>
              <a:t>może się stać, </a:t>
            </a:r>
            <a:r>
              <a:rPr lang="pl-PL" sz="3200" b="1" dirty="0">
                <a:latin typeface="Arial Narrow" panose="020B0604020202020204" pitchFamily="34" charset="0"/>
              </a:rPr>
              <a:t>gdybyśmy czerpali informacje tylko ze </a:t>
            </a:r>
            <a:r>
              <a:rPr lang="pl-PL" sz="3200" b="1" dirty="0" smtClean="0">
                <a:latin typeface="Arial Narrow" panose="020B0604020202020204" pitchFamily="34" charset="0"/>
              </a:rPr>
              <a:t/>
            </a:r>
            <a:br>
              <a:rPr lang="pl-PL" sz="3200" b="1" dirty="0" smtClean="0">
                <a:latin typeface="Arial Narrow" panose="020B0604020202020204" pitchFamily="34" charset="0"/>
              </a:rPr>
            </a:br>
            <a:r>
              <a:rPr lang="pl-PL" sz="3200" b="1" dirty="0" smtClean="0">
                <a:latin typeface="Arial Narrow" panose="020B0604020202020204" pitchFamily="34" charset="0"/>
              </a:rPr>
              <a:t>źródeł</a:t>
            </a:r>
            <a:r>
              <a:rPr lang="pl-PL" sz="3200" b="1" dirty="0">
                <a:latin typeface="Arial Narrow" panose="020B0604020202020204" pitchFamily="34" charset="0"/>
              </a:rPr>
              <a:t>, które </a:t>
            </a:r>
            <a:r>
              <a:rPr lang="pl-PL" sz="3200" b="1" dirty="0" smtClean="0">
                <a:latin typeface="Arial Narrow" panose="020B0604020202020204" pitchFamily="34" charset="0"/>
              </a:rPr>
              <a:t>prezentują taką </a:t>
            </a:r>
            <a:r>
              <a:rPr lang="pl-PL" sz="3200" b="1" dirty="0">
                <a:latin typeface="Arial Narrow" panose="020B0604020202020204" pitchFamily="34" charset="0"/>
              </a:rPr>
              <a:t>samą opinię na dany temat?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mamy </a:t>
            </a:r>
            <a:r>
              <a:rPr lang="pl-PL" dirty="0">
                <a:latin typeface="Arial" panose="020B0604020202020204" pitchFamily="34" charset="0"/>
              </a:rPr>
              <a:t>pewność co do źródeł i jakości </a:t>
            </a:r>
            <a:r>
              <a:rPr lang="pl-PL" dirty="0" smtClean="0">
                <a:latin typeface="Arial" panose="020B0604020202020204" pitchFamily="34" charset="0"/>
              </a:rPr>
              <a:t>informacji,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możemy </a:t>
            </a:r>
            <a:r>
              <a:rPr lang="pl-PL" dirty="0">
                <a:latin typeface="Arial" panose="020B0604020202020204" pitchFamily="34" charset="0"/>
              </a:rPr>
              <a:t>uodpornić się na błędne </a:t>
            </a:r>
            <a:r>
              <a:rPr lang="pl-PL" dirty="0" smtClean="0">
                <a:latin typeface="Arial" panose="020B0604020202020204" pitchFamily="34" charset="0"/>
              </a:rPr>
              <a:t>opinie,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możemy </a:t>
            </a:r>
            <a:r>
              <a:rPr lang="pl-PL" dirty="0">
                <a:latin typeface="Arial" panose="020B0604020202020204" pitchFamily="34" charset="0"/>
              </a:rPr>
              <a:t>wpaść w bańki </a:t>
            </a:r>
            <a:r>
              <a:rPr lang="pl-PL" dirty="0" smtClean="0">
                <a:latin typeface="Arial" panose="020B0604020202020204" pitchFamily="34" charset="0"/>
              </a:rPr>
              <a:t>informacyjne i </a:t>
            </a:r>
            <a:r>
              <a:rPr lang="pl-PL" dirty="0">
                <a:latin typeface="Arial" panose="020B0604020202020204" pitchFamily="34" charset="0"/>
              </a:rPr>
              <a:t>komory </a:t>
            </a:r>
            <a:r>
              <a:rPr lang="pl-PL" dirty="0" smtClean="0">
                <a:latin typeface="Arial" panose="020B0604020202020204" pitchFamily="34" charset="0"/>
              </a:rPr>
              <a:t>pogłosowe,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korzystamy </a:t>
            </a:r>
            <a:r>
              <a:rPr lang="pl-PL" dirty="0">
                <a:latin typeface="Arial" panose="020B0604020202020204" pitchFamily="34" charset="0"/>
              </a:rPr>
              <a:t>z lepszej jakości i spersonalizowanej obsługi.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10713826" cy="1090919"/>
          </a:xfrm>
        </p:spPr>
        <p:txBody>
          <a:bodyPr>
            <a:normAutofit/>
          </a:bodyPr>
          <a:lstStyle/>
          <a:p>
            <a:r>
              <a:rPr lang="en-GB" sz="3200" b="1" cap="all" noProof="0" dirty="0" smtClean="0">
                <a:solidFill>
                  <a:srgbClr val="FFED00"/>
                </a:solidFill>
                <a:latin typeface="Arial Narrow" panose="020B0604020202020204" pitchFamily="34" charset="0"/>
              </a:rPr>
              <a:t>5</a:t>
            </a:r>
            <a:r>
              <a:rPr lang="en-GB" sz="3200" b="1" cap="all" noProof="0" dirty="0">
                <a:solidFill>
                  <a:srgbClr val="FFED00"/>
                </a:solidFill>
                <a:latin typeface="Arial Narrow" panose="020B0604020202020204" pitchFamily="34" charset="0"/>
              </a:rPr>
              <a:t>: </a:t>
            </a:r>
            <a:r>
              <a:rPr lang="pl-PL" sz="3200" b="1" dirty="0">
                <a:latin typeface="Arial Narrow" panose="020B0604020202020204" pitchFamily="34" charset="0"/>
              </a:rPr>
              <a:t>Co </a:t>
            </a:r>
            <a:r>
              <a:rPr lang="pl-PL" sz="3200" b="1" dirty="0" smtClean="0">
                <a:latin typeface="Arial Narrow" panose="020B0604020202020204" pitchFamily="34" charset="0"/>
              </a:rPr>
              <a:t>może się stać, </a:t>
            </a:r>
            <a:r>
              <a:rPr lang="pl-PL" sz="3200" b="1" dirty="0">
                <a:latin typeface="Arial Narrow" panose="020B0604020202020204" pitchFamily="34" charset="0"/>
              </a:rPr>
              <a:t>gdybyśmy czerpali informacje tylko ze </a:t>
            </a:r>
            <a:r>
              <a:rPr lang="pl-PL" sz="3200" b="1" dirty="0" smtClean="0">
                <a:latin typeface="Arial Narrow" panose="020B0604020202020204" pitchFamily="34" charset="0"/>
              </a:rPr>
              <a:t/>
            </a:r>
            <a:br>
              <a:rPr lang="pl-PL" sz="3200" b="1" dirty="0" smtClean="0">
                <a:latin typeface="Arial Narrow" panose="020B0604020202020204" pitchFamily="34" charset="0"/>
              </a:rPr>
            </a:br>
            <a:r>
              <a:rPr lang="pl-PL" sz="3200" b="1" dirty="0" smtClean="0">
                <a:latin typeface="Arial Narrow" panose="020B0604020202020204" pitchFamily="34" charset="0"/>
              </a:rPr>
              <a:t>źródeł</a:t>
            </a:r>
            <a:r>
              <a:rPr lang="pl-PL" sz="3200" b="1" dirty="0">
                <a:latin typeface="Arial Narrow" panose="020B0604020202020204" pitchFamily="34" charset="0"/>
              </a:rPr>
              <a:t>, które </a:t>
            </a:r>
            <a:r>
              <a:rPr lang="pl-PL" sz="3200" b="1" dirty="0" smtClean="0">
                <a:latin typeface="Arial Narrow" panose="020B0604020202020204" pitchFamily="34" charset="0"/>
              </a:rPr>
              <a:t>prezentują taką </a:t>
            </a:r>
            <a:r>
              <a:rPr lang="pl-PL" sz="3200" b="1" dirty="0">
                <a:latin typeface="Arial Narrow" panose="020B0604020202020204" pitchFamily="34" charset="0"/>
              </a:rPr>
              <a:t>samą opinię na dany temat? </a:t>
            </a:r>
            <a:endParaRPr lang="en-GB" sz="3200" b="1" cap="all" noProof="0" dirty="0">
              <a:solidFill>
                <a:srgbClr val="FFED00"/>
              </a:solidFill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mamy </a:t>
            </a:r>
            <a:r>
              <a:rPr lang="pl-PL" dirty="0">
                <a:latin typeface="Arial" panose="020B0604020202020204" pitchFamily="34" charset="0"/>
              </a:rPr>
              <a:t>pewność co do źródeł i jakości </a:t>
            </a:r>
            <a:r>
              <a:rPr lang="pl-PL" dirty="0" smtClean="0">
                <a:latin typeface="Arial" panose="020B0604020202020204" pitchFamily="34" charset="0"/>
              </a:rPr>
              <a:t>informacji,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możemy </a:t>
            </a:r>
            <a:r>
              <a:rPr lang="pl-PL" dirty="0">
                <a:latin typeface="Arial" panose="020B0604020202020204" pitchFamily="34" charset="0"/>
              </a:rPr>
              <a:t>uodpornić się na błędne </a:t>
            </a:r>
            <a:r>
              <a:rPr lang="pl-PL" dirty="0" smtClean="0">
                <a:latin typeface="Arial" panose="020B0604020202020204" pitchFamily="34" charset="0"/>
              </a:rPr>
              <a:t>opinie,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C </a:t>
            </a:r>
            <a:r>
              <a:rPr lang="pl-PL" dirty="0">
                <a:latin typeface="Arial" panose="020B0604020202020204" pitchFamily="34" charset="0"/>
              </a:rPr>
              <a:t>- </a:t>
            </a:r>
            <a:r>
              <a:rPr lang="pl-PL" dirty="0" smtClean="0">
                <a:latin typeface="Arial" panose="020B0604020202020204" pitchFamily="34" charset="0"/>
              </a:rPr>
              <a:t>możemy </a:t>
            </a:r>
            <a:r>
              <a:rPr lang="pl-PL" dirty="0">
                <a:latin typeface="Arial" panose="020B0604020202020204" pitchFamily="34" charset="0"/>
              </a:rPr>
              <a:t>wpaść w bańki </a:t>
            </a:r>
            <a:r>
              <a:rPr lang="pl-PL" dirty="0" smtClean="0">
                <a:latin typeface="Arial" panose="020B0604020202020204" pitchFamily="34" charset="0"/>
              </a:rPr>
              <a:t>informacyjne i </a:t>
            </a:r>
            <a:r>
              <a:rPr lang="pl-PL" dirty="0">
                <a:latin typeface="Arial" panose="020B0604020202020204" pitchFamily="34" charset="0"/>
              </a:rPr>
              <a:t>komory </a:t>
            </a:r>
            <a:r>
              <a:rPr lang="pl-PL" dirty="0" smtClean="0">
                <a:latin typeface="Arial" panose="020B0604020202020204" pitchFamily="34" charset="0"/>
              </a:rPr>
              <a:t>pogłosowe,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</a:rPr>
              <a:t>D</a:t>
            </a:r>
            <a:r>
              <a:rPr lang="pl-PL" dirty="0">
                <a:latin typeface="Arial" panose="020B0604020202020204" pitchFamily="34" charset="0"/>
              </a:rPr>
              <a:t> - </a:t>
            </a:r>
            <a:r>
              <a:rPr lang="pl-PL" dirty="0" smtClean="0">
                <a:latin typeface="Arial" panose="020B0604020202020204" pitchFamily="34" charset="0"/>
              </a:rPr>
              <a:t>korzystamy </a:t>
            </a:r>
            <a:r>
              <a:rPr lang="pl-PL" dirty="0">
                <a:latin typeface="Arial" panose="020B0604020202020204" pitchFamily="34" charset="0"/>
              </a:rPr>
              <a:t>z lepszej jakości i spersonalizowanej obsługi.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8" y="3602793"/>
            <a:ext cx="992299" cy="10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00" y="1122363"/>
            <a:ext cx="7629600" cy="2387600"/>
          </a:xfrm>
        </p:spPr>
        <p:txBody>
          <a:bodyPr/>
          <a:lstStyle/>
          <a:p>
            <a:pPr algn="r"/>
            <a:r>
              <a:rPr lang="pl-PL" b="1" cap="all" noProof="0" dirty="0" smtClean="0">
                <a:latin typeface="Arial Narrow" panose="020B0604020202020204" pitchFamily="34" charset="0"/>
              </a:rPr>
              <a:t>Temat </a:t>
            </a:r>
            <a:r>
              <a:rPr lang="en-GB" b="1" cap="all" noProof="0" dirty="0" smtClean="0">
                <a:latin typeface="Arial Narrow" panose="020B0604020202020204" pitchFamily="34" charset="0"/>
              </a:rPr>
              <a:t>4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400" y="3602038"/>
            <a:ext cx="7629600" cy="1655762"/>
          </a:xfrm>
        </p:spPr>
        <p:txBody>
          <a:bodyPr/>
          <a:lstStyle/>
          <a:p>
            <a:pPr algn="r"/>
            <a:r>
              <a:rPr lang="pl-PL" cap="all" dirty="0" smtClean="0">
                <a:latin typeface="Arial Narrow" panose="020B0604020202020204" pitchFamily="34" charset="0"/>
              </a:rPr>
              <a:t>DEZINFORMACJA / NIEUMYŚLNE </a:t>
            </a:r>
            <a:r>
              <a:rPr lang="pl-PL" cap="all" dirty="0">
                <a:latin typeface="Arial Narrow" panose="020B0604020202020204" pitchFamily="34" charset="0"/>
              </a:rPr>
              <a:t>WPROWADZANIE W BŁĄD</a:t>
            </a:r>
            <a:endParaRPr lang="en-GB" noProof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556" y="892493"/>
            <a:ext cx="7629600" cy="853921"/>
          </a:xfrm>
        </p:spPr>
        <p:txBody>
          <a:bodyPr anchor="t">
            <a:normAutofit fontScale="90000"/>
          </a:bodyPr>
          <a:lstStyle/>
          <a:p>
            <a:pPr algn="l"/>
            <a:r>
              <a:rPr lang="pl-PL" sz="3200" b="1" cap="all" dirty="0">
                <a:latin typeface="Arial Narrow" panose="020B0604020202020204" pitchFamily="34" charset="0"/>
              </a:rPr>
              <a:t>Cele edukacyjne</a:t>
            </a:r>
            <a:r>
              <a:rPr lang="en-GB" sz="3200" b="1" cap="all" dirty="0">
                <a:latin typeface="Arial Narrow" panose="020B0604020202020204" pitchFamily="34" charset="0"/>
              </a:rPr>
              <a:t>: </a:t>
            </a:r>
            <a:br>
              <a:rPr lang="en-GB" sz="3200" b="1" cap="all" dirty="0">
                <a:latin typeface="Arial Narrow" panose="020B0604020202020204" pitchFamily="34" charset="0"/>
              </a:rPr>
            </a:br>
            <a:r>
              <a:rPr lang="en-GB" sz="3200" b="1" cap="all" dirty="0">
                <a:latin typeface="Arial Narrow" panose="020B0604020202020204" pitchFamily="34" charset="0"/>
              </a:rPr>
              <a:t/>
            </a:r>
            <a:br>
              <a:rPr lang="en-GB" sz="3200" b="1" cap="all" dirty="0">
                <a:latin typeface="Arial Narrow" panose="020B0604020202020204" pitchFamily="34" charset="0"/>
              </a:rPr>
            </a:b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9" y="1783080"/>
            <a:ext cx="85205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potrafią rozróżnić pojęcia dezinformacji, wprowadzania w błąd 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misinformationi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 i złej informacji 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malinformation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są świadomi niebezpieczeństwa związanego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fałszywymi informacjami w społeczeństwie.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wiedzą, jak rozpoznać teorię spiskową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rozumieją jej mechanizmy.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Uczniowie rozumieją pochodzenie i cele teorii spiskowych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potrafią zaproponować kontr-narrację. 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/>
          <a:lstStyle/>
          <a:p>
            <a:r>
              <a:rPr lang="pl-PL" b="1" cap="all" dirty="0" smtClean="0">
                <a:latin typeface="Arial Narrow" panose="020B0604020202020204" pitchFamily="34" charset="0"/>
              </a:rPr>
              <a:t>DEZINFORMACJA</a:t>
            </a:r>
            <a:endParaRPr lang="fr-FR" b="1" cap="all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370" y="2060668"/>
            <a:ext cx="93354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nformacje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, które zostały sfabrykowane, sfałszowane lub zniekształcone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i celowo rozpowszechnione przez osoby, działaczy politycznych lub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osoby publiczne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 zamiarem zmanipulowania opinii publicznej i przekonania jej do swoich idei. 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Nieumyślne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wprowadzanie w błąd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(ang. </a:t>
            </a:r>
            <a:r>
              <a:rPr lang="pl-PL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misinformation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odnosi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się do tendencji do niezamierzonego przekazywania fałszywych informacji. Od momentu, w którym nieświadoma osoba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przeczyta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fałszywe informacje i udostępni je na swoich profilach, przechodzimy od dezinformacji do nieumyślnego wprowadzania w błąd. 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6" y="2193397"/>
            <a:ext cx="1731454" cy="5945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6" y="4332460"/>
            <a:ext cx="1731454" cy="5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17" y="801464"/>
            <a:ext cx="10813472" cy="2967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TEORIA SPISKOWA</a:t>
            </a:r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Sfabrykowana narracja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której celem jest wykazanie lub ujawnienie istnienia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małej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grupy potężnych ludzi, którzy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potajemnie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planują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realizują nielegalne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lub szkodliwe działania w celu zmiany biegu wydarzeń lub którzy próbują przejąć władzę nad światem.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68" y="1233685"/>
            <a:ext cx="3910592" cy="219456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 txBox="1">
            <a:spLocks/>
          </p:cNvSpPr>
          <p:nvPr/>
        </p:nvSpPr>
        <p:spPr>
          <a:xfrm>
            <a:off x="715618" y="2902226"/>
            <a:ext cx="10482470" cy="3260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 DZIAŁA TEORIA SPISKOWA?</a:t>
            </a:r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prosty sposób wyjaśnia złożone zjawiska.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Wskazuje winnego niepokojących zjawisk. </a:t>
            </a:r>
          </a:p>
          <a:p>
            <a:pPr fontAlgn="base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Łączy hipotezy i fakty dla poparcia konkretnej teorii.</a:t>
            </a:r>
          </a:p>
          <a:p>
            <a:pPr fontAlgn="base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Mobilizuje duże grupy ludzi przeciwko „wrogowi”.</a:t>
            </a:r>
          </a:p>
          <a:p>
            <a:pPr fontAlgn="base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Daje poczucie wyjątkowości, tworzy społeczność „oświeconych”.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801463"/>
            <a:ext cx="10813472" cy="50559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KONSEKWENCJE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POPULARNOŚCI TEORII SPISKOWYCH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romowanie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postawy, która zaprzecza złożoności zjawisk i zastępuje ją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spiskiem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zamykanie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ludzi w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logice nieufności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uprzedzeń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co ogranicza dyskusję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faktach,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generowanie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mowy nienawiści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poprzez akcentowanie uproszczonych wyobrażeń bazujących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 uprzedzeniach, aby stworzyć konsensus wokół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wymyślonego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wroga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odwracanie uwagi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 realnej kontroli elit i ujawniania rzeczywistych nadużyć politycznych lub możliwych konfliktów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interesów,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zmacnianie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populistycznych tendencji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scenie politycznej oraz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radykalizacji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postaw społecznych.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371">
            <a:off x="2705501" y="180160"/>
            <a:ext cx="6470099" cy="20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599769"/>
            <a:ext cx="9704885" cy="1090919"/>
          </a:xfrm>
        </p:spPr>
        <p:txBody>
          <a:bodyPr>
            <a:normAutofit fontScale="90000"/>
          </a:bodyPr>
          <a:lstStyle/>
          <a:p>
            <a:r>
              <a:rPr lang="pl-PL" b="1" cap="all" dirty="0" smtClean="0">
                <a:latin typeface="Arial Narrow" panose="020B0604020202020204" pitchFamily="34" charset="0"/>
              </a:rPr>
              <a:t>Środowisko </a:t>
            </a:r>
            <a:r>
              <a:rPr lang="pl-PL" b="1" cap="all" dirty="0" err="1" smtClean="0">
                <a:latin typeface="Arial Narrow" panose="020B0604020202020204" pitchFamily="34" charset="0"/>
              </a:rPr>
              <a:t>mediÓW</a:t>
            </a:r>
            <a:r>
              <a:rPr lang="fr-FR" dirty="0">
                <a:latin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</a:rPr>
            </a:br>
            <a:endParaRPr lang="fr-FR" b="1" cap="all" dirty="0">
              <a:latin typeface="Arial Narrow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20" y="1825625"/>
            <a:ext cx="934658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Media: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fizyczne wsparcie dla masowego rozpowszechniania informacji, w tym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druk, radio, Internet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telewizja.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cja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przekazany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fakt, który pochodzi ze źródeł, które zostały zidentyfikowane, zweryfikowane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potwierdzone.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" y="2180841"/>
            <a:ext cx="1540217" cy="5289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9" y="4407368"/>
            <a:ext cx="1540217" cy="5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79" y="747132"/>
            <a:ext cx="11255925" cy="5528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NAJWAŻNIEJSZE WNIOSKI</a:t>
            </a:r>
          </a:p>
          <a:p>
            <a:pPr marL="0" indent="0">
              <a:buNone/>
            </a:pPr>
            <a:endParaRPr lang="en-US" sz="2400" dirty="0"/>
          </a:p>
          <a:p>
            <a:pPr fontAlgn="base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Korzystaj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kilku źródeł, aby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uzyskać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pełniejszy obraz danego tematu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uniknąć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dezinformacji.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Sprawdzanie faktów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odpowiedzią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rozprzestrzenianie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się fałszywych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informacji. Czytając artykuł/post zadaj sobie kilka pytań: kto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jest autorem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?, które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media opublikowały te informacje?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są znane z tego, że są godne zaufania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?, jaka jest data pierwszej publikacji zdjęcia ilustrującego te treści?, może to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clickbait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itp. </a:t>
            </a:r>
          </a:p>
          <a:p>
            <a:pPr fontAlgn="base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Myśl krytycznie!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Kwestionuj, sprawdzaj, czy masz do czynienia z faktami (patrz wyżej), czy z opiniami. Oceń argumenty: czy one cię przekonują?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Zgłaszaj dezinformację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sieci i wskazuj (np. w komentarzu) podejrzane/fałszywe treści jako </a:t>
            </a:r>
            <a:r>
              <a:rPr lang="pl-P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jeśli ustalisz, że wprowadzają użytkowników sieci w błąd.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246080"/>
            <a:ext cx="391059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44507A-9CB8-964E-B824-4CA4E012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50" y="599769"/>
            <a:ext cx="10039628" cy="934989"/>
          </a:xfrm>
        </p:spPr>
        <p:txBody>
          <a:bodyPr>
            <a:normAutofit/>
          </a:bodyPr>
          <a:lstStyle/>
          <a:p>
            <a:pPr algn="ctr"/>
            <a:r>
              <a:rPr lang="pl-PL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ĆWICZENIE</a:t>
            </a:r>
            <a:r>
              <a:rPr lang="fr-FR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ANALIZA TEORII SPISKOWEJ</a:t>
            </a:r>
            <a:endParaRPr lang="fr-FR" sz="2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2025748"/>
            <a:ext cx="11360940" cy="4107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Używając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projektora wideo, pokaż film konspiracyjny, w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którym audiowizualne elementy konspiracji mogą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zostać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wyraźnie zidentyfikowane (przerażająca muzyka, głos robota, analiza symboli, itp...). Zaleca się wcześniejsze obejrzenie filmu, aby ułatwić to ćwiczenie.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są proszeni o robienie notatek w trakcie odtwarzania filmu.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: Pod koniec filmu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ustnie wyjaśniają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mechanizmy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które zaobserwowali.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: Następnie można otworzyć dyskusję zadając kilka pytań, takich jak: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Dlaczego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teorie spiskowe rozprzestrzeniają się tak szybko? </a:t>
            </a:r>
            <a:endParaRPr lang="pl-PL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Dlaczego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tak wiele osób w nie wierzy? </a:t>
            </a:r>
            <a:endParaRPr lang="pl-PL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jaki sposób dezinformacja wpływa na nasze myśli i zachowania? </a:t>
            </a:r>
            <a:endParaRPr lang="pl-PL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ak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możemy to zmienić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Internet sprawia, że jesteśmy bardziej wolni? </a:t>
            </a:r>
            <a:endParaRPr lang="pl-PL" sz="1800" i="1" dirty="0" smtClean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328" y="1534758"/>
            <a:ext cx="111539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Czas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godzina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Materiały: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rzutnik, długopisy i czyste kartki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BDAD80E-5B83-634A-B229-E505BEFBAC23}"/>
              </a:ext>
            </a:extLst>
          </p:cNvPr>
          <p:cNvSpPr/>
          <p:nvPr/>
        </p:nvSpPr>
        <p:spPr>
          <a:xfrm>
            <a:off x="540461" y="-76474"/>
            <a:ext cx="11651673" cy="6342611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 txBox="1">
            <a:spLocks/>
          </p:cNvSpPr>
          <p:nvPr/>
        </p:nvSpPr>
        <p:spPr>
          <a:xfrm>
            <a:off x="3010691" y="2836716"/>
            <a:ext cx="7657309" cy="161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400" cap="all" dirty="0" smtClean="0">
                <a:latin typeface="Arial Narrow" panose="020B0604020202020204" pitchFamily="34" charset="0"/>
              </a:rPr>
              <a:t>DEZINFORMACJA / NIEUMYŚLNE </a:t>
            </a:r>
            <a:r>
              <a:rPr lang="pl-PL" sz="2400" cap="all" dirty="0">
                <a:latin typeface="Arial Narrow" panose="020B0604020202020204" pitchFamily="34" charset="0"/>
              </a:rPr>
              <a:t>WPROWADZANIE W BŁĄD</a:t>
            </a:r>
            <a:endParaRPr lang="en-GB" sz="2400" dirty="0">
              <a:latin typeface="Arial" panose="020B0604020202020204" pitchFamily="34" charset="0"/>
            </a:endParaRPr>
          </a:p>
          <a:p>
            <a:pPr marL="0" indent="0" algn="r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 txBox="1">
            <a:spLocks/>
          </p:cNvSpPr>
          <p:nvPr/>
        </p:nvSpPr>
        <p:spPr>
          <a:xfrm>
            <a:off x="3038400" y="1122363"/>
            <a:ext cx="76296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cap="all" smtClean="0">
                <a:latin typeface="Arial Narrow" panose="020B0604020202020204" pitchFamily="34" charset="0"/>
              </a:rPr>
              <a:t>QUIZZ</a:t>
            </a:r>
            <a:endParaRPr lang="en-GB" b="1" cap="all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683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"Krytyczne myślenie" oznacza:</a:t>
            </a: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krytykowanie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dziennikarzy, którzy nie przestrzegają zasad etycznych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zawodu,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brak wiary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informacje przekazywane przez tradycyjne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media,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rak wiary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informacje podawane w mediach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umiejętność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samodzielnego, racjonalnego i świadomego myślenia o informacjach, pamiętając o intencjach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autora.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"Krytyczne myślenie" oznacza: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krytykowanie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dziennikarzy, którzy nie przestrzegają zasad etycznych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zawodu,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brak wiary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informacje przekazywane przez tradycyjne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brak wiary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informacje podawane w mediach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społecznościowych,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umiejętność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samodzielnego, racjonalnego i świadomego myślenia o informacjach, pamiętając o intencjach autora.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25625"/>
            <a:ext cx="111539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Aby sprawdzić źródło, wystarczy: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 upewnić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się, że nie pochodzi ono z mediów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wiedzieć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kto jest autorem artykułu i mieć do niego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zaufanie,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ustalić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skąd pochodzi artykuł, sprawdzić, czy źródłem jest osoba lub podmiot posiadający wiedzę na dany temat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upewnić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się, że jest on rozpowszechniany w mediach tradycyjnych.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25625"/>
            <a:ext cx="110587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Aby sprawdzić źródło, wystarczy: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pewnić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się, że nie pochodzi ono z mediów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społecznościowych,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wiedzieć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 jest autorem artykułu i mieć do niego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zaufanie,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ustalić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skąd pochodzi artykuł, sprawdzić, czy źródłem jest osoba lub podmiot posiadający wiedzę na dany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upewnić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się, że jest on rozpowszechniany w mediach tradycyjnych.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Pojęcie fałszywej informacji lub "fake news" opisuje informacje, które: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są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sprzeczne z powszechnym przekonaniem i problematyczne dla debaty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publicznej,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są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sfabrykowane, zmyślone lub zniekształcone, a następnie celowo rozpowszechniane przez osoby prywatne w celu manipulowania opinią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publiczną,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nie mogą zostać zweryfikowane,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nawet jeśli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są prawdziwe,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– są rozpowszechniane bardzo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szybko przez użytkowników Internetu.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Pojęcie fałszywej informacji lub "fake news" opisuje informacje, które: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są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sprzeczne z powszechnym przekonaniem i problematyczne dla debaty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publicznej,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są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sfabrykowane, zmyślone lub zniekształcone, a następnie celowo rozpowszechniane przez osoby prywatne w celu manipulowania opinią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publiczną,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nie mogą zostać zweryfikowane,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nawet jeśli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prawdziwe,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– są rozpowszechniane bardzo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szybko przez użytkowników Internetu.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Aby uniknąć pułapek dezinformacji, należy: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ozwolić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obieg informacji i pozwolić młodym ludziom na doskonalenie umiejętności krytycznego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myślenia,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pociągnąć do odpowiedzialności media społecznościowe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"gigantów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technologicznych,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ograniczać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wolność słowa w sieci i pracę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dziennikarzy,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przygotować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społeczeństwo do radzenia sobie z rosnącą liczbą fałszywych wiadomości, oferując szkolenia z zakresu umiejętności korzystania z mediów.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2800">
            <a:off x="8072755" y="1752685"/>
            <a:ext cx="3963857" cy="411246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6265">
            <a:off x="4947520" y="1675177"/>
            <a:ext cx="2837051" cy="363433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" y="1773044"/>
            <a:ext cx="4723416" cy="470135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25" y="890636"/>
            <a:ext cx="934658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pl-PL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cja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  <p:sp>
        <p:nvSpPr>
          <p:cNvPr id="11" name="Google Shape;175;p22"/>
          <p:cNvSpPr txBox="1">
            <a:spLocks/>
          </p:cNvSpPr>
          <p:nvPr/>
        </p:nvSpPr>
        <p:spPr>
          <a:xfrm>
            <a:off x="360245" y="2454745"/>
            <a:ext cx="4263574" cy="345020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b="1" dirty="0" smtClean="0"/>
              <a:t>Wzbudza powszechne zainteresowanie</a:t>
            </a:r>
            <a:r>
              <a:rPr lang="en-US" b="1" dirty="0" smtClean="0"/>
              <a:t>: </a:t>
            </a:r>
            <a:endParaRPr lang="en-US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dirty="0"/>
              <a:t>Aby dany fakt mógł zostać uznany za informację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medialnym i społecznym znaczeniu tego słowa, musi wzbudzać powszechne zainteresowanie. </a:t>
            </a:r>
            <a:endParaRPr lang="en-US" dirty="0"/>
          </a:p>
        </p:txBody>
      </p:sp>
      <p:sp>
        <p:nvSpPr>
          <p:cNvPr id="12" name="Google Shape;176;p22"/>
          <p:cNvSpPr txBox="1">
            <a:spLocks/>
          </p:cNvSpPr>
          <p:nvPr/>
        </p:nvSpPr>
        <p:spPr>
          <a:xfrm>
            <a:off x="4870223" y="2454745"/>
            <a:ext cx="2822196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b="1" dirty="0" smtClean="0"/>
              <a:t>Stanowi fakt</a:t>
            </a:r>
            <a:r>
              <a:rPr lang="en-US" b="1" dirty="0" smtClean="0"/>
              <a:t>: </a:t>
            </a:r>
            <a:r>
              <a:rPr lang="pl-PL" dirty="0"/>
              <a:t>Informacja musi zawierać </a:t>
            </a:r>
            <a:r>
              <a:rPr lang="pl-PL" dirty="0" smtClean="0"/>
              <a:t>fakt. </a:t>
            </a:r>
            <a:endParaRPr lang="en-US" dirty="0"/>
          </a:p>
        </p:txBody>
      </p:sp>
      <p:sp>
        <p:nvSpPr>
          <p:cNvPr id="13" name="Google Shape;177;p22"/>
          <p:cNvSpPr txBox="1">
            <a:spLocks/>
          </p:cNvSpPr>
          <p:nvPr/>
        </p:nvSpPr>
        <p:spPr>
          <a:xfrm>
            <a:off x="8472253" y="2380151"/>
            <a:ext cx="3324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pl-PL" b="1" dirty="0" smtClean="0"/>
              <a:t>Jest </a:t>
            </a:r>
            <a:r>
              <a:rPr lang="pl-PL" b="1" dirty="0"/>
              <a:t>zweryfikowana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weryfikowalna</a:t>
            </a:r>
            <a:r>
              <a:rPr lang="en-US" b="1" dirty="0" smtClean="0"/>
              <a:t>: </a:t>
            </a:r>
            <a:endParaRPr lang="en-US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pl-PL" dirty="0" smtClean="0"/>
              <a:t>Aby </a:t>
            </a:r>
            <a:r>
              <a:rPr lang="pl-PL" dirty="0"/>
              <a:t>potwierdzić swój status jako informacji, </a:t>
            </a:r>
            <a:r>
              <a:rPr lang="pl-PL" dirty="0" smtClean="0"/>
              <a:t>fakt</a:t>
            </a:r>
            <a:r>
              <a:rPr lang="pl-PL" dirty="0"/>
              <a:t>, </a:t>
            </a:r>
            <a:r>
              <a:rPr lang="pl-PL" dirty="0" smtClean="0"/>
              <a:t>musi </a:t>
            </a:r>
            <a:r>
              <a:rPr lang="pl-PL" dirty="0"/>
              <a:t>być sprawdzony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weryfikowalny.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Aby uniknąć pułapek dezinformacji, należy: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ozwolić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obieg informacji i pozwolić młodym ludziom na doskonalenie umiejętności krytycznego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myślenia,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pociągnąć do odpowiedzialności media społecznościowe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"gigantów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technologicznych,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ograniczać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wolność słowa w sieci i pracę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dziennikarzy,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przygotować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społeczeństwo do radzenia sobie z rosnącą liczbą fałszywych wiadomości, oferując szkolenia z zakresu umiejętności korzystania z mediów.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Mimo że media wykorzystują sprawdzanie faktów do walki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dezinformacją, musisz zachować ostrożność, ponieważ: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niektóre pytania nie można odpowiedzieć poprzez zwykłe sprawdzanie faktów, np. w sprawach polityki, opinii lub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moralności,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sprawdzanie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faktów może doprowadzić media do rozpowszechniania innych fałszywych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wiadomości,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dziennikarze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 są w stanie zweryfikować każdej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wiadomości,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media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zawsze mają motywy finansowe, które siłą rzeczy wpływają na ich osąd.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Mimo że media wykorzystują sprawdzanie faktów do walki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dezinformacją, musisz zachować ostrożność, ponieważ: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pl-PL" sz="3062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3062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niektóre pytania nie można odpowiedzieć poprzez zwykłe sprawdzanie faktów, np. w sprawach polityki, opinii lub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moralności,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sprawdzanie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faktów może doprowadzić media do rozpowszechniania innych fałszywych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wiadomości,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dziennikarze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są w stanie zweryfikować każdej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wiadomości,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media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zawsze mają motywy finansowe, które siłą rzeczy wpływają na ich osąd.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Które z poniższych stwierdzeń nie definiuje teorii spiskowej?</a:t>
            </a: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– to narracja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która twierdzi, że istnieją grupy ludzi pracujących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cieniu.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– to teoretyczny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dyskurs, który wydaje się spójny i "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logiczny”,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– to metoda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historyczna i naukowa oparta na weryfikowalnych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informacjach,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– to ustrukturyzowany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zbiór zmanipulowanych hipotez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argumentów.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Które z poniższych stwierdzeń nie definiuje teorii spiskowej?</a:t>
            </a: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narracja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która twierdzi, że istnieją grupy ludzi pracujących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cieniu.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– to teoretyczny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dyskurs, który wydaje się spójny i "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logiczny”,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– to metoda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historyczna i naukowa oparta na weryfikowalnych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informacjach,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– to ustrukturyzowany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zbiór zmanipulowanych hipotez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argumentów.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Jakie są konsekwencje teorii spiskowych?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powodują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one mowę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nienawiści,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zmykają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ludzi w logice nieufności i błędnych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przekonań,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tworzą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przywiązanie do niesprawdzonych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teorii,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obnażają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prawdę.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Jakie są konsekwencje teorii spiskowych?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powodują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mowę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nienawiści,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zmykają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 w logice nieufności i błędnych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przekonań,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tworzą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przywiązanie do niesprawdzonych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teorii,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obnażają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prawdę.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Jak możemy skutecznie walczyć z teoriami spiskowymi?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- regulując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ograniczając nienawistne treści i fałszywe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wiadomości,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 - zakazując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portali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społecznościowych,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 - wyśmiewając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zwolenników teorii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spiskowych,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 - rozwijając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umiejętność krytycznego myślenia u obywateli.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4A7ED0-66CF-E94E-87DB-121D28F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825625"/>
            <a:ext cx="10813472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Jak możemy skutecznie walczyć z teoriami spiskowymi?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regulując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ograniczając nienawistne treści i fałszywe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wiadomości,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zakazując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portali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społecznościowych,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- wyśmiewając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zwolenników teorii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spiskowych,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rozwijając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umiejętność krytycznego myślenia u obywateli.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1F8A03-EE31-424A-893A-0E613182580A}"/>
              </a:ext>
            </a:extLst>
          </p:cNvPr>
          <p:cNvSpPr/>
          <p:nvPr/>
        </p:nvSpPr>
        <p:spPr>
          <a:xfrm>
            <a:off x="540328" y="-7199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19E77-96F7-F041-A2AA-04185465AE56}"/>
              </a:ext>
            </a:extLst>
          </p:cNvPr>
          <p:cNvSpPr/>
          <p:nvPr/>
        </p:nvSpPr>
        <p:spPr>
          <a:xfrm>
            <a:off x="540328" y="6275613"/>
            <a:ext cx="4375802" cy="606968"/>
          </a:xfrm>
          <a:prstGeom prst="rect">
            <a:avLst/>
          </a:prstGeom>
          <a:solidFill>
            <a:srgbClr val="FF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3B8CF-EFD5-8149-A623-144CBDBDCF6C}"/>
              </a:ext>
            </a:extLst>
          </p:cNvPr>
          <p:cNvSpPr/>
          <p:nvPr/>
        </p:nvSpPr>
        <p:spPr>
          <a:xfrm>
            <a:off x="10579956" y="-8907"/>
            <a:ext cx="1216297" cy="1216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61DA64D-B0DF-A448-B33E-A9E9E928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07" y="308902"/>
            <a:ext cx="1057698" cy="5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AD80E-5B83-634A-B229-E505BEFBAC23}"/>
              </a:ext>
            </a:extLst>
          </p:cNvPr>
          <p:cNvSpPr/>
          <p:nvPr/>
        </p:nvSpPr>
        <p:spPr>
          <a:xfrm>
            <a:off x="540327" y="-7200"/>
            <a:ext cx="11651673" cy="6342611"/>
          </a:xfrm>
          <a:prstGeom prst="rect">
            <a:avLst/>
          </a:prstGeom>
          <a:solidFill>
            <a:srgbClr val="1C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A23B9B-83BE-F441-BA34-AE60FB3D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00" y="1122363"/>
            <a:ext cx="7629600" cy="2387600"/>
          </a:xfrm>
        </p:spPr>
        <p:txBody>
          <a:bodyPr/>
          <a:lstStyle/>
          <a:p>
            <a:pPr algn="r"/>
            <a:r>
              <a:rPr lang="pl-PL" b="1" cap="all" noProof="0" dirty="0" smtClean="0">
                <a:latin typeface="Arial Narrow" panose="020B0604020202020204" pitchFamily="34" charset="0"/>
              </a:rPr>
              <a:t>Temat </a:t>
            </a:r>
            <a:r>
              <a:rPr lang="en-GB" b="1" cap="all" noProof="0" dirty="0" smtClean="0">
                <a:latin typeface="Arial Narrow" panose="020B0604020202020204" pitchFamily="34" charset="0"/>
              </a:rPr>
              <a:t>5</a:t>
            </a:r>
            <a:endParaRPr lang="en-GB" b="1" cap="all" noProof="0" dirty="0">
              <a:latin typeface="Arial Narrow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0CB5C0B-EA0C-8B49-A25E-0D41D832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6316" y="3602038"/>
            <a:ext cx="8261684" cy="1655762"/>
          </a:xfrm>
        </p:spPr>
        <p:txBody>
          <a:bodyPr>
            <a:normAutofit/>
          </a:bodyPr>
          <a:lstStyle/>
          <a:p>
            <a:pPr algn="r"/>
            <a:r>
              <a:rPr lang="pl-PL" sz="2600" dirty="0">
                <a:latin typeface="Arial" panose="020B0604020202020204" pitchFamily="34" charset="0"/>
              </a:rPr>
              <a:t>MOWA NIENAWIŚCI I OBYWATELSTWO CYFROWE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E8116C-8863-1445-B45E-46A7F12012FB}"/>
              </a:ext>
            </a:extLst>
          </p:cNvPr>
          <p:cNvSpPr/>
          <p:nvPr/>
        </p:nvSpPr>
        <p:spPr>
          <a:xfrm>
            <a:off x="947651" y="415636"/>
            <a:ext cx="1862051" cy="1862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CE1A5E5-D0AC-BE49-8E09-1598EEC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5" y="892493"/>
            <a:ext cx="1619249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8809</TotalTime>
  <Words>4661</Words>
  <Application>Microsoft Office PowerPoint</Application>
  <PresentationFormat>Niestandardowy</PresentationFormat>
  <Paragraphs>798</Paragraphs>
  <Slides>116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116</vt:i4>
      </vt:variant>
    </vt:vector>
  </HeadingPairs>
  <TitlesOfParts>
    <vt:vector size="117" baseType="lpstr">
      <vt:lpstr>Thème Office</vt:lpstr>
      <vt:lpstr>EDUKACJA MEDIALNA  WARSZTATY</vt:lpstr>
      <vt:lpstr>Prezentacja programu PowerPoint</vt:lpstr>
      <vt:lpstr>WPROWADZENIE</vt:lpstr>
      <vt:lpstr>Prezentacja programu PowerPoint</vt:lpstr>
      <vt:lpstr>Zdrowa dieta  medialna</vt:lpstr>
      <vt:lpstr>TEMAT 1</vt:lpstr>
      <vt:lpstr>Prezentacja programu PowerPoint</vt:lpstr>
      <vt:lpstr>Środowisko mediÓW </vt:lpstr>
      <vt:lpstr>Prezentacja programu PowerPoint</vt:lpstr>
      <vt:lpstr>Historia mediów</vt:lpstr>
      <vt:lpstr>Prezentacja programu PowerPoint</vt:lpstr>
      <vt:lpstr>Prezentacja programu PowerPoint</vt:lpstr>
      <vt:lpstr>Prezentacja programu PowerPoint</vt:lpstr>
      <vt:lpstr>ŚRODOWISKO MEDIÓW - DEBATA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temat 2</vt:lpstr>
      <vt:lpstr>Cele EDUKACYJNE:</vt:lpstr>
      <vt:lpstr>Stronniczość</vt:lpstr>
      <vt:lpstr>ĆWICZENIE Zidentyfikuj stronniczość!</vt:lpstr>
      <vt:lpstr>Zidentyfikuj stronniczość!</vt:lpstr>
      <vt:lpstr>Dopasuj swoje przykłady do tych różnych rodzajów stronniczości:</vt:lpstr>
      <vt:lpstr>Zidentyfikuj uprzedzenia!</vt:lpstr>
      <vt:lpstr>Kluczowe wnioski</vt:lpstr>
      <vt:lpstr>QUIZZ</vt:lpstr>
      <vt:lpstr>1: Aby odróżnić fakty od opinii, można:</vt:lpstr>
      <vt:lpstr>1: Aby odróżnić fakty od opinii, można:</vt:lpstr>
      <vt:lpstr>2: Nieobiektywne treści mogą prowadzić do:</vt:lpstr>
      <vt:lpstr>2: Nieobiektywne treści mogą prowadzić do:</vt:lpstr>
      <vt:lpstr>3: Gdzie można znaleźć tendencyjne treści?</vt:lpstr>
      <vt:lpstr>3: Gdzie można znaleźć tendencyjne treści?</vt:lpstr>
      <vt:lpstr>4: Dlaczego ktoś używa języka sensacyjnego lub emocjonalnego? </vt:lpstr>
      <vt:lpstr>4: Dlaczego ktoś używa języka sensacyjnego lub emocjonalnego? </vt:lpstr>
      <vt:lpstr>5: Stronniczość poprzez wybór źródeł występuje wtedy, gdy:</vt:lpstr>
      <vt:lpstr>5: Stronniczość poprzez wybór źródeł występuje wtedy, gdy:</vt:lpstr>
      <vt:lpstr>6: Brak świadomości uprzedzeń w mediach może powodować: </vt:lpstr>
      <vt:lpstr>6: Brak świadomości uprzedzeń w mediach może powodować: </vt:lpstr>
      <vt:lpstr>Temat 3</vt:lpstr>
      <vt:lpstr>CELE EDUKACYJNE:   </vt:lpstr>
      <vt:lpstr>BAŃKA INFORMACYJNA</vt:lpstr>
      <vt:lpstr>KOMORY POGŁOSOWE</vt:lpstr>
      <vt:lpstr>ĆWICZENIE  TA SAMA HISTORIA, RÓŻNE PERSPEKTYWY</vt:lpstr>
      <vt:lpstr>INSTRUKCJA  Ta sama historia, różne perspektywy</vt:lpstr>
      <vt:lpstr>INSTRUKCJA  Ta sama historia, różne perspektywy</vt:lpstr>
      <vt:lpstr>POZYTYWNE NAGŁÓWKI</vt:lpstr>
      <vt:lpstr>NEGATYWNE NAGŁÓWKI</vt:lpstr>
      <vt:lpstr>NEUTRALNE NAGŁÓWKI</vt:lpstr>
      <vt:lpstr>EfEKT „BańKI INFOrmACYJNEJ” </vt:lpstr>
      <vt:lpstr>EFEKT „BAŃKI INFORMACYJNEJ”</vt:lpstr>
      <vt:lpstr>EFEKT „KOMORY POGŁOSOWEJ”</vt:lpstr>
      <vt:lpstr> JAK SIĘ WYDOSTAĆ Z BAŃKI INFORMACYJNEJ I KOMORY POGŁOSOWEJ?</vt:lpstr>
      <vt:lpstr>NAJWAŻNIEJSZE WSKAZÓWKI</vt:lpstr>
      <vt:lpstr>QUIZZ</vt:lpstr>
      <vt:lpstr>1: Jakie jest główne ryzyko związane z bańkami informacyjnymi? </vt:lpstr>
      <vt:lpstr>1: Jakie jest główne ryzyko związane z bańkami informacyjnymi? </vt:lpstr>
      <vt:lpstr>2: Gdzie można znaleźć bańki informacyjne? </vt:lpstr>
      <vt:lpstr>2: Gdzie można znaleźć bańki informacyjne? </vt:lpstr>
      <vt:lpstr>3: Jak można „przebić" bańkę? </vt:lpstr>
      <vt:lpstr>3: Jak można „przebić" bańkę? </vt:lpstr>
      <vt:lpstr>4: Komory pogłosowe to:</vt:lpstr>
      <vt:lpstr>4: Komory pogłosowe to:</vt:lpstr>
      <vt:lpstr>5: Co może się stać, gdybyśmy czerpali informacje tylko ze  źródeł, które prezentują taką samą opinię na dany temat? </vt:lpstr>
      <vt:lpstr>5: Co może się stać, gdybyśmy czerpali informacje tylko ze  źródeł, które prezentują taką samą opinię na dany temat? </vt:lpstr>
      <vt:lpstr>Temat 4</vt:lpstr>
      <vt:lpstr>Cele edukacyjne:   </vt:lpstr>
      <vt:lpstr>DEZINFORMACJA</vt:lpstr>
      <vt:lpstr>Prezentacja programu PowerPoint</vt:lpstr>
      <vt:lpstr>Prezentacja programu PowerPoint</vt:lpstr>
      <vt:lpstr>Prezentacja programu PowerPoint</vt:lpstr>
      <vt:lpstr>ĆWICZENIE  ANALIZA TEORII SPISKOWEJ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Temat 5</vt:lpstr>
      <vt:lpstr>Cele EDUKACYJNE: </vt:lpstr>
      <vt:lpstr>Mowa nienawiści i obywatelstwo cyfrowe</vt:lpstr>
      <vt:lpstr>Prezentacja programu PowerPoint</vt:lpstr>
      <vt:lpstr>KLUCZOWE WNIOSKI</vt:lpstr>
      <vt:lpstr>Ćwiczenie  Tabela dobrych i złych praktyk internetowych </vt:lpstr>
      <vt:lpstr>Mowa nienawiści i obywatelstwo cyfrowe - debata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Antonin DOUSSOT</dc:creator>
  <cp:lastModifiedBy>Joanna Różycka-Thiriet</cp:lastModifiedBy>
  <cp:revision>141</cp:revision>
  <dcterms:created xsi:type="dcterms:W3CDTF">2020-12-09T10:59:29Z</dcterms:created>
  <dcterms:modified xsi:type="dcterms:W3CDTF">2021-03-29T08:59:41Z</dcterms:modified>
</cp:coreProperties>
</file>