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256" r:id="rId2"/>
    <p:sldId id="257" r:id="rId3"/>
    <p:sldId id="273" r:id="rId4"/>
    <p:sldId id="261" r:id="rId5"/>
    <p:sldId id="258" r:id="rId6"/>
    <p:sldId id="260" r:id="rId7"/>
    <p:sldId id="262" r:id="rId8"/>
    <p:sldId id="263" r:id="rId9"/>
    <p:sldId id="264" r:id="rId10"/>
    <p:sldId id="266" r:id="rId11"/>
    <p:sldId id="267" r:id="rId12"/>
    <p:sldId id="268" r:id="rId13"/>
    <p:sldId id="270" r:id="rId14"/>
    <p:sldId id="271" r:id="rId15"/>
    <p:sldId id="272" r:id="rId16"/>
    <p:sldId id="274" r:id="rId17"/>
    <p:sldId id="275" r:id="rId18"/>
    <p:sldId id="276" r:id="rId19"/>
    <p:sldId id="277" r:id="rId20"/>
    <p:sldId id="291" r:id="rId21"/>
    <p:sldId id="278" r:id="rId22"/>
    <p:sldId id="292" r:id="rId23"/>
    <p:sldId id="293" r:id="rId24"/>
    <p:sldId id="294" r:id="rId25"/>
    <p:sldId id="295" r:id="rId26"/>
    <p:sldId id="296" r:id="rId27"/>
    <p:sldId id="279" r:id="rId28"/>
    <p:sldId id="298" r:id="rId29"/>
    <p:sldId id="299" r:id="rId30"/>
    <p:sldId id="300" r:id="rId31"/>
    <p:sldId id="302" r:id="rId32"/>
    <p:sldId id="310" r:id="rId33"/>
    <p:sldId id="311" r:id="rId34"/>
    <p:sldId id="297" r:id="rId35"/>
    <p:sldId id="281" r:id="rId36"/>
    <p:sldId id="282" r:id="rId37"/>
    <p:sldId id="283" r:id="rId38"/>
    <p:sldId id="284" r:id="rId39"/>
    <p:sldId id="285" r:id="rId40"/>
    <p:sldId id="286" r:id="rId41"/>
    <p:sldId id="287" r:id="rId42"/>
    <p:sldId id="288" r:id="rId43"/>
    <p:sldId id="289" r:id="rId44"/>
    <p:sldId id="290" r:id="rId45"/>
    <p:sldId id="303" r:id="rId46"/>
    <p:sldId id="304" r:id="rId47"/>
    <p:sldId id="306" r:id="rId48"/>
    <p:sldId id="305" r:id="rId49"/>
    <p:sldId id="316" r:id="rId50"/>
    <p:sldId id="307" r:id="rId51"/>
    <p:sldId id="308" r:id="rId52"/>
    <p:sldId id="309" r:id="rId53"/>
    <p:sldId id="318" r:id="rId54"/>
    <p:sldId id="317" r:id="rId55"/>
    <p:sldId id="315" r:id="rId56"/>
    <p:sldId id="313" r:id="rId57"/>
    <p:sldId id="319" r:id="rId58"/>
    <p:sldId id="314"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6C5ECEC-D648-4162-A7E7-F24D0E3A6D2B}">
          <p14:sldIdLst>
            <p14:sldId id="256"/>
            <p14:sldId id="257"/>
            <p14:sldId id="273"/>
            <p14:sldId id="261"/>
            <p14:sldId id="258"/>
            <p14:sldId id="260"/>
            <p14:sldId id="262"/>
            <p14:sldId id="263"/>
            <p14:sldId id="264"/>
            <p14:sldId id="266"/>
            <p14:sldId id="267"/>
            <p14:sldId id="268"/>
            <p14:sldId id="270"/>
            <p14:sldId id="271"/>
            <p14:sldId id="272"/>
            <p14:sldId id="274"/>
            <p14:sldId id="275"/>
            <p14:sldId id="276"/>
            <p14:sldId id="277"/>
            <p14:sldId id="291"/>
            <p14:sldId id="278"/>
            <p14:sldId id="292"/>
            <p14:sldId id="293"/>
            <p14:sldId id="294"/>
            <p14:sldId id="295"/>
            <p14:sldId id="296"/>
            <p14:sldId id="279"/>
            <p14:sldId id="298"/>
            <p14:sldId id="299"/>
            <p14:sldId id="300"/>
            <p14:sldId id="302"/>
            <p14:sldId id="310"/>
            <p14:sldId id="311"/>
            <p14:sldId id="297"/>
            <p14:sldId id="281"/>
            <p14:sldId id="282"/>
            <p14:sldId id="283"/>
            <p14:sldId id="284"/>
            <p14:sldId id="285"/>
            <p14:sldId id="286"/>
            <p14:sldId id="287"/>
            <p14:sldId id="288"/>
            <p14:sldId id="289"/>
            <p14:sldId id="290"/>
            <p14:sldId id="303"/>
            <p14:sldId id="304"/>
            <p14:sldId id="306"/>
            <p14:sldId id="305"/>
            <p14:sldId id="316"/>
            <p14:sldId id="307"/>
            <p14:sldId id="308"/>
            <p14:sldId id="309"/>
            <p14:sldId id="318"/>
          </p14:sldIdLst>
        </p14:section>
        <p14:section name="Section sans titre" id="{D04767A5-6147-4F9E-BE4E-69D5B083A59F}">
          <p14:sldIdLst>
            <p14:sldId id="317"/>
            <p14:sldId id="315"/>
            <p14:sldId id="313"/>
            <p14:sldId id="319"/>
            <p14:sldId id="314"/>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C8EF"/>
    <a:srgbClr val="FF3D5C"/>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p:restoredTop sz="94682"/>
  </p:normalViewPr>
  <p:slideViewPr>
    <p:cSldViewPr snapToGrid="0" snapToObjects="1">
      <p:cViewPr>
        <p:scale>
          <a:sx n="112" d="100"/>
          <a:sy n="112" d="100"/>
        </p:scale>
        <p:origin x="-72"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FF59F-AB68-49AF-BF24-8A8CCC3FE2E8}" type="datetimeFigureOut">
              <a:rPr lang="fr-FR" smtClean="0"/>
              <a:t>19/02/2021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48448-5A5C-4BF9-B4D9-1B9DF4D20E7C}" type="slidenum">
              <a:rPr lang="fr-FR" smtClean="0"/>
              <a:t>‹#›</a:t>
            </a:fld>
            <a:endParaRPr lang="fr-FR"/>
          </a:p>
        </p:txBody>
      </p:sp>
    </p:spTree>
    <p:extLst>
      <p:ext uri="{BB962C8B-B14F-4D97-AF65-F5344CB8AC3E}">
        <p14:creationId xmlns:p14="http://schemas.microsoft.com/office/powerpoint/2010/main" val="301427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AD48448-5A5C-4BF9-B4D9-1B9DF4D20E7C}" type="slidenum">
              <a:rPr lang="fr-FR" smtClean="0"/>
              <a:t>36</a:t>
            </a:fld>
            <a:endParaRPr lang="fr-FR"/>
          </a:p>
        </p:txBody>
      </p:sp>
    </p:spTree>
    <p:extLst>
      <p:ext uri="{BB962C8B-B14F-4D97-AF65-F5344CB8AC3E}">
        <p14:creationId xmlns:p14="http://schemas.microsoft.com/office/powerpoint/2010/main" val="399722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D48448-5A5C-4BF9-B4D9-1B9DF4D20E7C}" type="slidenum">
              <a:rPr lang="fr-FR" smtClean="0"/>
              <a:t>46</a:t>
            </a:fld>
            <a:endParaRPr lang="fr-FR"/>
          </a:p>
        </p:txBody>
      </p:sp>
    </p:spTree>
    <p:extLst>
      <p:ext uri="{BB962C8B-B14F-4D97-AF65-F5344CB8AC3E}">
        <p14:creationId xmlns:p14="http://schemas.microsoft.com/office/powerpoint/2010/main" val="394024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360447E-3680-8F4A-8D27-6B060BE77AB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4604A174-3E78-EF4F-A5E7-9B8A68FB2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C1451109-76F7-B643-8DCA-5500AF6B9A67}"/>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5" name="Espace réservé du pied de page 4">
            <a:extLst>
              <a:ext uri="{FF2B5EF4-FFF2-40B4-BE49-F238E27FC236}">
                <a16:creationId xmlns:a16="http://schemas.microsoft.com/office/drawing/2014/main" xmlns="" id="{1AB472D3-1355-7645-B22B-6BA109F341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AFF2936-8063-C744-B510-1533EEE388E8}"/>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154203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9437933-CC5E-964F-A5E6-FBD429105E2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78A7CC70-9E3F-5F4B-AC0E-740E725C70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ADDCC06-1C37-3543-9D73-1F74FB1FAD23}"/>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5" name="Espace réservé du pied de page 4">
            <a:extLst>
              <a:ext uri="{FF2B5EF4-FFF2-40B4-BE49-F238E27FC236}">
                <a16:creationId xmlns:a16="http://schemas.microsoft.com/office/drawing/2014/main" xmlns="" id="{3671E02D-AB79-3C40-863F-2B88601E4C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20CFF76-AA67-7B48-A2CD-0768C26027CA}"/>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317449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CF9C79D3-FDAA-4741-9727-1BCACCC9F11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956BD5A4-36CA-9448-825D-B257DF2B9E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5290185-0EE1-6745-B826-3C209C40D6D7}"/>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5" name="Espace réservé du pied de page 4">
            <a:extLst>
              <a:ext uri="{FF2B5EF4-FFF2-40B4-BE49-F238E27FC236}">
                <a16:creationId xmlns:a16="http://schemas.microsoft.com/office/drawing/2014/main" xmlns="" id="{5F3593C6-CBD1-0B4C-8A3C-73D52597C9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AEE5BA8-D64F-4542-9A6C-245C973B7FC1}"/>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377138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84C2C1D-894E-D14B-BE97-69FDA8D2E06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2350D3D-0713-F648-95E3-78604FAB8D8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C4C3100B-34AE-B14C-A02F-3BBDD7FB3A52}"/>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5" name="Espace réservé du pied de page 4">
            <a:extLst>
              <a:ext uri="{FF2B5EF4-FFF2-40B4-BE49-F238E27FC236}">
                <a16:creationId xmlns:a16="http://schemas.microsoft.com/office/drawing/2014/main" xmlns="" id="{717E98E3-2027-E64B-AE4B-C1545AC07E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A1CE853-32B9-1849-97DB-DA4D7EBFF68D}"/>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43173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9FE0AD-18B0-1843-B4CF-6D6547475CE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D623C8CF-B3B8-184B-8E90-9FECC4D205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54D4C47A-338C-8646-A36C-5F53CF13D970}"/>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5" name="Espace réservé du pied de page 4">
            <a:extLst>
              <a:ext uri="{FF2B5EF4-FFF2-40B4-BE49-F238E27FC236}">
                <a16:creationId xmlns:a16="http://schemas.microsoft.com/office/drawing/2014/main" xmlns="" id="{8E1248AB-1266-9745-93A8-9F9DB913DD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AA920D2-1212-FE47-A33E-5A5AB91D9A6E}"/>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25018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3CDFF80-D76C-2B48-9498-9D9756F468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22094D36-996D-EA44-9409-30F088A664F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825AD703-698F-4E4B-917E-062D355190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05DB9BB2-A7F5-3147-98DC-89CBFAB4EABF}"/>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6" name="Espace réservé du pied de page 5">
            <a:extLst>
              <a:ext uri="{FF2B5EF4-FFF2-40B4-BE49-F238E27FC236}">
                <a16:creationId xmlns:a16="http://schemas.microsoft.com/office/drawing/2014/main" xmlns="" id="{A8A2CA0F-5FFB-1F4C-A65C-86EF342048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C7B1ACC6-388C-B341-A9B4-D3513A8AB82F}"/>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276693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114E856-9B4D-8E4F-BB79-7935ECA434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1B74DF52-D02B-3243-A9BA-4D80E0BAF2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74D81C80-1BB4-6843-B1F0-A87BFBF5C1E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7C9E67F9-5F51-BF4D-9B6D-9C6B38649C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336AAC98-701E-364C-8D3C-E2A1C525D1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705A63EA-DFC9-B94F-A532-F29D3F2553B6}"/>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8" name="Espace réservé du pied de page 7">
            <a:extLst>
              <a:ext uri="{FF2B5EF4-FFF2-40B4-BE49-F238E27FC236}">
                <a16:creationId xmlns:a16="http://schemas.microsoft.com/office/drawing/2014/main" xmlns="" id="{90102735-392F-8145-894B-68DB2FA1D66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AA98F74B-A1F0-9847-A9BC-6F5A103C4373}"/>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21749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C67DDB1-61A8-9D4F-B383-9A2452C0C95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9F8F87AE-4245-244C-A9E2-53559CF5E5B2}"/>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4" name="Espace réservé du pied de page 3">
            <a:extLst>
              <a:ext uri="{FF2B5EF4-FFF2-40B4-BE49-F238E27FC236}">
                <a16:creationId xmlns:a16="http://schemas.microsoft.com/office/drawing/2014/main" xmlns="" id="{4657AA2C-2D55-0B49-A838-679CF25F87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2A87A336-4F7E-024F-A16A-C3421DA8C048}"/>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423264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44F398D1-DC90-2B4F-AF5E-8FBEA8BCFA42}"/>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3" name="Espace réservé du pied de page 2">
            <a:extLst>
              <a:ext uri="{FF2B5EF4-FFF2-40B4-BE49-F238E27FC236}">
                <a16:creationId xmlns:a16="http://schemas.microsoft.com/office/drawing/2014/main" xmlns="" id="{7C38AA0A-A858-D342-8421-8DCD0BC627A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9DA45996-5819-4B42-BBEF-D3112C3EF8FA}"/>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2182805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8F921E0-7E2F-A548-9475-64C382FFAB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93D1A726-06C0-3742-BB70-7C794C7B41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D2C88227-0444-2E4B-B9A1-39ABD4262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563BBC0F-2E4F-6C40-B642-283CFA4F01ED}"/>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6" name="Espace réservé du pied de page 5">
            <a:extLst>
              <a:ext uri="{FF2B5EF4-FFF2-40B4-BE49-F238E27FC236}">
                <a16:creationId xmlns:a16="http://schemas.microsoft.com/office/drawing/2014/main" xmlns="" id="{BC3E3F81-396E-A148-8B32-D78C95740C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6C2B2DF-A07D-AF4E-A8B1-4A5E1FA33BF6}"/>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275870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06AD025-0A70-9B41-85F4-7B16F1670D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1698D0D3-B3CF-3F4D-8E1E-19FA1A0D7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48390639-4581-4649-95B7-8E44DFD0E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FFCF82AC-9878-8F4E-9BA2-5FA401BDDF4F}"/>
              </a:ext>
            </a:extLst>
          </p:cNvPr>
          <p:cNvSpPr>
            <a:spLocks noGrp="1"/>
          </p:cNvSpPr>
          <p:nvPr>
            <p:ph type="dt" sz="half" idx="10"/>
          </p:nvPr>
        </p:nvSpPr>
        <p:spPr/>
        <p:txBody>
          <a:bodyPr/>
          <a:lstStyle/>
          <a:p>
            <a:fld id="{888728D3-6C28-E642-B3A2-E7C266415B7D}" type="datetimeFigureOut">
              <a:rPr lang="fr-FR" smtClean="0"/>
              <a:t>19/02/2021</a:t>
            </a:fld>
            <a:endParaRPr lang="fr-FR"/>
          </a:p>
        </p:txBody>
      </p:sp>
      <p:sp>
        <p:nvSpPr>
          <p:cNvPr id="6" name="Espace réservé du pied de page 5">
            <a:extLst>
              <a:ext uri="{FF2B5EF4-FFF2-40B4-BE49-F238E27FC236}">
                <a16:creationId xmlns:a16="http://schemas.microsoft.com/office/drawing/2014/main" xmlns="" id="{063627F2-8BA0-8849-80E3-4366F8F39E3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4B448567-1517-C241-9C0B-C21AD0F88B62}"/>
              </a:ext>
            </a:extLst>
          </p:cNvPr>
          <p:cNvSpPr>
            <a:spLocks noGrp="1"/>
          </p:cNvSpPr>
          <p:nvPr>
            <p:ph type="sldNum" sz="quarter" idx="12"/>
          </p:nvPr>
        </p:nvSpPr>
        <p:spPr/>
        <p:txBody>
          <a:bodyPr/>
          <a:lstStyle/>
          <a:p>
            <a:fld id="{C6D7F033-D7F0-0C4E-B5D2-BF29C1D8EC4C}" type="slidenum">
              <a:rPr lang="fr-FR" smtClean="0"/>
              <a:t>‹#›</a:t>
            </a:fld>
            <a:endParaRPr lang="fr-FR"/>
          </a:p>
        </p:txBody>
      </p:sp>
    </p:spTree>
    <p:extLst>
      <p:ext uri="{BB962C8B-B14F-4D97-AF65-F5344CB8AC3E}">
        <p14:creationId xmlns:p14="http://schemas.microsoft.com/office/powerpoint/2010/main" val="424696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ABB1CE32-1279-C04E-A192-8835A8BA00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4C344C71-5DF3-394F-A52D-7F05F3B8C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904C9EC-A92A-2344-9079-8044C5A17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728D3-6C28-E642-B3A2-E7C266415B7D}" type="datetimeFigureOut">
              <a:rPr lang="fr-FR" smtClean="0"/>
              <a:t>19/02/2021</a:t>
            </a:fld>
            <a:endParaRPr lang="fr-FR"/>
          </a:p>
        </p:txBody>
      </p:sp>
      <p:sp>
        <p:nvSpPr>
          <p:cNvPr id="5" name="Espace réservé du pied de page 4">
            <a:extLst>
              <a:ext uri="{FF2B5EF4-FFF2-40B4-BE49-F238E27FC236}">
                <a16:creationId xmlns:a16="http://schemas.microsoft.com/office/drawing/2014/main" xmlns="" id="{4D5F1DC9-93D7-924D-A07D-D564622B71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FBB8C6F4-03FB-9547-9695-3E0377E72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7F033-D7F0-0C4E-B5D2-BF29C1D8EC4C}" type="slidenum">
              <a:rPr lang="fr-FR" smtClean="0"/>
              <a:t>‹#›</a:t>
            </a:fld>
            <a:endParaRPr lang="fr-FR"/>
          </a:p>
        </p:txBody>
      </p:sp>
    </p:spTree>
    <p:extLst>
      <p:ext uri="{BB962C8B-B14F-4D97-AF65-F5344CB8AC3E}">
        <p14:creationId xmlns:p14="http://schemas.microsoft.com/office/powerpoint/2010/main" val="152435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YIKDja6mA6w"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postit.colibris-outilslibres.org/TAKE%20NOTE" TargetMode="Externa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YIKDja6mA6w"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6.png"/><Relationship Id="rId4" Type="http://schemas.openxmlformats.org/officeDocument/2006/relationships/image" Target="../media/image45.jp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hyperlink" Target="https://form.dragnsurvey.com/survey/r/ed2045c7"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DAD80E-5B83-634A-B229-E505BEFBAC23}"/>
              </a:ext>
            </a:extLst>
          </p:cNvPr>
          <p:cNvSpPr/>
          <p:nvPr/>
        </p:nvSpPr>
        <p:spPr>
          <a:xfrm>
            <a:off x="540327" y="-48763"/>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2" name="Titre 1">
            <a:extLst>
              <a:ext uri="{FF2B5EF4-FFF2-40B4-BE49-F238E27FC236}">
                <a16:creationId xmlns:a16="http://schemas.microsoft.com/office/drawing/2014/main" xmlns="" id="{24A23B9B-83BE-F441-BA34-AE60FB3DFD49}"/>
              </a:ext>
            </a:extLst>
          </p:cNvPr>
          <p:cNvSpPr>
            <a:spLocks noGrp="1"/>
          </p:cNvSpPr>
          <p:nvPr>
            <p:ph type="ctrTitle"/>
          </p:nvPr>
        </p:nvSpPr>
        <p:spPr>
          <a:xfrm>
            <a:off x="1389709" y="2104442"/>
            <a:ext cx="9430691" cy="2387600"/>
          </a:xfrm>
        </p:spPr>
        <p:txBody>
          <a:bodyPr>
            <a:normAutofit fontScale="90000"/>
          </a:bodyPr>
          <a:lstStyle/>
          <a:p>
            <a:pPr algn="r"/>
            <a:r>
              <a:rPr lang="fr-FR" b="1" cap="all" dirty="0" smtClean="0">
                <a:latin typeface="Arial Narrow" panose="020B0604020202020204" pitchFamily="34" charset="0"/>
              </a:rPr>
              <a:t> </a:t>
            </a:r>
            <a:br>
              <a:rPr lang="fr-FR" b="1" cap="all" dirty="0" smtClean="0">
                <a:latin typeface="Arial Narrow" panose="020B0604020202020204" pitchFamily="34" charset="0"/>
              </a:rPr>
            </a:br>
            <a:r>
              <a:rPr lang="fr-FR" b="1" cap="all" dirty="0" smtClean="0">
                <a:latin typeface="Arial Narrow" panose="020B0604020202020204" pitchFamily="34" charset="0"/>
              </a:rPr>
              <a:t>in Med</a:t>
            </a:r>
            <a:r>
              <a:rPr lang="tr-TR" b="1" cap="all" dirty="0" smtClean="0">
                <a:latin typeface="Arial Narrow" panose="020B0604020202020204" pitchFamily="34" charset="0"/>
              </a:rPr>
              <a:t>YA</a:t>
            </a:r>
            <a:r>
              <a:rPr lang="fr-FR" b="1" cap="all" dirty="0" smtClean="0">
                <a:latin typeface="Arial Narrow" panose="020B0604020202020204" pitchFamily="34" charset="0"/>
              </a:rPr>
              <a:t> </a:t>
            </a:r>
            <a:r>
              <a:rPr lang="tr-TR" b="1" cap="all" dirty="0" smtClean="0">
                <a:latin typeface="Arial Narrow" panose="020B0604020202020204" pitchFamily="34" charset="0"/>
              </a:rPr>
              <a:t>OKURYAZARLIĞI EĞİTİMİ</a:t>
            </a:r>
            <a:endParaRPr lang="fr-FR" b="1" cap="all" dirty="0">
              <a:latin typeface="Arial Narrow" panose="020B0604020202020204" pitchFamily="34" charset="0"/>
            </a:endParaRPr>
          </a:p>
        </p:txBody>
      </p:sp>
      <p:sp>
        <p:nvSpPr>
          <p:cNvPr id="3" name="Sous-titre 2">
            <a:extLst>
              <a:ext uri="{FF2B5EF4-FFF2-40B4-BE49-F238E27FC236}">
                <a16:creationId xmlns:a16="http://schemas.microsoft.com/office/drawing/2014/main" xmlns="" id="{50CB5C0B-EA0C-8B49-A25E-0D41D832A04D}"/>
              </a:ext>
            </a:extLst>
          </p:cNvPr>
          <p:cNvSpPr>
            <a:spLocks noGrp="1"/>
          </p:cNvSpPr>
          <p:nvPr>
            <p:ph type="subTitle" idx="1"/>
          </p:nvPr>
        </p:nvSpPr>
        <p:spPr>
          <a:xfrm>
            <a:off x="8950036" y="4634346"/>
            <a:ext cx="1870364" cy="443489"/>
          </a:xfrm>
        </p:spPr>
        <p:txBody>
          <a:bodyPr>
            <a:normAutofit fontScale="92500"/>
          </a:bodyPr>
          <a:lstStyle/>
          <a:p>
            <a:pPr algn="r"/>
            <a:r>
              <a:rPr lang="tr-TR" dirty="0" smtClean="0">
                <a:latin typeface="Arial" panose="020B0604020202020204" pitchFamily="34" charset="0"/>
              </a:rPr>
              <a:t>Hoş geldiniz</a:t>
            </a:r>
            <a:r>
              <a:rPr lang="fr-FR" dirty="0" smtClean="0">
                <a:latin typeface="Arial" panose="020B0604020202020204" pitchFamily="34" charset="0"/>
              </a:rPr>
              <a:t> !  </a:t>
            </a:r>
            <a:endParaRPr lang="fr-FR" dirty="0">
              <a:latin typeface="Arial" panose="020B0604020202020204" pitchFamily="34" charset="0"/>
            </a:endParaRPr>
          </a:p>
        </p:txBody>
      </p:sp>
      <p:sp>
        <p:nvSpPr>
          <p:cNvPr id="6" name="Rectangle 5">
            <a:extLst>
              <a:ext uri="{FF2B5EF4-FFF2-40B4-BE49-F238E27FC236}">
                <a16:creationId xmlns:a16="http://schemas.microsoft.com/office/drawing/2014/main" xmlns=""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xmlns=""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Tree>
    <p:extLst>
      <p:ext uri="{BB962C8B-B14F-4D97-AF65-F5344CB8AC3E}">
        <p14:creationId xmlns:p14="http://schemas.microsoft.com/office/powerpoint/2010/main" val="3498929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9" name="ZoneTexte 8"/>
          <p:cNvSpPr txBox="1"/>
          <p:nvPr/>
        </p:nvSpPr>
        <p:spPr>
          <a:xfrm>
            <a:off x="789708" y="890636"/>
            <a:ext cx="9351819" cy="707886"/>
          </a:xfrm>
          <a:prstGeom prst="rect">
            <a:avLst/>
          </a:prstGeom>
          <a:noFill/>
        </p:spPr>
        <p:txBody>
          <a:bodyPr wrap="square" rtlCol="0">
            <a:spAutoFit/>
          </a:bodyPr>
          <a:lstStyle/>
          <a:p>
            <a:r>
              <a:rPr lang="tr-TR" sz="4000" dirty="0" smtClean="0"/>
              <a:t>SOSYAL MEDYA ALIŞILDIK BİR MEDYA MI</a:t>
            </a:r>
            <a:r>
              <a:rPr lang="fr-FR" sz="4000" dirty="0" smtClean="0"/>
              <a:t> ? </a:t>
            </a:r>
            <a:endParaRPr lang="fr-FR" sz="4000" dirty="0"/>
          </a:p>
        </p:txBody>
      </p:sp>
      <p:pic>
        <p:nvPicPr>
          <p:cNvPr id="19" name="Imag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768" y="1933303"/>
            <a:ext cx="860285" cy="8268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3815" y="2558931"/>
            <a:ext cx="899351" cy="633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1452" y="3428976"/>
            <a:ext cx="904291" cy="904291"/>
          </a:xfrm>
          <a:prstGeom prst="rect">
            <a:avLst/>
          </a:prstGeom>
        </p:spPr>
      </p:pic>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1426" y="4436470"/>
            <a:ext cx="895171" cy="895171"/>
          </a:xfrm>
          <a:prstGeom prst="rect">
            <a:avLst/>
          </a:prstGeom>
        </p:spPr>
      </p:pic>
      <p:pic>
        <p:nvPicPr>
          <p:cNvPr id="24" name="Imag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3373" y="4519976"/>
            <a:ext cx="753312" cy="728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Imag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3785" y="3274835"/>
            <a:ext cx="947641" cy="986407"/>
          </a:xfrm>
          <a:prstGeom prst="rect">
            <a:avLst/>
          </a:prstGeom>
        </p:spPr>
      </p:pic>
      <p:pic>
        <p:nvPicPr>
          <p:cNvPr id="26" name="Imag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4093" y="2316052"/>
            <a:ext cx="828893" cy="828893"/>
          </a:xfrm>
          <a:prstGeom prst="rect">
            <a:avLst/>
          </a:prstGeom>
        </p:spPr>
      </p:pic>
      <p:sp>
        <p:nvSpPr>
          <p:cNvPr id="11" name="ZoneTexte 10"/>
          <p:cNvSpPr txBox="1"/>
          <p:nvPr/>
        </p:nvSpPr>
        <p:spPr>
          <a:xfrm>
            <a:off x="900545" y="2268834"/>
            <a:ext cx="5124478" cy="3662541"/>
          </a:xfrm>
          <a:prstGeom prst="rect">
            <a:avLst/>
          </a:prstGeom>
          <a:noFill/>
        </p:spPr>
        <p:txBody>
          <a:bodyPr wrap="square" rtlCol="0">
            <a:spAutoFit/>
          </a:bodyPr>
          <a:lstStyle/>
          <a:p>
            <a:pPr marL="342900" indent="-342900">
              <a:buFont typeface="Courier New" panose="02070309020205020404" pitchFamily="49" charset="0"/>
              <a:buChar char="o"/>
            </a:pPr>
            <a:r>
              <a:rPr lang="tr-TR" sz="2800" dirty="0" smtClean="0"/>
              <a:t>İletişim kurmak ve bilgi dağıtmak</a:t>
            </a:r>
            <a:endParaRPr lang="fr-FR" sz="2800" dirty="0" smtClean="0"/>
          </a:p>
          <a:p>
            <a:pPr marL="342900" indent="-342900">
              <a:buFont typeface="Courier New" panose="02070309020205020404" pitchFamily="49" charset="0"/>
              <a:buChar char="o"/>
            </a:pPr>
            <a:endParaRPr lang="fr-FR" sz="2800" dirty="0"/>
          </a:p>
          <a:p>
            <a:pPr marL="342900" indent="-342900">
              <a:buFont typeface="Courier New" panose="02070309020205020404" pitchFamily="49" charset="0"/>
              <a:buChar char="o"/>
            </a:pPr>
            <a:r>
              <a:rPr lang="tr-TR" sz="2800" dirty="0" smtClean="0"/>
              <a:t>Bilgi sıralaması</a:t>
            </a:r>
            <a:endParaRPr lang="fr-FR" sz="2800" dirty="0" smtClean="0"/>
          </a:p>
          <a:p>
            <a:pPr marL="342900" indent="-342900">
              <a:buFont typeface="Courier New" panose="02070309020205020404" pitchFamily="49" charset="0"/>
              <a:buChar char="o"/>
            </a:pPr>
            <a:endParaRPr lang="fr-FR" sz="2800" dirty="0" smtClean="0"/>
          </a:p>
          <a:p>
            <a:pPr marL="342900" indent="-342900">
              <a:buFont typeface="Courier New" panose="02070309020205020404" pitchFamily="49" charset="0"/>
              <a:buChar char="o"/>
            </a:pPr>
            <a:r>
              <a:rPr lang="tr-TR" sz="2800" dirty="0" smtClean="0"/>
              <a:t>Bir güvenirlik çizelgesi oluşturmak</a:t>
            </a:r>
            <a:endParaRPr lang="fr-FR" sz="2800" dirty="0" smtClean="0"/>
          </a:p>
          <a:p>
            <a:pPr marL="285750" indent="-285750">
              <a:buFontTx/>
              <a:buChar char="-"/>
            </a:pPr>
            <a:endParaRPr lang="fr-FR" dirty="0" smtClean="0"/>
          </a:p>
          <a:p>
            <a:pPr marL="285750" indent="-285750">
              <a:buFontTx/>
              <a:buChar char="-"/>
            </a:pPr>
            <a:endParaRPr lang="fr-FR" dirty="0" smtClean="0"/>
          </a:p>
        </p:txBody>
      </p:sp>
    </p:spTree>
    <p:extLst>
      <p:ext uri="{BB962C8B-B14F-4D97-AF65-F5344CB8AC3E}">
        <p14:creationId xmlns:p14="http://schemas.microsoft.com/office/powerpoint/2010/main" val="4143239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540328" y="618881"/>
            <a:ext cx="9704885" cy="1090919"/>
          </a:xfrm>
        </p:spPr>
        <p:txBody>
          <a:bodyPr/>
          <a:lstStyle/>
          <a:p>
            <a:r>
              <a:rPr lang="tr-TR" b="1" cap="all" dirty="0" smtClean="0">
                <a:latin typeface="Arial Narrow" panose="020B0604020202020204" pitchFamily="34" charset="0"/>
              </a:rPr>
              <a:t>BİLGİ NEDİR</a:t>
            </a:r>
            <a:r>
              <a:rPr lang="fr-FR" b="1" cap="all" dirty="0" smtClean="0">
                <a:latin typeface="Arial Narrow" panose="020B0604020202020204" pitchFamily="34" charset="0"/>
              </a:rPr>
              <a:t> ? </a:t>
            </a:r>
            <a:endParaRPr lang="fr-FR" b="1" cap="all" dirty="0">
              <a:latin typeface="Arial Narrow" panose="020B0604020202020204" pitchFamily="34" charset="0"/>
            </a:endParaRPr>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0" name="ZoneTexte 9"/>
          <p:cNvSpPr txBox="1"/>
          <p:nvPr/>
        </p:nvSpPr>
        <p:spPr>
          <a:xfrm>
            <a:off x="872837" y="1795827"/>
            <a:ext cx="1413163" cy="400110"/>
          </a:xfrm>
          <a:prstGeom prst="rect">
            <a:avLst/>
          </a:prstGeom>
          <a:noFill/>
        </p:spPr>
        <p:txBody>
          <a:bodyPr wrap="square" rtlCol="0">
            <a:spAutoFit/>
          </a:bodyPr>
          <a:lstStyle/>
          <a:p>
            <a:r>
              <a:rPr lang="tr-TR" sz="2000" b="1" i="1" u="sng" dirty="0" smtClean="0"/>
              <a:t>Tanım</a:t>
            </a:r>
            <a:r>
              <a:rPr lang="fr-FR" sz="2000" b="1" i="1" u="sng" dirty="0" smtClean="0"/>
              <a:t> : </a:t>
            </a:r>
          </a:p>
        </p:txBody>
      </p:sp>
      <p:cxnSp>
        <p:nvCxnSpPr>
          <p:cNvPr id="12" name="Connecteur droit 11"/>
          <p:cNvCxnSpPr/>
          <p:nvPr/>
        </p:nvCxnSpPr>
        <p:spPr>
          <a:xfrm>
            <a:off x="3796145" y="4544291"/>
            <a:ext cx="0" cy="1080655"/>
          </a:xfrm>
          <a:prstGeom prst="line">
            <a:avLst/>
          </a:prstGeom>
          <a:ln w="57150"/>
        </p:spPr>
        <p:style>
          <a:lnRef idx="3">
            <a:schemeClr val="dk1"/>
          </a:lnRef>
          <a:fillRef idx="0">
            <a:schemeClr val="dk1"/>
          </a:fillRef>
          <a:effectRef idx="2">
            <a:schemeClr val="dk1"/>
          </a:effectRef>
          <a:fontRef idx="minor">
            <a:schemeClr val="tx1"/>
          </a:fontRef>
        </p:style>
      </p:cxnSp>
      <p:sp>
        <p:nvSpPr>
          <p:cNvPr id="14" name="ZoneTexte 13"/>
          <p:cNvSpPr txBox="1"/>
          <p:nvPr/>
        </p:nvSpPr>
        <p:spPr>
          <a:xfrm>
            <a:off x="4140086" y="4005512"/>
            <a:ext cx="7163916" cy="2523768"/>
          </a:xfrm>
          <a:prstGeom prst="rect">
            <a:avLst/>
          </a:prstGeom>
          <a:noFill/>
        </p:spPr>
        <p:txBody>
          <a:bodyPr wrap="square" rtlCol="0">
            <a:spAutoFit/>
          </a:bodyPr>
          <a:lstStyle/>
          <a:p>
            <a:r>
              <a:rPr lang="tr-TR" sz="2400" dirty="0" smtClean="0"/>
              <a:t>GELİŞTİRİLEN FİKİRLER</a:t>
            </a:r>
            <a:r>
              <a:rPr lang="fr-FR" sz="2400" dirty="0" smtClean="0"/>
              <a:t> :</a:t>
            </a:r>
          </a:p>
          <a:p>
            <a:pPr marL="285750" indent="-285750">
              <a:buFontTx/>
              <a:buChar char="-"/>
            </a:pPr>
            <a:r>
              <a:rPr lang="tr-TR" sz="2000" dirty="0" smtClean="0"/>
              <a:t>Medya için olay nedir</a:t>
            </a:r>
            <a:r>
              <a:rPr lang="fr-FR" sz="2000" dirty="0" smtClean="0"/>
              <a:t>? </a:t>
            </a:r>
          </a:p>
          <a:p>
            <a:pPr marL="285750" indent="-285750">
              <a:buFontTx/>
              <a:buChar char="-"/>
            </a:pPr>
            <a:r>
              <a:rPr lang="fr-FR" sz="2000" dirty="0" smtClean="0"/>
              <a:t> </a:t>
            </a:r>
            <a:r>
              <a:rPr lang="tr-TR" sz="2000" dirty="0"/>
              <a:t>B</a:t>
            </a:r>
            <a:r>
              <a:rPr lang="tr-TR" sz="2000" dirty="0" smtClean="0"/>
              <a:t>ilgi</a:t>
            </a:r>
            <a:r>
              <a:rPr lang="fr-FR" sz="2000" dirty="0" smtClean="0"/>
              <a:t> / </a:t>
            </a:r>
            <a:r>
              <a:rPr lang="tr-TR" sz="2000" dirty="0" smtClean="0"/>
              <a:t>dedikodu</a:t>
            </a:r>
            <a:r>
              <a:rPr lang="fr-FR" sz="2000" dirty="0" smtClean="0"/>
              <a:t> / </a:t>
            </a:r>
            <a:r>
              <a:rPr lang="fr-FR" sz="2000" dirty="0" err="1" smtClean="0"/>
              <a:t>ane</a:t>
            </a:r>
            <a:r>
              <a:rPr lang="tr-TR" sz="2000" dirty="0" err="1" smtClean="0"/>
              <a:t>ktod</a:t>
            </a:r>
            <a:r>
              <a:rPr lang="tr-TR" sz="2000" dirty="0" smtClean="0"/>
              <a:t> ayrımı yapabilmek</a:t>
            </a:r>
            <a:endParaRPr lang="fr-FR" sz="2000" dirty="0" smtClean="0"/>
          </a:p>
          <a:p>
            <a:pPr marL="285750" indent="-285750">
              <a:buFontTx/>
              <a:buChar char="-"/>
            </a:pPr>
            <a:r>
              <a:rPr lang="tr-TR" sz="2000" dirty="0"/>
              <a:t> </a:t>
            </a:r>
            <a:r>
              <a:rPr lang="tr-TR" sz="2000" dirty="0" smtClean="0"/>
              <a:t>Doğru / fikir ayrımı yapabilmek</a:t>
            </a:r>
            <a:endParaRPr lang="fr-FR" sz="2000" dirty="0" smtClean="0"/>
          </a:p>
          <a:p>
            <a:pPr marL="285750" indent="-285750">
              <a:buFontTx/>
              <a:buChar char="-"/>
            </a:pPr>
            <a:r>
              <a:rPr lang="fr-FR" sz="2000" dirty="0"/>
              <a:t> </a:t>
            </a:r>
            <a:r>
              <a:rPr lang="tr-TR" sz="2000" dirty="0" smtClean="0"/>
              <a:t>Özel ve kamuya açık yaşam</a:t>
            </a:r>
            <a:endParaRPr lang="fr-FR" sz="2000" dirty="0" smtClean="0"/>
          </a:p>
          <a:p>
            <a:pPr marL="285750" indent="-285750">
              <a:buFontTx/>
              <a:buChar char="-"/>
            </a:pPr>
            <a:endParaRPr lang="fr-FR" dirty="0" smtClean="0"/>
          </a:p>
          <a:p>
            <a:pPr marL="285750" indent="-285750">
              <a:buFontTx/>
              <a:buChar char="-"/>
            </a:pPr>
            <a:endParaRPr lang="fr-FR" dirty="0" smtClean="0"/>
          </a:p>
          <a:p>
            <a:pPr marL="285750" indent="-285750">
              <a:buFontTx/>
              <a:buChar char="-"/>
            </a:pPr>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71" y="4128673"/>
            <a:ext cx="1103145" cy="378816"/>
          </a:xfrm>
          <a:prstGeom prst="rect">
            <a:avLst/>
          </a:prstGeom>
        </p:spPr>
      </p:pic>
      <p:sp>
        <p:nvSpPr>
          <p:cNvPr id="11" name="ZoneTexte 10"/>
          <p:cNvSpPr txBox="1"/>
          <p:nvPr/>
        </p:nvSpPr>
        <p:spPr>
          <a:xfrm>
            <a:off x="872837" y="2209141"/>
            <a:ext cx="3616036" cy="1200329"/>
          </a:xfrm>
          <a:prstGeom prst="rect">
            <a:avLst/>
          </a:prstGeom>
          <a:noFill/>
        </p:spPr>
        <p:txBody>
          <a:bodyPr wrap="square" rtlCol="0">
            <a:spAutoFit/>
          </a:bodyPr>
          <a:lstStyle/>
          <a:p>
            <a:r>
              <a:rPr lang="fr-FR" sz="4400" dirty="0" smtClean="0">
                <a:solidFill>
                  <a:srgbClr val="FF3D5C"/>
                </a:solidFill>
              </a:rPr>
              <a:t>1</a:t>
            </a:r>
            <a:r>
              <a:rPr lang="fr-FR" sz="2800" dirty="0" smtClean="0"/>
              <a:t>. Ge</a:t>
            </a:r>
            <a:r>
              <a:rPr lang="tr-TR" sz="2800" dirty="0" err="1" smtClean="0"/>
              <a:t>nel</a:t>
            </a:r>
            <a:r>
              <a:rPr lang="tr-TR" sz="2800" dirty="0" smtClean="0"/>
              <a:t> bir ilgi uyandırır</a:t>
            </a:r>
            <a:endParaRPr lang="fr-FR" sz="2800" dirty="0"/>
          </a:p>
        </p:txBody>
      </p:sp>
      <p:sp>
        <p:nvSpPr>
          <p:cNvPr id="15" name="ZoneTexte 14"/>
          <p:cNvSpPr txBox="1"/>
          <p:nvPr/>
        </p:nvSpPr>
        <p:spPr>
          <a:xfrm>
            <a:off x="3419729" y="2288584"/>
            <a:ext cx="4053666" cy="769441"/>
          </a:xfrm>
          <a:prstGeom prst="rect">
            <a:avLst/>
          </a:prstGeom>
          <a:noFill/>
        </p:spPr>
        <p:txBody>
          <a:bodyPr wrap="square" rtlCol="0">
            <a:spAutoFit/>
          </a:bodyPr>
          <a:lstStyle/>
          <a:p>
            <a:r>
              <a:rPr lang="fr-FR" sz="4400" dirty="0" smtClean="0">
                <a:solidFill>
                  <a:srgbClr val="FF3D5C"/>
                </a:solidFill>
              </a:rPr>
              <a:t>2</a:t>
            </a:r>
            <a:r>
              <a:rPr lang="fr-FR" sz="2800" dirty="0" smtClean="0"/>
              <a:t>. </a:t>
            </a:r>
            <a:r>
              <a:rPr lang="tr-TR" sz="2800" dirty="0" smtClean="0"/>
              <a:t>Gerçeklere dayanır</a:t>
            </a:r>
            <a:r>
              <a:rPr lang="fr-FR" sz="2800" dirty="0" smtClean="0"/>
              <a:t> </a:t>
            </a:r>
            <a:endParaRPr lang="fr-FR" sz="2800" dirty="0"/>
          </a:p>
        </p:txBody>
      </p:sp>
      <p:sp>
        <p:nvSpPr>
          <p:cNvPr id="16" name="ZoneTexte 15"/>
          <p:cNvSpPr txBox="1"/>
          <p:nvPr/>
        </p:nvSpPr>
        <p:spPr>
          <a:xfrm>
            <a:off x="7085948" y="2228867"/>
            <a:ext cx="4102156" cy="1631216"/>
          </a:xfrm>
          <a:prstGeom prst="rect">
            <a:avLst/>
          </a:prstGeom>
          <a:noFill/>
        </p:spPr>
        <p:txBody>
          <a:bodyPr wrap="square" rtlCol="0">
            <a:spAutoFit/>
          </a:bodyPr>
          <a:lstStyle/>
          <a:p>
            <a:r>
              <a:rPr lang="fr-FR" sz="4400" dirty="0" smtClean="0">
                <a:solidFill>
                  <a:srgbClr val="FF3D5C"/>
                </a:solidFill>
              </a:rPr>
              <a:t>3. </a:t>
            </a:r>
            <a:r>
              <a:rPr lang="tr-TR" sz="2800" dirty="0"/>
              <a:t>Doğrulanabilir ve </a:t>
            </a:r>
            <a:r>
              <a:rPr lang="tr-TR" sz="2800" dirty="0" smtClean="0"/>
              <a:t>Doğrulanmıştır</a:t>
            </a:r>
            <a:endParaRPr lang="tr-TR" sz="2800" dirty="0"/>
          </a:p>
          <a:p>
            <a:endParaRPr lang="fr-FR" sz="2800" dirty="0"/>
          </a:p>
        </p:txBody>
      </p:sp>
      <p:sp>
        <p:nvSpPr>
          <p:cNvPr id="13" name="ZoneTexte 12"/>
          <p:cNvSpPr txBox="1"/>
          <p:nvPr/>
        </p:nvSpPr>
        <p:spPr>
          <a:xfrm>
            <a:off x="6021115" y="3409470"/>
            <a:ext cx="4184073" cy="646331"/>
          </a:xfrm>
          <a:prstGeom prst="rect">
            <a:avLst/>
          </a:prstGeom>
          <a:noFill/>
        </p:spPr>
        <p:txBody>
          <a:bodyPr wrap="square" rtlCol="0">
            <a:spAutoFit/>
          </a:bodyPr>
          <a:lstStyle/>
          <a:p>
            <a:r>
              <a:rPr lang="fr-FR" sz="3200" dirty="0"/>
              <a:t>+</a:t>
            </a:r>
            <a:r>
              <a:rPr lang="fr-FR" sz="3200" dirty="0" smtClean="0">
                <a:solidFill>
                  <a:srgbClr val="FF3D5C"/>
                </a:solidFill>
              </a:rPr>
              <a:t> </a:t>
            </a:r>
            <a:r>
              <a:rPr lang="fr-FR" sz="3600" dirty="0" smtClean="0">
                <a:solidFill>
                  <a:srgbClr val="FF3D5C"/>
                </a:solidFill>
              </a:rPr>
              <a:t>4</a:t>
            </a:r>
            <a:r>
              <a:rPr lang="fr-FR" sz="2800" dirty="0" smtClean="0">
                <a:solidFill>
                  <a:srgbClr val="FF3D5C"/>
                </a:solidFill>
              </a:rPr>
              <a:t>.</a:t>
            </a:r>
            <a:r>
              <a:rPr lang="fr-FR" sz="2800" dirty="0" smtClean="0"/>
              <a:t> </a:t>
            </a:r>
            <a:r>
              <a:rPr lang="tr-TR" sz="2800" dirty="0" smtClean="0"/>
              <a:t>Yeni bir şey öğretir</a:t>
            </a:r>
            <a:endParaRPr lang="fr-FR" sz="2800" dirty="0"/>
          </a:p>
        </p:txBody>
      </p:sp>
      <p:sp>
        <p:nvSpPr>
          <p:cNvPr id="18" name="Carré corné 17"/>
          <p:cNvSpPr/>
          <p:nvPr/>
        </p:nvSpPr>
        <p:spPr>
          <a:xfrm rot="20742705">
            <a:off x="9293497" y="4498985"/>
            <a:ext cx="919401" cy="377117"/>
          </a:xfrm>
          <a:prstGeom prst="foldedCorner">
            <a:avLst>
              <a:gd name="adj" fmla="val 38868"/>
            </a:avLst>
          </a:prstGeom>
          <a:solidFill>
            <a:srgbClr val="FF3D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Carré corné 19"/>
          <p:cNvSpPr/>
          <p:nvPr/>
        </p:nvSpPr>
        <p:spPr>
          <a:xfrm rot="20717464">
            <a:off x="9337812" y="4932361"/>
            <a:ext cx="879270" cy="384227"/>
          </a:xfrm>
          <a:prstGeom prst="foldedCorner">
            <a:avLst>
              <a:gd name="adj" fmla="val 50000"/>
            </a:avLst>
          </a:prstGeom>
          <a:solidFill>
            <a:srgbClr val="FF3D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rot="21047661">
            <a:off x="9294180" y="4489065"/>
            <a:ext cx="1058786" cy="338554"/>
          </a:xfrm>
          <a:prstGeom prst="rect">
            <a:avLst/>
          </a:prstGeom>
          <a:noFill/>
        </p:spPr>
        <p:txBody>
          <a:bodyPr wrap="square" rtlCol="0">
            <a:spAutoFit/>
          </a:bodyPr>
          <a:lstStyle/>
          <a:p>
            <a:r>
              <a:rPr lang="tr-TR" sz="1600" dirty="0" smtClean="0"/>
              <a:t>ETKİNLİK</a:t>
            </a:r>
            <a:endParaRPr lang="fr-FR" sz="1600" dirty="0"/>
          </a:p>
        </p:txBody>
      </p:sp>
      <p:sp>
        <p:nvSpPr>
          <p:cNvPr id="22" name="ZoneTexte 21"/>
          <p:cNvSpPr txBox="1"/>
          <p:nvPr/>
        </p:nvSpPr>
        <p:spPr>
          <a:xfrm rot="21047661">
            <a:off x="9306917" y="4917505"/>
            <a:ext cx="1058786" cy="338554"/>
          </a:xfrm>
          <a:prstGeom prst="rect">
            <a:avLst/>
          </a:prstGeom>
          <a:noFill/>
        </p:spPr>
        <p:txBody>
          <a:bodyPr wrap="square" rtlCol="0">
            <a:spAutoFit/>
          </a:bodyPr>
          <a:lstStyle/>
          <a:p>
            <a:r>
              <a:rPr lang="tr-TR" sz="1600" dirty="0" smtClean="0"/>
              <a:t>ETKİNLİK</a:t>
            </a:r>
            <a:endParaRPr lang="fr-FR" sz="1600" dirty="0"/>
          </a:p>
        </p:txBody>
      </p:sp>
    </p:spTree>
    <p:extLst>
      <p:ext uri="{BB962C8B-B14F-4D97-AF65-F5344CB8AC3E}">
        <p14:creationId xmlns:p14="http://schemas.microsoft.com/office/powerpoint/2010/main" val="3295426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3" name="ZoneTexte 12"/>
          <p:cNvSpPr txBox="1"/>
          <p:nvPr/>
        </p:nvSpPr>
        <p:spPr>
          <a:xfrm>
            <a:off x="900544" y="1207390"/>
            <a:ext cx="10127673" cy="646331"/>
          </a:xfrm>
          <a:prstGeom prst="rect">
            <a:avLst/>
          </a:prstGeom>
          <a:noFill/>
        </p:spPr>
        <p:txBody>
          <a:bodyPr wrap="square" rtlCol="0">
            <a:spAutoFit/>
          </a:bodyPr>
          <a:lstStyle/>
          <a:p>
            <a:r>
              <a:rPr lang="tr-TR" sz="3600" b="1" dirty="0" smtClean="0"/>
              <a:t>BİLGİ AKIŞINDA GAZETECİNİN ROLÜ NEDİR</a:t>
            </a:r>
            <a:r>
              <a:rPr lang="fr-FR" sz="3600" b="1" dirty="0" smtClean="0"/>
              <a:t>? </a:t>
            </a:r>
            <a:endParaRPr lang="fr-FR" sz="3600" b="1" dirty="0"/>
          </a:p>
        </p:txBody>
      </p:sp>
      <p:sp>
        <p:nvSpPr>
          <p:cNvPr id="14" name="ZoneTexte 13"/>
          <p:cNvSpPr txBox="1"/>
          <p:nvPr/>
        </p:nvSpPr>
        <p:spPr>
          <a:xfrm>
            <a:off x="900544" y="2608319"/>
            <a:ext cx="6386946" cy="523220"/>
          </a:xfrm>
          <a:prstGeom prst="rect">
            <a:avLst/>
          </a:prstGeom>
          <a:noFill/>
        </p:spPr>
        <p:txBody>
          <a:bodyPr wrap="square" rtlCol="0">
            <a:spAutoFit/>
          </a:bodyPr>
          <a:lstStyle/>
          <a:p>
            <a:r>
              <a:rPr lang="tr-TR" sz="2800" dirty="0" smtClean="0"/>
              <a:t>ETKİNLİK</a:t>
            </a:r>
            <a:r>
              <a:rPr lang="fr-FR" sz="2800" dirty="0" smtClean="0"/>
              <a:t>  : « </a:t>
            </a:r>
            <a:r>
              <a:rPr lang="tr-TR" sz="2800" dirty="0" smtClean="0"/>
              <a:t>Bilgi Akışı</a:t>
            </a:r>
            <a:r>
              <a:rPr lang="fr-FR" sz="2800" dirty="0" smtClean="0"/>
              <a:t> » </a:t>
            </a:r>
            <a:endParaRPr lang="fr-FR" sz="2800" dirty="0"/>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900544" y="3102127"/>
            <a:ext cx="1454729" cy="81637"/>
          </a:xfrm>
          <a:prstGeom prst="rect">
            <a:avLst/>
          </a:prstGeom>
        </p:spPr>
      </p:pic>
      <p:sp>
        <p:nvSpPr>
          <p:cNvPr id="17" name="ZoneTexte 16"/>
          <p:cNvSpPr txBox="1"/>
          <p:nvPr/>
        </p:nvSpPr>
        <p:spPr>
          <a:xfrm>
            <a:off x="900544" y="3658467"/>
            <a:ext cx="10378124" cy="646331"/>
          </a:xfrm>
          <a:prstGeom prst="rect">
            <a:avLst/>
          </a:prstGeom>
          <a:noFill/>
        </p:spPr>
        <p:txBody>
          <a:bodyPr wrap="square" rtlCol="0">
            <a:spAutoFit/>
          </a:bodyPr>
          <a:lstStyle/>
          <a:p>
            <a:r>
              <a:rPr lang="fr-FR" b="1" i="1" dirty="0" smtClean="0"/>
              <a:t>Instruction</a:t>
            </a:r>
            <a:r>
              <a:rPr lang="fr-FR" i="1" dirty="0" smtClean="0"/>
              <a:t> : </a:t>
            </a:r>
            <a:r>
              <a:rPr lang="tr-TR" i="1" dirty="0" smtClean="0"/>
              <a:t>Bir gazetecisiniz. Bir olay oldu ve bunu haberleştirmeniz gerekiyor.</a:t>
            </a:r>
            <a:r>
              <a:rPr lang="tr-TR" i="1" dirty="0"/>
              <a:t> </a:t>
            </a:r>
            <a:r>
              <a:rPr lang="tr-TR" i="1" dirty="0" smtClean="0"/>
              <a:t>Konunuzun basımına kadar ne yapacağınızı adım adım açıklayın.</a:t>
            </a:r>
            <a:endParaRPr lang="fr-FR" i="1" dirty="0" smtClean="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0003" y="4524469"/>
            <a:ext cx="1472340" cy="1764233"/>
          </a:xfrm>
          <a:prstGeom prst="rect">
            <a:avLst/>
          </a:prstGeom>
        </p:spPr>
      </p:pic>
      <p:pic>
        <p:nvPicPr>
          <p:cNvPr id="3" name="Image 2"/>
          <p:cNvPicPr>
            <a:picLocks noChangeAspect="1"/>
          </p:cNvPicPr>
          <p:nvPr/>
        </p:nvPicPr>
        <p:blipFill>
          <a:blip r:embed="rId5">
            <a:extLst>
              <a:ext uri="{BEBA8EAE-BF5A-486C-A8C5-ECC9F3942E4B}">
                <a14:imgProps xmlns:a14="http://schemas.microsoft.com/office/drawing/2010/main">
                  <a14:imgLayer r:embed="rId6">
                    <a14:imgEffect>
                      <a14:backgroundRemoval t="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380533" y="4751644"/>
            <a:ext cx="2161511" cy="1248873"/>
          </a:xfrm>
          <a:prstGeom prst="rect">
            <a:avLst/>
          </a:prstGeom>
        </p:spPr>
      </p:pic>
      <p:sp>
        <p:nvSpPr>
          <p:cNvPr id="8" name="Flèche droite 7"/>
          <p:cNvSpPr/>
          <p:nvPr/>
        </p:nvSpPr>
        <p:spPr>
          <a:xfrm>
            <a:off x="3444406" y="5182752"/>
            <a:ext cx="734291" cy="316815"/>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6387" y="4713157"/>
            <a:ext cx="1287360" cy="1287360"/>
          </a:xfrm>
          <a:prstGeom prst="rect">
            <a:avLst/>
          </a:prstGeom>
        </p:spPr>
      </p:pic>
      <p:sp>
        <p:nvSpPr>
          <p:cNvPr id="20" name="Flèche droite 19"/>
          <p:cNvSpPr/>
          <p:nvPr/>
        </p:nvSpPr>
        <p:spPr>
          <a:xfrm>
            <a:off x="6035655" y="5190092"/>
            <a:ext cx="734291" cy="316815"/>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8666220" y="5217674"/>
            <a:ext cx="734291" cy="316815"/>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40607" y="4708005"/>
            <a:ext cx="1749862" cy="1317865"/>
          </a:xfrm>
          <a:prstGeom prst="rect">
            <a:avLst/>
          </a:prstGeom>
        </p:spPr>
      </p:pic>
    </p:spTree>
    <p:extLst>
      <p:ext uri="{BB962C8B-B14F-4D97-AF65-F5344CB8AC3E}">
        <p14:creationId xmlns:p14="http://schemas.microsoft.com/office/powerpoint/2010/main" val="2581624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ZoneTexte 7"/>
          <p:cNvSpPr txBox="1"/>
          <p:nvPr/>
        </p:nvSpPr>
        <p:spPr>
          <a:xfrm>
            <a:off x="1302325" y="1225676"/>
            <a:ext cx="8409711" cy="2985433"/>
          </a:xfrm>
          <a:prstGeom prst="rect">
            <a:avLst/>
          </a:prstGeom>
          <a:noFill/>
        </p:spPr>
        <p:txBody>
          <a:bodyPr wrap="square" rtlCol="0">
            <a:spAutoFit/>
          </a:bodyPr>
          <a:lstStyle/>
          <a:p>
            <a:r>
              <a:rPr lang="tr-TR" sz="3200" b="1" dirty="0" smtClean="0"/>
              <a:t>GELİŞTİRİLEN FİKİRLER</a:t>
            </a:r>
            <a:r>
              <a:rPr lang="fr-FR" sz="3200" b="1" dirty="0" smtClean="0"/>
              <a:t> : </a:t>
            </a:r>
          </a:p>
          <a:p>
            <a:pPr marL="285750" indent="-285750">
              <a:buFontTx/>
              <a:buChar char="-"/>
            </a:pPr>
            <a:r>
              <a:rPr lang="tr-TR" sz="2400" dirty="0" smtClean="0"/>
              <a:t>Basın özgürlüğü</a:t>
            </a:r>
            <a:endParaRPr lang="fr-FR" sz="2400" dirty="0" smtClean="0"/>
          </a:p>
          <a:p>
            <a:pPr marL="285750" indent="-285750">
              <a:buFontTx/>
              <a:buChar char="-"/>
            </a:pPr>
            <a:r>
              <a:rPr lang="tr-TR" sz="2400" dirty="0" smtClean="0"/>
              <a:t>Kaynakların güvenirlik derecesi</a:t>
            </a:r>
            <a:endParaRPr lang="fr-FR" sz="2400" dirty="0" smtClean="0"/>
          </a:p>
          <a:p>
            <a:pPr marL="285750" indent="-285750">
              <a:buFontTx/>
              <a:buChar char="-"/>
            </a:pPr>
            <a:r>
              <a:rPr lang="tr-TR" sz="2400" dirty="0" smtClean="0"/>
              <a:t>Bilgi sınaması</a:t>
            </a:r>
            <a:r>
              <a:rPr lang="fr-FR" sz="2400" dirty="0" smtClean="0"/>
              <a:t>(5</a:t>
            </a:r>
            <a:r>
              <a:rPr lang="tr-TR" sz="2400" dirty="0" smtClean="0"/>
              <a:t>N1K</a:t>
            </a:r>
            <a:r>
              <a:rPr lang="fr-FR" sz="2400" dirty="0" smtClean="0"/>
              <a:t>)</a:t>
            </a:r>
          </a:p>
          <a:p>
            <a:pPr marL="285750" indent="-285750">
              <a:buFontTx/>
              <a:buChar char="-"/>
            </a:pPr>
            <a:r>
              <a:rPr lang="tr-TR" sz="2400" dirty="0" smtClean="0"/>
              <a:t>Gerçeklerin kontrolü</a:t>
            </a:r>
            <a:endParaRPr lang="fr-FR" sz="2400" dirty="0" smtClean="0"/>
          </a:p>
          <a:p>
            <a:pPr marL="285750" indent="-285750">
              <a:buFontTx/>
              <a:buChar char="-"/>
            </a:pPr>
            <a:r>
              <a:rPr lang="tr-TR" sz="2400" dirty="0" smtClean="0"/>
              <a:t>Onay</a:t>
            </a:r>
            <a:endParaRPr lang="fr-FR" sz="2400" dirty="0" smtClean="0"/>
          </a:p>
          <a:p>
            <a:endParaRPr lang="fr-FR" dirty="0" smtClean="0"/>
          </a:p>
          <a:p>
            <a:endParaRPr lang="fr-FR" dirty="0"/>
          </a:p>
        </p:txBody>
      </p:sp>
      <p:sp>
        <p:nvSpPr>
          <p:cNvPr id="9" name="ZoneTexte 8"/>
          <p:cNvSpPr txBox="1"/>
          <p:nvPr/>
        </p:nvSpPr>
        <p:spPr>
          <a:xfrm>
            <a:off x="6703483" y="2472840"/>
            <a:ext cx="4990822" cy="3816429"/>
          </a:xfrm>
          <a:prstGeom prst="rect">
            <a:avLst/>
          </a:prstGeom>
          <a:noFill/>
        </p:spPr>
        <p:txBody>
          <a:bodyPr wrap="square" rtlCol="0">
            <a:spAutoFit/>
          </a:bodyPr>
          <a:lstStyle/>
          <a:p>
            <a:r>
              <a:rPr lang="tr-TR" sz="2800" b="1" dirty="0" smtClean="0"/>
              <a:t>TEMELİ ANLAMAK</a:t>
            </a:r>
            <a:r>
              <a:rPr lang="fr-FR" sz="2800" b="1" dirty="0" smtClean="0"/>
              <a:t> : </a:t>
            </a:r>
          </a:p>
          <a:p>
            <a:pPr marL="457200" indent="-457200">
              <a:buFontTx/>
              <a:buChar char="-"/>
            </a:pPr>
            <a:r>
              <a:rPr lang="tr-TR" sz="2800" dirty="0" smtClean="0"/>
              <a:t>Mesleğin gerçekleri ve zorluğu</a:t>
            </a:r>
            <a:endParaRPr lang="fr-FR" sz="2800" dirty="0"/>
          </a:p>
          <a:p>
            <a:pPr marL="457200" indent="-457200">
              <a:buFontTx/>
              <a:buChar char="-"/>
            </a:pPr>
            <a:r>
              <a:rPr lang="tr-TR" sz="2800" dirty="0" smtClean="0"/>
              <a:t>Gazetecilerin çeşitliliği ve </a:t>
            </a:r>
            <a:r>
              <a:rPr lang="tr-TR" sz="2800" dirty="0" err="1" smtClean="0"/>
              <a:t>editoryal</a:t>
            </a:r>
            <a:r>
              <a:rPr lang="tr-TR" sz="2800" dirty="0" smtClean="0"/>
              <a:t> ekibin ortak çalışması</a:t>
            </a:r>
            <a:endParaRPr lang="fr-FR" sz="2800" dirty="0"/>
          </a:p>
          <a:p>
            <a:pPr marL="457200" indent="-457200">
              <a:buFontTx/>
              <a:buChar char="-"/>
            </a:pPr>
            <a:r>
              <a:rPr lang="tr-TR" sz="2800" dirty="0" smtClean="0"/>
              <a:t>Bir vatandaş ile gazetecinin arasındaki fark nedir?</a:t>
            </a:r>
            <a:endParaRPr lang="fr-FR" sz="2800" dirty="0" smtClean="0"/>
          </a:p>
          <a:p>
            <a:r>
              <a:rPr lang="fr-FR" dirty="0" smtClean="0"/>
              <a:t> </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129" y="1446235"/>
            <a:ext cx="881608" cy="302741"/>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647" y="2358273"/>
            <a:ext cx="869836" cy="869836"/>
          </a:xfrm>
          <a:prstGeom prst="rect">
            <a:avLst/>
          </a:prstGeom>
        </p:spPr>
      </p:pic>
    </p:spTree>
    <p:extLst>
      <p:ext uri="{BB962C8B-B14F-4D97-AF65-F5344CB8AC3E}">
        <p14:creationId xmlns:p14="http://schemas.microsoft.com/office/powerpoint/2010/main" val="3982022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DAD80E-5B83-634A-B229-E505BEFBAC23}"/>
              </a:ext>
            </a:extLst>
          </p:cNvPr>
          <p:cNvSpPr/>
          <p:nvPr/>
        </p:nvSpPr>
        <p:spPr>
          <a:xfrm>
            <a:off x="540327" y="-21055"/>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Rectangle 5">
            <a:extLst>
              <a:ext uri="{FF2B5EF4-FFF2-40B4-BE49-F238E27FC236}">
                <a16:creationId xmlns:a16="http://schemas.microsoft.com/office/drawing/2014/main" xmlns=""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xmlns=""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9" name="ZoneTexte 8"/>
          <p:cNvSpPr txBox="1"/>
          <p:nvPr/>
        </p:nvSpPr>
        <p:spPr>
          <a:xfrm>
            <a:off x="3657600" y="2064327"/>
            <a:ext cx="6899564" cy="923330"/>
          </a:xfrm>
          <a:prstGeom prst="rect">
            <a:avLst/>
          </a:prstGeom>
          <a:noFill/>
        </p:spPr>
        <p:txBody>
          <a:bodyPr wrap="square" rtlCol="0">
            <a:spAutoFit/>
          </a:bodyPr>
          <a:lstStyle/>
          <a:p>
            <a:r>
              <a:rPr lang="tr-TR" sz="5400" dirty="0" smtClean="0"/>
              <a:t>ETKİNLİK</a:t>
            </a:r>
            <a:r>
              <a:rPr lang="fr-FR" sz="5400" dirty="0" smtClean="0"/>
              <a:t> : </a:t>
            </a:r>
            <a:r>
              <a:rPr lang="tr-TR" sz="5400" dirty="0" smtClean="0"/>
              <a:t>QUIZ</a:t>
            </a:r>
            <a:endParaRPr lang="fr-FR" sz="5400" dirty="0"/>
          </a:p>
        </p:txBody>
      </p:sp>
      <p:sp>
        <p:nvSpPr>
          <p:cNvPr id="2" name="ZoneTexte 1"/>
          <p:cNvSpPr txBox="1"/>
          <p:nvPr/>
        </p:nvSpPr>
        <p:spPr>
          <a:xfrm>
            <a:off x="5805055" y="4645691"/>
            <a:ext cx="6927272" cy="1200329"/>
          </a:xfrm>
          <a:prstGeom prst="rect">
            <a:avLst/>
          </a:prstGeom>
          <a:noFill/>
        </p:spPr>
        <p:txBody>
          <a:bodyPr wrap="square" rtlCol="0">
            <a:spAutoFit/>
          </a:bodyPr>
          <a:lstStyle/>
          <a:p>
            <a:r>
              <a:rPr lang="tr-TR" i="1" dirty="0" smtClean="0">
                <a:solidFill>
                  <a:schemeClr val="tx1">
                    <a:lumMod val="75000"/>
                    <a:lumOff val="25000"/>
                  </a:schemeClr>
                </a:solidFill>
              </a:rPr>
              <a:t>Amaçlar</a:t>
            </a:r>
            <a:r>
              <a:rPr lang="fr-FR" i="1" dirty="0" smtClean="0">
                <a:solidFill>
                  <a:schemeClr val="tx1">
                    <a:lumMod val="75000"/>
                    <a:lumOff val="25000"/>
                  </a:schemeClr>
                </a:solidFill>
              </a:rPr>
              <a:t> : </a:t>
            </a:r>
          </a:p>
          <a:p>
            <a:pPr marL="285750" indent="-285750">
              <a:buFontTx/>
              <a:buChar char="-"/>
            </a:pPr>
            <a:r>
              <a:rPr lang="tr-TR" i="1" dirty="0" smtClean="0">
                <a:solidFill>
                  <a:schemeClr val="tx1">
                    <a:lumMod val="75000"/>
                    <a:lumOff val="25000"/>
                  </a:schemeClr>
                </a:solidFill>
              </a:rPr>
              <a:t>Rekabetçi ruh</a:t>
            </a:r>
            <a:endParaRPr lang="fr-FR" i="1" dirty="0" smtClean="0">
              <a:solidFill>
                <a:schemeClr val="tx1">
                  <a:lumMod val="75000"/>
                  <a:lumOff val="25000"/>
                </a:schemeClr>
              </a:solidFill>
            </a:endParaRPr>
          </a:p>
          <a:p>
            <a:pPr marL="285750" indent="-285750">
              <a:buFontTx/>
              <a:buChar char="-"/>
            </a:pPr>
            <a:r>
              <a:rPr lang="tr-TR" i="1" dirty="0" smtClean="0">
                <a:solidFill>
                  <a:schemeClr val="tx1">
                    <a:lumMod val="75000"/>
                    <a:lumOff val="25000"/>
                  </a:schemeClr>
                </a:solidFill>
              </a:rPr>
              <a:t>Soruların ötesinde geliştirilen fikirler</a:t>
            </a:r>
            <a:endParaRPr lang="fr-FR" i="1" dirty="0" smtClean="0">
              <a:solidFill>
                <a:schemeClr val="tx1">
                  <a:lumMod val="75000"/>
                  <a:lumOff val="25000"/>
                </a:schemeClr>
              </a:solidFill>
            </a:endParaRPr>
          </a:p>
          <a:p>
            <a:pPr marL="285750" indent="-285750">
              <a:buFontTx/>
              <a:buChar char="-"/>
            </a:pPr>
            <a:r>
              <a:rPr lang="tr-TR" i="1" dirty="0" smtClean="0">
                <a:solidFill>
                  <a:schemeClr val="tx1">
                    <a:lumMod val="75000"/>
                    <a:lumOff val="25000"/>
                  </a:schemeClr>
                </a:solidFill>
              </a:rPr>
              <a:t>Yerel konulara ve ulusal tarihe adapte olabilir</a:t>
            </a:r>
            <a:endParaRPr lang="fr-FR" i="1" dirty="0" smtClean="0">
              <a:solidFill>
                <a:schemeClr val="tx1">
                  <a:lumMod val="75000"/>
                  <a:lumOff val="25000"/>
                </a:schemeClr>
              </a:solidFill>
            </a:endParaRPr>
          </a:p>
        </p:txBody>
      </p:sp>
      <p:sp>
        <p:nvSpPr>
          <p:cNvPr id="8" name="Flèche droite 7"/>
          <p:cNvSpPr/>
          <p:nvPr/>
        </p:nvSpPr>
        <p:spPr>
          <a:xfrm>
            <a:off x="4931644" y="4630561"/>
            <a:ext cx="666167" cy="428623"/>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3837708" y="2902387"/>
            <a:ext cx="2613393" cy="146659"/>
          </a:xfrm>
          <a:prstGeom prst="rect">
            <a:avLst/>
          </a:prstGeom>
        </p:spPr>
      </p:pic>
    </p:spTree>
    <p:extLst>
      <p:ext uri="{BB962C8B-B14F-4D97-AF65-F5344CB8AC3E}">
        <p14:creationId xmlns:p14="http://schemas.microsoft.com/office/powerpoint/2010/main" val="521894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 name="ZoneTexte 1"/>
          <p:cNvSpPr txBox="1"/>
          <p:nvPr/>
        </p:nvSpPr>
        <p:spPr>
          <a:xfrm>
            <a:off x="1233054" y="1778532"/>
            <a:ext cx="10169236" cy="3939540"/>
          </a:xfrm>
          <a:prstGeom prst="rect">
            <a:avLst/>
          </a:prstGeom>
          <a:noFill/>
        </p:spPr>
        <p:txBody>
          <a:bodyPr wrap="square" rtlCol="0">
            <a:spAutoFit/>
          </a:bodyPr>
          <a:lstStyle/>
          <a:p>
            <a:r>
              <a:rPr lang="tr-TR" sz="3600" dirty="0" smtClean="0"/>
              <a:t>SORU</a:t>
            </a:r>
            <a:r>
              <a:rPr lang="en-US" sz="3600" dirty="0" smtClean="0"/>
              <a:t> 1 : </a:t>
            </a:r>
            <a:r>
              <a:rPr lang="tr-TR" sz="3600" dirty="0"/>
              <a:t>İ</a:t>
            </a:r>
            <a:r>
              <a:rPr lang="tr-TR" sz="3600" dirty="0" smtClean="0"/>
              <a:t>nternet ve yeni medya ne zaman ortaya çıkmıştır?</a:t>
            </a:r>
            <a:endParaRPr lang="en-US" sz="3600" dirty="0" smtClean="0"/>
          </a:p>
          <a:p>
            <a:endParaRPr lang="fr-FR" sz="4800" dirty="0"/>
          </a:p>
          <a:p>
            <a:pPr lvl="0"/>
            <a:r>
              <a:rPr lang="en-US" sz="2800" dirty="0"/>
              <a:t>A: </a:t>
            </a:r>
            <a:r>
              <a:rPr lang="en-US" sz="2800" dirty="0" smtClean="0"/>
              <a:t>1970</a:t>
            </a:r>
            <a:r>
              <a:rPr lang="tr-TR" sz="2800" dirty="0" smtClean="0"/>
              <a:t>’</a:t>
            </a:r>
            <a:r>
              <a:rPr lang="tr-TR" sz="2800" dirty="0" err="1" smtClean="0"/>
              <a:t>lerde</a:t>
            </a:r>
            <a:endParaRPr lang="fr-FR" sz="2800" dirty="0"/>
          </a:p>
          <a:p>
            <a:pPr lvl="0"/>
            <a:r>
              <a:rPr lang="en-US" sz="2800" dirty="0"/>
              <a:t>B: </a:t>
            </a:r>
            <a:r>
              <a:rPr lang="en-US" sz="2800" dirty="0" smtClean="0"/>
              <a:t>1980</a:t>
            </a:r>
            <a:r>
              <a:rPr lang="tr-TR" sz="2800" dirty="0" smtClean="0"/>
              <a:t>’</a:t>
            </a:r>
            <a:r>
              <a:rPr lang="tr-TR" sz="2800" dirty="0" err="1" smtClean="0"/>
              <a:t>lerde</a:t>
            </a:r>
            <a:endParaRPr lang="fr-FR" sz="2800" dirty="0"/>
          </a:p>
          <a:p>
            <a:pPr lvl="0"/>
            <a:r>
              <a:rPr lang="en-US" sz="2800" dirty="0"/>
              <a:t>C: </a:t>
            </a:r>
            <a:r>
              <a:rPr lang="en-US" sz="2800" dirty="0" smtClean="0"/>
              <a:t>1990</a:t>
            </a:r>
            <a:r>
              <a:rPr lang="tr-TR" sz="2800" dirty="0" smtClean="0"/>
              <a:t>’</a:t>
            </a:r>
            <a:r>
              <a:rPr lang="tr-TR" sz="2800" dirty="0" err="1" smtClean="0"/>
              <a:t>larda</a:t>
            </a:r>
            <a:endParaRPr lang="fr-FR" sz="2800" dirty="0"/>
          </a:p>
          <a:p>
            <a:pPr lvl="0"/>
            <a:r>
              <a:rPr lang="en-US" sz="2800" dirty="0"/>
              <a:t>D: </a:t>
            </a:r>
            <a:r>
              <a:rPr lang="en-US" sz="2800" dirty="0" smtClean="0"/>
              <a:t>2000</a:t>
            </a:r>
            <a:r>
              <a:rPr lang="tr-TR" sz="2800" dirty="0" smtClean="0"/>
              <a:t>’</a:t>
            </a:r>
            <a:r>
              <a:rPr lang="tr-TR" sz="2800" dirty="0" err="1" smtClean="0"/>
              <a:t>lerde</a:t>
            </a:r>
            <a:r>
              <a:rPr lang="en-US" sz="2800" dirty="0" smtClean="0"/>
              <a:t> </a:t>
            </a:r>
            <a:endParaRPr lang="fr-FR" sz="2800" dirty="0"/>
          </a:p>
          <a:p>
            <a:endParaRPr lang="fr-FR" dirty="0"/>
          </a:p>
        </p:txBody>
      </p:sp>
      <p:grpSp>
        <p:nvGrpSpPr>
          <p:cNvPr id="9" name="Groupe 8"/>
          <p:cNvGrpSpPr/>
          <p:nvPr/>
        </p:nvGrpSpPr>
        <p:grpSpPr>
          <a:xfrm>
            <a:off x="721317" y="810272"/>
            <a:ext cx="1447598" cy="847718"/>
            <a:chOff x="721317" y="810272"/>
            <a:chExt cx="1447598" cy="847718"/>
          </a:xfrm>
        </p:grpSpPr>
        <p:sp>
          <p:nvSpPr>
            <p:cNvPr id="3" name="Carré corné 2"/>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a:t>
              </a:r>
              <a:r>
                <a:rPr lang="tr-TR" sz="2800" b="1" dirty="0" smtClean="0"/>
                <a:t>IZ</a:t>
              </a:r>
              <a:endParaRPr lang="fr-FR" b="1" dirty="0"/>
            </a:p>
          </p:txBody>
        </p:sp>
      </p:grpSp>
    </p:spTree>
    <p:extLst>
      <p:ext uri="{BB962C8B-B14F-4D97-AF65-F5344CB8AC3E}">
        <p14:creationId xmlns:p14="http://schemas.microsoft.com/office/powerpoint/2010/main" val="854005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 name="ZoneTexte 1"/>
          <p:cNvSpPr txBox="1"/>
          <p:nvPr/>
        </p:nvSpPr>
        <p:spPr>
          <a:xfrm>
            <a:off x="1108364" y="1781265"/>
            <a:ext cx="10169236" cy="4493538"/>
          </a:xfrm>
          <a:prstGeom prst="rect">
            <a:avLst/>
          </a:prstGeom>
          <a:noFill/>
        </p:spPr>
        <p:txBody>
          <a:bodyPr wrap="square" rtlCol="0">
            <a:spAutoFit/>
          </a:bodyPr>
          <a:lstStyle/>
          <a:p>
            <a:r>
              <a:rPr lang="tr-TR" sz="3600" dirty="0" smtClean="0"/>
              <a:t>SORU</a:t>
            </a:r>
            <a:r>
              <a:rPr lang="en-US" sz="3600" dirty="0" smtClean="0"/>
              <a:t> </a:t>
            </a:r>
            <a:r>
              <a:rPr lang="en-US" sz="3600" dirty="0"/>
              <a:t>1 : </a:t>
            </a:r>
            <a:r>
              <a:rPr lang="tr-TR" sz="3600" dirty="0"/>
              <a:t>İnternet ve yeni medya ne zaman ortaya çıkmıştır?</a:t>
            </a:r>
            <a:endParaRPr lang="en-US" sz="3600" dirty="0"/>
          </a:p>
          <a:p>
            <a:endParaRPr lang="en-US" sz="3600" dirty="0" smtClean="0"/>
          </a:p>
          <a:p>
            <a:endParaRPr lang="fr-FR" sz="4800" dirty="0"/>
          </a:p>
          <a:p>
            <a:pPr lvl="0"/>
            <a:r>
              <a:rPr lang="en-US" sz="2800" dirty="0"/>
              <a:t>A: </a:t>
            </a:r>
            <a:r>
              <a:rPr lang="en-US" sz="2800" dirty="0" smtClean="0"/>
              <a:t>1970</a:t>
            </a:r>
            <a:r>
              <a:rPr lang="tr-TR" sz="2800" dirty="0" smtClean="0"/>
              <a:t>’</a:t>
            </a:r>
            <a:r>
              <a:rPr lang="tr-TR" sz="2800" dirty="0" err="1" smtClean="0"/>
              <a:t>lerde</a:t>
            </a:r>
            <a:endParaRPr lang="fr-FR" sz="2800" dirty="0"/>
          </a:p>
          <a:p>
            <a:pPr lvl="0"/>
            <a:r>
              <a:rPr lang="en-US" sz="2800" dirty="0"/>
              <a:t>B: </a:t>
            </a:r>
            <a:r>
              <a:rPr lang="en-US" sz="2800" dirty="0" smtClean="0"/>
              <a:t>1980</a:t>
            </a:r>
            <a:r>
              <a:rPr lang="tr-TR" sz="2800" dirty="0" smtClean="0"/>
              <a:t>’</a:t>
            </a:r>
            <a:r>
              <a:rPr lang="tr-TR" sz="2800" dirty="0" err="1" smtClean="0"/>
              <a:t>lerde</a:t>
            </a:r>
            <a:endParaRPr lang="tr-TR" sz="2800" dirty="0"/>
          </a:p>
          <a:p>
            <a:pPr lvl="0"/>
            <a:r>
              <a:rPr lang="en-US" sz="2800" dirty="0" smtClean="0"/>
              <a:t>C</a:t>
            </a:r>
            <a:r>
              <a:rPr lang="en-US" sz="2800" dirty="0"/>
              <a:t>: </a:t>
            </a:r>
            <a:r>
              <a:rPr lang="en-US" sz="2800" dirty="0" smtClean="0"/>
              <a:t>1990</a:t>
            </a:r>
            <a:r>
              <a:rPr lang="tr-TR" sz="2800" dirty="0" smtClean="0"/>
              <a:t>’</a:t>
            </a:r>
            <a:r>
              <a:rPr lang="tr-TR" sz="2800" dirty="0" err="1" smtClean="0"/>
              <a:t>larda</a:t>
            </a:r>
            <a:endParaRPr lang="fr-FR" sz="2800" dirty="0"/>
          </a:p>
          <a:p>
            <a:pPr lvl="0"/>
            <a:r>
              <a:rPr lang="en-US" sz="2800" dirty="0"/>
              <a:t>D: </a:t>
            </a:r>
            <a:r>
              <a:rPr lang="en-US" sz="2800" dirty="0" smtClean="0"/>
              <a:t>2000</a:t>
            </a:r>
            <a:r>
              <a:rPr lang="tr-TR" sz="2800" dirty="0" smtClean="0"/>
              <a:t>’</a:t>
            </a:r>
            <a:r>
              <a:rPr lang="tr-TR" sz="2800" dirty="0" err="1" smtClean="0"/>
              <a:t>lerde</a:t>
            </a:r>
            <a:endParaRPr lang="fr-FR" sz="2800" dirty="0"/>
          </a:p>
          <a:p>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0944">
            <a:off x="1192004" y="3949518"/>
            <a:ext cx="2118261" cy="728681"/>
          </a:xfrm>
          <a:prstGeom prst="rect">
            <a:avLst/>
          </a:prstGeom>
        </p:spPr>
      </p:pic>
      <p:grpSp>
        <p:nvGrpSpPr>
          <p:cNvPr id="8" name="Groupe 7"/>
          <p:cNvGrpSpPr/>
          <p:nvPr/>
        </p:nvGrpSpPr>
        <p:grpSpPr>
          <a:xfrm>
            <a:off x="721317" y="810272"/>
            <a:ext cx="1447598" cy="847718"/>
            <a:chOff x="721317" y="810272"/>
            <a:chExt cx="1447598" cy="847718"/>
          </a:xfrm>
        </p:grpSpPr>
        <p:sp>
          <p:nvSpPr>
            <p:cNvPr id="9" name="Carré corné 8"/>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Tree>
    <p:extLst>
      <p:ext uri="{BB962C8B-B14F-4D97-AF65-F5344CB8AC3E}">
        <p14:creationId xmlns:p14="http://schemas.microsoft.com/office/powerpoint/2010/main" val="1509978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142712"/>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Rectangle 7"/>
          <p:cNvSpPr/>
          <p:nvPr/>
        </p:nvSpPr>
        <p:spPr>
          <a:xfrm>
            <a:off x="1233055" y="1745673"/>
            <a:ext cx="10147562" cy="3668697"/>
          </a:xfrm>
          <a:prstGeom prst="rect">
            <a:avLst/>
          </a:prstGeom>
        </p:spPr>
        <p:txBody>
          <a:bodyPr wrap="square">
            <a:spAutoFit/>
          </a:bodyPr>
          <a:lstStyle/>
          <a:p>
            <a:pPr>
              <a:lnSpc>
                <a:spcPct val="115000"/>
              </a:lnSpc>
              <a:spcBef>
                <a:spcPts val="1200"/>
              </a:spcBef>
              <a:spcAft>
                <a:spcPts val="1200"/>
              </a:spcAft>
            </a:pPr>
            <a:r>
              <a:rPr lang="tr-TR" sz="3600" dirty="0" smtClean="0">
                <a:latin typeface="Calibri" panose="020F0502020204030204" pitchFamily="34" charset="0"/>
                <a:ea typeface="Montserrat"/>
              </a:rPr>
              <a:t>SORU </a:t>
            </a:r>
            <a:r>
              <a:rPr lang="en-US" sz="3600" dirty="0" smtClean="0">
                <a:latin typeface="Calibri" panose="020F0502020204030204" pitchFamily="34" charset="0"/>
                <a:ea typeface="Montserrat"/>
              </a:rPr>
              <a:t>2 : </a:t>
            </a:r>
            <a:r>
              <a:rPr lang="tr-TR" sz="3600" dirty="0" smtClean="0">
                <a:latin typeface="Calibri" panose="020F0502020204030204" pitchFamily="34" charset="0"/>
                <a:ea typeface="Montserrat"/>
              </a:rPr>
              <a:t>Demokratik toplumlarda medya:</a:t>
            </a:r>
            <a:endParaRPr lang="fr-FR" sz="3600" dirty="0">
              <a:latin typeface="Arial" panose="020B0604020202020204" pitchFamily="34" charset="0"/>
              <a:ea typeface="Arial" panose="020B0604020202020204" pitchFamily="34" charset="0"/>
            </a:endParaRPr>
          </a:p>
          <a:p>
            <a:pPr lvl="1">
              <a:lnSpc>
                <a:spcPct val="115000"/>
              </a:lnSpc>
              <a:spcBef>
                <a:spcPts val="1200"/>
              </a:spcBef>
              <a:spcAft>
                <a:spcPts val="0"/>
              </a:spcAft>
            </a:pPr>
            <a:r>
              <a:rPr lang="en-US" sz="2800" dirty="0" smtClean="0">
                <a:latin typeface="Calibri" panose="020F0502020204030204" pitchFamily="34" charset="0"/>
                <a:ea typeface="Montserrat"/>
              </a:rPr>
              <a:t>A: </a:t>
            </a:r>
            <a:r>
              <a:rPr lang="tr-TR" sz="2800" dirty="0" smtClean="0">
                <a:latin typeface="Calibri" panose="020F0502020204030204" pitchFamily="34" charset="0"/>
                <a:ea typeface="Montserrat"/>
              </a:rPr>
              <a:t>Toplulukları yönlendirmek için bir propaganda aracıdır</a:t>
            </a:r>
            <a:endParaRPr lang="fr-FR" sz="2800" dirty="0">
              <a:latin typeface="Arial" panose="020B0604020202020204" pitchFamily="34" charset="0"/>
              <a:ea typeface="Montserrat"/>
            </a:endParaRPr>
          </a:p>
          <a:p>
            <a:pPr lvl="1">
              <a:lnSpc>
                <a:spcPct val="115000"/>
              </a:lnSpc>
              <a:spcAft>
                <a:spcPts val="0"/>
              </a:spcAft>
            </a:pPr>
            <a:r>
              <a:rPr lang="en-US" sz="2800" dirty="0">
                <a:latin typeface="Calibri" panose="020F0502020204030204" pitchFamily="34" charset="0"/>
                <a:ea typeface="Montserrat"/>
              </a:rPr>
              <a:t>B: </a:t>
            </a:r>
            <a:r>
              <a:rPr lang="tr-TR" sz="2800" dirty="0" smtClean="0">
                <a:latin typeface="Calibri" panose="020F0502020204030204" pitchFamily="34" charset="0"/>
                <a:ea typeface="Montserrat"/>
              </a:rPr>
              <a:t>Gücün üzerinde bir kontroldür</a:t>
            </a:r>
            <a:endParaRPr lang="fr-FR" sz="2800" dirty="0">
              <a:latin typeface="Arial" panose="020B0604020202020204" pitchFamily="34" charset="0"/>
              <a:ea typeface="Montserrat"/>
            </a:endParaRPr>
          </a:p>
          <a:p>
            <a:pPr lvl="1">
              <a:lnSpc>
                <a:spcPct val="115000"/>
              </a:lnSpc>
              <a:spcAft>
                <a:spcPts val="0"/>
              </a:spcAft>
            </a:pPr>
            <a:r>
              <a:rPr lang="en-US" sz="2800" dirty="0">
                <a:latin typeface="Calibri" panose="020F0502020204030204" pitchFamily="34" charset="0"/>
                <a:ea typeface="Montserrat"/>
              </a:rPr>
              <a:t>C: </a:t>
            </a:r>
            <a:r>
              <a:rPr lang="tr-TR" sz="2800" dirty="0" smtClean="0"/>
              <a:t>Bir topluluk </a:t>
            </a:r>
            <a:r>
              <a:rPr lang="tr-TR" sz="2800" dirty="0"/>
              <a:t>içindeki fikir tartışmalarını genişletmenin bir </a:t>
            </a:r>
            <a:r>
              <a:rPr lang="tr-TR" sz="2800" dirty="0" smtClean="0"/>
              <a:t>yolu</a:t>
            </a:r>
            <a:endParaRPr lang="fr-FR" sz="2800" dirty="0">
              <a:latin typeface="Arial" panose="020B0604020202020204" pitchFamily="34" charset="0"/>
              <a:ea typeface="Montserrat"/>
            </a:endParaRPr>
          </a:p>
          <a:p>
            <a:pPr lvl="1">
              <a:lnSpc>
                <a:spcPct val="115000"/>
              </a:lnSpc>
              <a:spcAft>
                <a:spcPts val="1200"/>
              </a:spcAft>
            </a:pPr>
            <a:r>
              <a:rPr lang="en-US" sz="2800" dirty="0">
                <a:latin typeface="Calibri" panose="020F0502020204030204" pitchFamily="34" charset="0"/>
                <a:ea typeface="Montserrat"/>
              </a:rPr>
              <a:t>D: </a:t>
            </a:r>
            <a:r>
              <a:rPr lang="tr-TR" sz="2800" dirty="0" smtClean="0"/>
              <a:t>Seçimler </a:t>
            </a:r>
            <a:r>
              <a:rPr lang="tr-TR" sz="2800" dirty="0"/>
              <a:t>sırasında siyasi </a:t>
            </a:r>
            <a:r>
              <a:rPr lang="tr-TR" sz="2800" dirty="0" smtClean="0"/>
              <a:t>söylemleri </a:t>
            </a:r>
            <a:r>
              <a:rPr lang="tr-TR" sz="2800" dirty="0"/>
              <a:t>iletmenin bir yolu</a:t>
            </a:r>
          </a:p>
          <a:p>
            <a:pPr lvl="1">
              <a:lnSpc>
                <a:spcPct val="115000"/>
              </a:lnSpc>
              <a:spcAft>
                <a:spcPts val="1200"/>
              </a:spcAft>
            </a:pPr>
            <a:endParaRPr lang="fr-FR" sz="2800" dirty="0">
              <a:effectLst/>
              <a:latin typeface="Arial" panose="020B0604020202020204" pitchFamily="34" charset="0"/>
              <a:ea typeface="Montserrat"/>
            </a:endParaRPr>
          </a:p>
        </p:txBody>
      </p:sp>
      <p:grpSp>
        <p:nvGrpSpPr>
          <p:cNvPr id="13" name="Groupe 12"/>
          <p:cNvGrpSpPr/>
          <p:nvPr/>
        </p:nvGrpSpPr>
        <p:grpSpPr>
          <a:xfrm>
            <a:off x="721317" y="810272"/>
            <a:ext cx="1447598" cy="847718"/>
            <a:chOff x="721317" y="810272"/>
            <a:chExt cx="1447598" cy="847718"/>
          </a:xfrm>
        </p:grpSpPr>
        <p:sp>
          <p:nvSpPr>
            <p:cNvPr id="15" name="Carré corné 14"/>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Tree>
    <p:extLst>
      <p:ext uri="{BB962C8B-B14F-4D97-AF65-F5344CB8AC3E}">
        <p14:creationId xmlns:p14="http://schemas.microsoft.com/office/powerpoint/2010/main" val="376383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142712"/>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Rectangle 7"/>
          <p:cNvSpPr/>
          <p:nvPr/>
        </p:nvSpPr>
        <p:spPr>
          <a:xfrm>
            <a:off x="1233055" y="1745673"/>
            <a:ext cx="10147562" cy="3668697"/>
          </a:xfrm>
          <a:prstGeom prst="rect">
            <a:avLst/>
          </a:prstGeom>
        </p:spPr>
        <p:txBody>
          <a:bodyPr wrap="square">
            <a:spAutoFit/>
          </a:bodyPr>
          <a:lstStyle/>
          <a:p>
            <a:pPr>
              <a:lnSpc>
                <a:spcPct val="115000"/>
              </a:lnSpc>
              <a:spcBef>
                <a:spcPts val="1200"/>
              </a:spcBef>
              <a:spcAft>
                <a:spcPts val="1200"/>
              </a:spcAft>
            </a:pPr>
            <a:r>
              <a:rPr lang="tr-TR" sz="3600" dirty="0" smtClean="0">
                <a:latin typeface="Calibri" panose="020F0502020204030204" pitchFamily="34" charset="0"/>
                <a:ea typeface="Montserrat"/>
              </a:rPr>
              <a:t>SORU </a:t>
            </a:r>
            <a:r>
              <a:rPr lang="en-US" sz="3600" dirty="0" smtClean="0">
                <a:latin typeface="Calibri" panose="020F0502020204030204" pitchFamily="34" charset="0"/>
                <a:ea typeface="Montserrat"/>
              </a:rPr>
              <a:t>2 : </a:t>
            </a:r>
            <a:r>
              <a:rPr lang="tr-TR" sz="3600" dirty="0" smtClean="0">
                <a:latin typeface="Calibri" panose="020F0502020204030204" pitchFamily="34" charset="0"/>
                <a:ea typeface="Montserrat"/>
              </a:rPr>
              <a:t>Demokratik toplumlarda medya</a:t>
            </a:r>
            <a:endParaRPr lang="fr-FR" sz="3600" dirty="0" smtClean="0">
              <a:latin typeface="Arial" panose="020B0604020202020204" pitchFamily="34" charset="0"/>
              <a:ea typeface="Arial" panose="020B0604020202020204" pitchFamily="34" charset="0"/>
            </a:endParaRPr>
          </a:p>
          <a:p>
            <a:pPr lvl="1">
              <a:lnSpc>
                <a:spcPct val="115000"/>
              </a:lnSpc>
              <a:spcBef>
                <a:spcPts val="1200"/>
              </a:spcBef>
            </a:pPr>
            <a:r>
              <a:rPr lang="en-US" sz="2800" dirty="0" smtClean="0">
                <a:latin typeface="Calibri" panose="020F0502020204030204" pitchFamily="34" charset="0"/>
                <a:ea typeface="Montserrat"/>
              </a:rPr>
              <a:t>A: </a:t>
            </a:r>
            <a:r>
              <a:rPr lang="tr-TR" sz="2800" dirty="0">
                <a:latin typeface="Calibri" panose="020F0502020204030204" pitchFamily="34" charset="0"/>
                <a:ea typeface="Montserrat"/>
              </a:rPr>
              <a:t>Toplulukları yönlendirmek için bir propaganda </a:t>
            </a:r>
            <a:r>
              <a:rPr lang="tr-TR" sz="2800" dirty="0" smtClean="0">
                <a:latin typeface="Calibri" panose="020F0502020204030204" pitchFamily="34" charset="0"/>
                <a:ea typeface="Montserrat"/>
              </a:rPr>
              <a:t>aracıdır</a:t>
            </a:r>
            <a:endParaRPr lang="tr-TR" sz="2800" dirty="0" smtClean="0">
              <a:latin typeface="Arial" panose="020B0604020202020204" pitchFamily="34" charset="0"/>
              <a:ea typeface="Montserrat"/>
            </a:endParaRPr>
          </a:p>
          <a:p>
            <a:pPr lvl="1">
              <a:lnSpc>
                <a:spcPct val="115000"/>
              </a:lnSpc>
              <a:spcBef>
                <a:spcPts val="1200"/>
              </a:spcBef>
            </a:pPr>
            <a:r>
              <a:rPr lang="en-US" sz="2800" dirty="0" smtClean="0">
                <a:latin typeface="Calibri" panose="020F0502020204030204" pitchFamily="34" charset="0"/>
                <a:ea typeface="Montserrat"/>
              </a:rPr>
              <a:t>B</a:t>
            </a:r>
            <a:r>
              <a:rPr lang="en-US" sz="2800" dirty="0">
                <a:latin typeface="Calibri" panose="020F0502020204030204" pitchFamily="34" charset="0"/>
                <a:ea typeface="Montserrat"/>
              </a:rPr>
              <a:t>: </a:t>
            </a:r>
            <a:r>
              <a:rPr lang="tr-TR" sz="2800" dirty="0">
                <a:latin typeface="Calibri" panose="020F0502020204030204" pitchFamily="34" charset="0"/>
                <a:ea typeface="Montserrat"/>
              </a:rPr>
              <a:t>Gücün üzerinde bir </a:t>
            </a:r>
            <a:r>
              <a:rPr lang="tr-TR" sz="2800" dirty="0" smtClean="0">
                <a:latin typeface="Calibri" panose="020F0502020204030204" pitchFamily="34" charset="0"/>
                <a:ea typeface="Montserrat"/>
              </a:rPr>
              <a:t>kontroldür</a:t>
            </a:r>
            <a:endParaRPr lang="fr-FR" sz="2800" dirty="0">
              <a:latin typeface="Arial" panose="020B0604020202020204" pitchFamily="34" charset="0"/>
              <a:ea typeface="Montserrat"/>
            </a:endParaRPr>
          </a:p>
          <a:p>
            <a:pPr lvl="1">
              <a:lnSpc>
                <a:spcPct val="115000"/>
              </a:lnSpc>
            </a:pPr>
            <a:r>
              <a:rPr lang="en-US" sz="2800" dirty="0" smtClean="0">
                <a:latin typeface="Calibri" panose="020F0502020204030204" pitchFamily="34" charset="0"/>
                <a:ea typeface="Montserrat"/>
              </a:rPr>
              <a:t>C:</a:t>
            </a:r>
            <a:r>
              <a:rPr lang="tr-TR" sz="2800" dirty="0" smtClean="0"/>
              <a:t>Bir </a:t>
            </a:r>
            <a:r>
              <a:rPr lang="tr-TR" sz="2800" dirty="0"/>
              <a:t>topluluk içindeki fikir tartışmalarını genişletmenin bir yolu</a:t>
            </a:r>
            <a:endParaRPr lang="fr-FR" sz="2800" dirty="0">
              <a:latin typeface="Arial" panose="020B0604020202020204" pitchFamily="34" charset="0"/>
              <a:ea typeface="Montserrat"/>
            </a:endParaRPr>
          </a:p>
          <a:p>
            <a:pPr lvl="1">
              <a:lnSpc>
                <a:spcPct val="115000"/>
              </a:lnSpc>
            </a:pPr>
            <a:r>
              <a:rPr lang="en-US" sz="2800" dirty="0" smtClean="0">
                <a:latin typeface="Calibri" panose="020F0502020204030204" pitchFamily="34" charset="0"/>
                <a:ea typeface="Montserrat"/>
              </a:rPr>
              <a:t>D: </a:t>
            </a:r>
            <a:r>
              <a:rPr lang="tr-TR" sz="2800" dirty="0" smtClean="0"/>
              <a:t>Seçimler </a:t>
            </a:r>
            <a:r>
              <a:rPr lang="tr-TR" sz="2800" dirty="0"/>
              <a:t>sırasında siyasi söylemleri iletmenin bir </a:t>
            </a:r>
            <a:r>
              <a:rPr lang="tr-TR" sz="2800" dirty="0" smtClean="0"/>
              <a:t>yoludur</a:t>
            </a:r>
            <a:endParaRPr lang="tr-TR" sz="2800" dirty="0"/>
          </a:p>
          <a:p>
            <a:pPr lvl="1">
              <a:lnSpc>
                <a:spcPct val="115000"/>
              </a:lnSpc>
              <a:spcAft>
                <a:spcPts val="0"/>
              </a:spcAft>
            </a:pPr>
            <a:endParaRPr lang="fr-FR" sz="2800" dirty="0">
              <a:effectLst/>
              <a:latin typeface="Arial" panose="020B0604020202020204" pitchFamily="34" charset="0"/>
              <a:ea typeface="Montserrat"/>
            </a:endParaRPr>
          </a:p>
        </p:txBody>
      </p:sp>
      <p:grpSp>
        <p:nvGrpSpPr>
          <p:cNvPr id="13" name="Groupe 12"/>
          <p:cNvGrpSpPr/>
          <p:nvPr/>
        </p:nvGrpSpPr>
        <p:grpSpPr>
          <a:xfrm>
            <a:off x="721317" y="810272"/>
            <a:ext cx="1447598" cy="847718"/>
            <a:chOff x="721317" y="810272"/>
            <a:chExt cx="1447598" cy="847718"/>
          </a:xfrm>
        </p:grpSpPr>
        <p:sp>
          <p:nvSpPr>
            <p:cNvPr id="15" name="Carré corné 14"/>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347" y="4304823"/>
            <a:ext cx="657861" cy="671207"/>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344" y="3635767"/>
            <a:ext cx="657861" cy="671207"/>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415" y="3167473"/>
            <a:ext cx="657861" cy="671207"/>
          </a:xfrm>
          <a:prstGeom prst="rect">
            <a:avLst/>
          </a:prstGeom>
        </p:spPr>
      </p:pic>
    </p:spTree>
    <p:extLst>
      <p:ext uri="{BB962C8B-B14F-4D97-AF65-F5344CB8AC3E}">
        <p14:creationId xmlns:p14="http://schemas.microsoft.com/office/powerpoint/2010/main" val="775684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 name="Rectangle 1"/>
          <p:cNvSpPr/>
          <p:nvPr/>
        </p:nvSpPr>
        <p:spPr>
          <a:xfrm>
            <a:off x="1179550" y="1643020"/>
            <a:ext cx="9848668" cy="1366528"/>
          </a:xfrm>
          <a:prstGeom prst="rect">
            <a:avLst/>
          </a:prstGeom>
        </p:spPr>
        <p:txBody>
          <a:bodyPr wrap="square">
            <a:spAutoFit/>
          </a:bodyPr>
          <a:lstStyle/>
          <a:p>
            <a:pPr>
              <a:lnSpc>
                <a:spcPct val="115000"/>
              </a:lnSpc>
              <a:spcAft>
                <a:spcPts val="1200"/>
              </a:spcAft>
            </a:pPr>
            <a:r>
              <a:rPr lang="tr-TR" sz="3600" dirty="0" smtClean="0">
                <a:latin typeface="Calibri" panose="020F0502020204030204" pitchFamily="34" charset="0"/>
                <a:ea typeface="Montserrat"/>
              </a:rPr>
              <a:t>SORU </a:t>
            </a:r>
            <a:r>
              <a:rPr lang="en-US" sz="3600" dirty="0" smtClean="0">
                <a:latin typeface="Calibri" panose="020F0502020204030204" pitchFamily="34" charset="0"/>
                <a:ea typeface="Montserrat"/>
              </a:rPr>
              <a:t>3:</a:t>
            </a:r>
            <a:r>
              <a:rPr lang="tr-TR" sz="3600" dirty="0" smtClean="0">
                <a:latin typeface="Calibri" panose="020F0502020204030204" pitchFamily="34" charset="0"/>
                <a:ea typeface="Montserrat"/>
              </a:rPr>
              <a:t>Vatandaş medyasını geleneksel medyadan ayıran nedir?</a:t>
            </a:r>
            <a:endParaRPr lang="fr-FR" sz="3600" dirty="0">
              <a:effectLst/>
              <a:latin typeface="Arial" panose="020B0604020202020204" pitchFamily="34" charset="0"/>
              <a:ea typeface="Arial" panose="020B0604020202020204" pitchFamily="34" charset="0"/>
            </a:endParaRPr>
          </a:p>
        </p:txBody>
      </p:sp>
      <p:grpSp>
        <p:nvGrpSpPr>
          <p:cNvPr id="8" name="Groupe 7"/>
          <p:cNvGrpSpPr/>
          <p:nvPr/>
        </p:nvGrpSpPr>
        <p:grpSpPr>
          <a:xfrm>
            <a:off x="721317" y="810272"/>
            <a:ext cx="1447598" cy="847718"/>
            <a:chOff x="721317" y="810272"/>
            <a:chExt cx="1447598" cy="847718"/>
          </a:xfrm>
        </p:grpSpPr>
        <p:sp>
          <p:nvSpPr>
            <p:cNvPr id="9" name="Carré corné 8"/>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3" name="ZoneTexte 2"/>
          <p:cNvSpPr txBox="1"/>
          <p:nvPr/>
        </p:nvSpPr>
        <p:spPr>
          <a:xfrm>
            <a:off x="1496291" y="3269673"/>
            <a:ext cx="8243454" cy="2092881"/>
          </a:xfrm>
          <a:prstGeom prst="rect">
            <a:avLst/>
          </a:prstGeom>
          <a:noFill/>
        </p:spPr>
        <p:txBody>
          <a:bodyPr wrap="square" rtlCol="0">
            <a:spAutoFit/>
          </a:bodyPr>
          <a:lstStyle/>
          <a:p>
            <a:pPr lvl="1"/>
            <a:r>
              <a:rPr lang="en-US" sz="2800" dirty="0"/>
              <a:t>A: </a:t>
            </a:r>
            <a:r>
              <a:rPr lang="tr-TR" sz="2800" dirty="0" smtClean="0"/>
              <a:t>İşledikleri konular</a:t>
            </a:r>
            <a:endParaRPr lang="fr-FR" sz="2800" dirty="0"/>
          </a:p>
          <a:p>
            <a:pPr lvl="1"/>
            <a:r>
              <a:rPr lang="en-US" sz="2800" dirty="0"/>
              <a:t>B: </a:t>
            </a:r>
            <a:r>
              <a:rPr lang="tr-TR" sz="2800" dirty="0" smtClean="0"/>
              <a:t>Profesyonel gazetecilerin varlığı</a:t>
            </a:r>
            <a:endParaRPr lang="fr-FR" sz="2800" dirty="0"/>
          </a:p>
          <a:p>
            <a:pPr lvl="1"/>
            <a:r>
              <a:rPr lang="en-US" sz="2800" dirty="0"/>
              <a:t>C: </a:t>
            </a:r>
            <a:r>
              <a:rPr lang="tr-TR" sz="2800" dirty="0" smtClean="0"/>
              <a:t>Bilginin yayılma biçimi</a:t>
            </a:r>
            <a:endParaRPr lang="fr-FR" sz="2800" dirty="0"/>
          </a:p>
          <a:p>
            <a:pPr lvl="1"/>
            <a:r>
              <a:rPr lang="en-US" sz="2800" dirty="0"/>
              <a:t>D: </a:t>
            </a:r>
            <a:r>
              <a:rPr lang="tr-TR" sz="2800" dirty="0" smtClean="0"/>
              <a:t>Mizah kullanımı</a:t>
            </a:r>
            <a:endParaRPr lang="fr-FR" sz="2800" dirty="0"/>
          </a:p>
          <a:p>
            <a:endParaRPr lang="fr-FR" dirty="0"/>
          </a:p>
        </p:txBody>
      </p:sp>
    </p:spTree>
    <p:extLst>
      <p:ext uri="{BB962C8B-B14F-4D97-AF65-F5344CB8AC3E}">
        <p14:creationId xmlns:p14="http://schemas.microsoft.com/office/powerpoint/2010/main" val="3845367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540328" y="599769"/>
            <a:ext cx="9704885" cy="1090919"/>
          </a:xfrm>
        </p:spPr>
        <p:txBody>
          <a:bodyPr>
            <a:normAutofit/>
          </a:bodyPr>
          <a:lstStyle/>
          <a:p>
            <a:pPr algn="ctr"/>
            <a:r>
              <a:rPr lang="tr-TR" sz="4800" b="1" cap="all" dirty="0" smtClean="0">
                <a:latin typeface="Arial Narrow" panose="020B0604020202020204" pitchFamily="34" charset="0"/>
              </a:rPr>
              <a:t>çözüm </a:t>
            </a:r>
            <a:r>
              <a:rPr lang="tr-TR" sz="4800" b="1" cap="all" dirty="0" err="1" smtClean="0">
                <a:latin typeface="Arial Narrow" panose="020B0604020202020204" pitchFamily="34" charset="0"/>
              </a:rPr>
              <a:t>ortaklarI</a:t>
            </a:r>
            <a:endParaRPr lang="fr-FR" sz="4800" b="1" cap="all" dirty="0">
              <a:latin typeface="Arial Narrow" panose="020B0604020202020204" pitchFamily="34" charset="0"/>
            </a:endParaRPr>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10" name="Image 9" descr="TINK - Technology and Humanity Colleges Education, Training Centre or  School Partner :: Up2Europ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6654" y="2271139"/>
            <a:ext cx="1401575" cy="1577707"/>
          </a:xfrm>
          <a:prstGeom prst="rect">
            <a:avLst/>
          </a:prstGeom>
          <a:noFill/>
          <a:ln>
            <a:noFill/>
          </a:ln>
        </p:spPr>
      </p:pic>
      <p:pic>
        <p:nvPicPr>
          <p:cNvPr id="11" name="Image 10" descr="http://civispolonus.org.pl/wp-content/uploads/2017/10/logo-1-293x30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5191" y="4066689"/>
            <a:ext cx="1681343" cy="1447419"/>
          </a:xfrm>
          <a:prstGeom prst="rect">
            <a:avLst/>
          </a:prstGeom>
          <a:noFill/>
          <a:ln>
            <a:noFill/>
          </a:ln>
        </p:spPr>
      </p:pic>
      <p:pic>
        <p:nvPicPr>
          <p:cNvPr id="12" name="Image 11" descr="C:\Users\npigne\AppData\Local\Microsoft\Windows\INetCache\Content.MSO\CB47D513.tmp"/>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4221" y="2019397"/>
            <a:ext cx="2493818" cy="1745668"/>
          </a:xfrm>
          <a:prstGeom prst="rect">
            <a:avLst/>
          </a:prstGeom>
          <a:noFill/>
          <a:ln>
            <a:noFill/>
          </a:ln>
        </p:spPr>
      </p:pic>
      <p:pic>
        <p:nvPicPr>
          <p:cNvPr id="13" name="Image 12" descr="cid:image001.jpg@01D51152.9CCC41C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7735" y="3927485"/>
            <a:ext cx="2255829" cy="1455800"/>
          </a:xfrm>
          <a:prstGeom prst="rect">
            <a:avLst/>
          </a:prstGeom>
          <a:noFill/>
          <a:ln>
            <a:noFill/>
          </a:ln>
        </p:spPr>
      </p:pic>
      <p:pic>
        <p:nvPicPr>
          <p:cNvPr id="14" name="Image 13" descr="Institute for Strategic Dialogue — Wikipédi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6145" y="2271139"/>
            <a:ext cx="2463811" cy="1284379"/>
          </a:xfrm>
          <a:prstGeom prst="rect">
            <a:avLst/>
          </a:prstGeom>
          <a:noFill/>
          <a:ln>
            <a:noFill/>
          </a:ln>
        </p:spPr>
      </p:pic>
    </p:spTree>
    <p:extLst>
      <p:ext uri="{BB962C8B-B14F-4D97-AF65-F5344CB8AC3E}">
        <p14:creationId xmlns:p14="http://schemas.microsoft.com/office/powerpoint/2010/main" val="6426998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 name="Rectangle 1"/>
          <p:cNvSpPr/>
          <p:nvPr/>
        </p:nvSpPr>
        <p:spPr>
          <a:xfrm>
            <a:off x="1179550" y="1643020"/>
            <a:ext cx="9848668" cy="1366528"/>
          </a:xfrm>
          <a:prstGeom prst="rect">
            <a:avLst/>
          </a:prstGeom>
        </p:spPr>
        <p:txBody>
          <a:bodyPr wrap="square">
            <a:spAutoFit/>
          </a:bodyPr>
          <a:lstStyle/>
          <a:p>
            <a:pPr>
              <a:lnSpc>
                <a:spcPct val="115000"/>
              </a:lnSpc>
              <a:spcAft>
                <a:spcPts val="1200"/>
              </a:spcAft>
            </a:pPr>
            <a:r>
              <a:rPr lang="tr-TR" sz="3600" dirty="0" smtClean="0">
                <a:latin typeface="Calibri" panose="020F0502020204030204" pitchFamily="34" charset="0"/>
                <a:ea typeface="Montserrat"/>
              </a:rPr>
              <a:t>SORU </a:t>
            </a:r>
            <a:r>
              <a:rPr lang="en-US" sz="3600" dirty="0" smtClean="0">
                <a:latin typeface="Calibri" panose="020F0502020204030204" pitchFamily="34" charset="0"/>
                <a:ea typeface="Montserrat"/>
              </a:rPr>
              <a:t>3:</a:t>
            </a:r>
            <a:r>
              <a:rPr lang="tr-TR" sz="3600" dirty="0" smtClean="0">
                <a:latin typeface="Calibri" panose="020F0502020204030204" pitchFamily="34" charset="0"/>
                <a:ea typeface="Montserrat"/>
              </a:rPr>
              <a:t>Vatandaş </a:t>
            </a:r>
            <a:r>
              <a:rPr lang="tr-TR" sz="3600" dirty="0">
                <a:latin typeface="Calibri" panose="020F0502020204030204" pitchFamily="34" charset="0"/>
                <a:ea typeface="Montserrat"/>
              </a:rPr>
              <a:t>medyasını geleneksel medyadan ayıran nedir?</a:t>
            </a:r>
            <a:endParaRPr lang="fr-FR" sz="3600" dirty="0">
              <a:effectLst/>
              <a:latin typeface="Arial" panose="020B0604020202020204" pitchFamily="34" charset="0"/>
              <a:ea typeface="Arial" panose="020B0604020202020204" pitchFamily="34" charset="0"/>
            </a:endParaRPr>
          </a:p>
        </p:txBody>
      </p:sp>
      <p:grpSp>
        <p:nvGrpSpPr>
          <p:cNvPr id="8" name="Groupe 7"/>
          <p:cNvGrpSpPr/>
          <p:nvPr/>
        </p:nvGrpSpPr>
        <p:grpSpPr>
          <a:xfrm>
            <a:off x="721317" y="810272"/>
            <a:ext cx="1447598" cy="847718"/>
            <a:chOff x="721317" y="810272"/>
            <a:chExt cx="1447598" cy="847718"/>
          </a:xfrm>
        </p:grpSpPr>
        <p:sp>
          <p:nvSpPr>
            <p:cNvPr id="9" name="Carré corné 8"/>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3" name="ZoneTexte 2"/>
          <p:cNvSpPr txBox="1"/>
          <p:nvPr/>
        </p:nvSpPr>
        <p:spPr>
          <a:xfrm>
            <a:off x="1496291" y="3269673"/>
            <a:ext cx="8243454" cy="2523768"/>
          </a:xfrm>
          <a:prstGeom prst="rect">
            <a:avLst/>
          </a:prstGeom>
          <a:noFill/>
        </p:spPr>
        <p:txBody>
          <a:bodyPr wrap="square" rtlCol="0">
            <a:spAutoFit/>
          </a:bodyPr>
          <a:lstStyle/>
          <a:p>
            <a:pPr lvl="1"/>
            <a:r>
              <a:rPr lang="en-US" sz="2800" dirty="0"/>
              <a:t>A: </a:t>
            </a:r>
            <a:r>
              <a:rPr lang="tr-TR" sz="2800" dirty="0" smtClean="0"/>
              <a:t>İşledikleri </a:t>
            </a:r>
            <a:r>
              <a:rPr lang="tr-TR" sz="2800" dirty="0"/>
              <a:t>konular</a:t>
            </a:r>
            <a:endParaRPr lang="fr-FR" sz="2800" dirty="0"/>
          </a:p>
          <a:p>
            <a:pPr lvl="1"/>
            <a:r>
              <a:rPr lang="en-US" sz="2800" dirty="0" smtClean="0"/>
              <a:t>B</a:t>
            </a:r>
            <a:r>
              <a:rPr lang="en-US" sz="2800" dirty="0"/>
              <a:t>: </a:t>
            </a:r>
            <a:r>
              <a:rPr lang="tr-TR" sz="2800" dirty="0" smtClean="0"/>
              <a:t>Profesyonel </a:t>
            </a:r>
            <a:r>
              <a:rPr lang="tr-TR" sz="2800" dirty="0"/>
              <a:t>gazetecilerin varlığı</a:t>
            </a:r>
            <a:endParaRPr lang="fr-FR" sz="2800" dirty="0"/>
          </a:p>
          <a:p>
            <a:pPr lvl="1"/>
            <a:r>
              <a:rPr lang="en-US" sz="2800" dirty="0" smtClean="0"/>
              <a:t>C</a:t>
            </a:r>
            <a:r>
              <a:rPr lang="en-US" sz="2800" dirty="0"/>
              <a:t>: </a:t>
            </a:r>
            <a:r>
              <a:rPr lang="tr-TR" sz="2800" dirty="0" smtClean="0"/>
              <a:t>Bilginin </a:t>
            </a:r>
            <a:r>
              <a:rPr lang="tr-TR" sz="2800" dirty="0"/>
              <a:t>yayılma biçimi</a:t>
            </a:r>
            <a:endParaRPr lang="fr-FR" sz="2800" dirty="0"/>
          </a:p>
          <a:p>
            <a:pPr lvl="1"/>
            <a:r>
              <a:rPr lang="en-US" sz="2800" dirty="0" smtClean="0"/>
              <a:t>D</a:t>
            </a:r>
            <a:r>
              <a:rPr lang="en-US" sz="2800" dirty="0"/>
              <a:t>: </a:t>
            </a:r>
            <a:r>
              <a:rPr lang="tr-TR" sz="2800" dirty="0"/>
              <a:t>Mizah kullanımı</a:t>
            </a:r>
            <a:endParaRPr lang="fr-FR" sz="2800" dirty="0"/>
          </a:p>
          <a:p>
            <a:pPr lvl="1"/>
            <a:endParaRPr lang="fr-FR" sz="2800" dirty="0"/>
          </a:p>
          <a:p>
            <a:endParaRPr lang="fr-FR"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64" y="3230308"/>
            <a:ext cx="613628" cy="626076"/>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829" y="3662648"/>
            <a:ext cx="613628" cy="626076"/>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829" y="4030977"/>
            <a:ext cx="613628" cy="626076"/>
          </a:xfrm>
          <a:prstGeom prst="rect">
            <a:avLst/>
          </a:prstGeom>
        </p:spPr>
      </p:pic>
    </p:spTree>
    <p:extLst>
      <p:ext uri="{BB962C8B-B14F-4D97-AF65-F5344CB8AC3E}">
        <p14:creationId xmlns:p14="http://schemas.microsoft.com/office/powerpoint/2010/main" val="2336241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0" name="ZoneTexte 9"/>
          <p:cNvSpPr txBox="1"/>
          <p:nvPr/>
        </p:nvSpPr>
        <p:spPr>
          <a:xfrm>
            <a:off x="1205346" y="1823513"/>
            <a:ext cx="10488960" cy="1477328"/>
          </a:xfrm>
          <a:prstGeom prst="rect">
            <a:avLst/>
          </a:prstGeom>
          <a:noFill/>
        </p:spPr>
        <p:txBody>
          <a:bodyPr wrap="square" rtlCol="0">
            <a:spAutoFit/>
          </a:bodyPr>
          <a:lstStyle/>
          <a:p>
            <a:r>
              <a:rPr lang="tr-TR" sz="3600" dirty="0" smtClean="0"/>
              <a:t>Soru </a:t>
            </a:r>
            <a:r>
              <a:rPr lang="en-US" sz="3600" dirty="0" smtClean="0"/>
              <a:t>4:</a:t>
            </a:r>
            <a:r>
              <a:rPr lang="tr-TR" sz="3600" dirty="0" smtClean="0"/>
              <a:t> </a:t>
            </a:r>
            <a:r>
              <a:rPr lang="tr-TR" sz="3600" dirty="0"/>
              <a:t>Gazetecilik anlamında bilgi / haber tanımlamak için hangi kriter veya kriterleri kullanmalısınız?</a:t>
            </a:r>
            <a:r>
              <a:rPr lang="en-US" sz="3600" dirty="0" smtClean="0"/>
              <a:t>?</a:t>
            </a:r>
            <a:endParaRPr lang="fr-FR" sz="3600" dirty="0"/>
          </a:p>
          <a:p>
            <a:endParaRPr lang="fr-FR" dirty="0"/>
          </a:p>
        </p:txBody>
      </p:sp>
      <p:grpSp>
        <p:nvGrpSpPr>
          <p:cNvPr id="12" name="Groupe 11"/>
          <p:cNvGrpSpPr/>
          <p:nvPr/>
        </p:nvGrpSpPr>
        <p:grpSpPr>
          <a:xfrm>
            <a:off x="721317" y="810272"/>
            <a:ext cx="1447598" cy="847718"/>
            <a:chOff x="721317" y="810272"/>
            <a:chExt cx="1447598" cy="847718"/>
          </a:xfrm>
        </p:grpSpPr>
        <p:sp>
          <p:nvSpPr>
            <p:cNvPr id="13" name="Carré corné 12"/>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15" name="Rectangle 14"/>
          <p:cNvSpPr/>
          <p:nvPr/>
        </p:nvSpPr>
        <p:spPr>
          <a:xfrm>
            <a:off x="1400378" y="3078132"/>
            <a:ext cx="9531927" cy="2074414"/>
          </a:xfrm>
          <a:prstGeom prst="rect">
            <a:avLst/>
          </a:prstGeom>
        </p:spPr>
        <p:txBody>
          <a:bodyPr wrap="square">
            <a:spAutoFit/>
          </a:bodyPr>
          <a:lstStyle/>
          <a:p>
            <a:pPr lvl="1">
              <a:lnSpc>
                <a:spcPct val="115000"/>
              </a:lnSpc>
              <a:spcBef>
                <a:spcPts val="1200"/>
              </a:spcBef>
              <a:spcAft>
                <a:spcPts val="0"/>
              </a:spcAft>
            </a:pPr>
            <a:r>
              <a:rPr lang="en-US" sz="2800" dirty="0" smtClean="0">
                <a:latin typeface="Calibri" panose="020F0502020204030204" pitchFamily="34" charset="0"/>
                <a:ea typeface="Montserrat"/>
              </a:rPr>
              <a:t>A</a:t>
            </a:r>
            <a:r>
              <a:rPr lang="en-US" sz="2800" dirty="0">
                <a:latin typeface="Calibri" panose="020F0502020204030204" pitchFamily="34" charset="0"/>
                <a:ea typeface="Montserrat"/>
              </a:rPr>
              <a:t>: </a:t>
            </a:r>
            <a:r>
              <a:rPr lang="tr-TR" sz="2800" dirty="0" smtClean="0">
                <a:latin typeface="Calibri" panose="020F0502020204030204" pitchFamily="34" charset="0"/>
                <a:ea typeface="Montserrat"/>
              </a:rPr>
              <a:t>Olay bir haftadan kısa zaman önce gerçekleşmiş olmalı.</a:t>
            </a:r>
            <a:endParaRPr lang="fr-FR" sz="4000" dirty="0">
              <a:latin typeface="Arial" panose="020B0604020202020204" pitchFamily="34" charset="0"/>
              <a:ea typeface="Montserrat"/>
            </a:endParaRPr>
          </a:p>
          <a:p>
            <a:pPr lvl="1">
              <a:lnSpc>
                <a:spcPct val="115000"/>
              </a:lnSpc>
              <a:spcAft>
                <a:spcPts val="0"/>
              </a:spcAft>
            </a:pPr>
            <a:r>
              <a:rPr lang="en-US" sz="2800" dirty="0">
                <a:latin typeface="Calibri" panose="020F0502020204030204" pitchFamily="34" charset="0"/>
                <a:ea typeface="Montserrat"/>
              </a:rPr>
              <a:t>B: </a:t>
            </a:r>
            <a:r>
              <a:rPr lang="tr-TR" sz="2800" dirty="0" smtClean="0">
                <a:latin typeface="Calibri" panose="020F0502020204030204" pitchFamily="34" charset="0"/>
                <a:ea typeface="Montserrat"/>
              </a:rPr>
              <a:t>Olay en az 4 medya kaynağı tarafından paylaşılmış olmalı.</a:t>
            </a:r>
            <a:endParaRPr lang="fr-FR" sz="4000" dirty="0">
              <a:latin typeface="Arial" panose="020B0604020202020204" pitchFamily="34" charset="0"/>
              <a:ea typeface="Montserrat"/>
            </a:endParaRPr>
          </a:p>
          <a:p>
            <a:pPr lvl="1">
              <a:lnSpc>
                <a:spcPct val="115000"/>
              </a:lnSpc>
              <a:spcAft>
                <a:spcPts val="0"/>
              </a:spcAft>
            </a:pPr>
            <a:r>
              <a:rPr lang="en-US" sz="2800" dirty="0">
                <a:latin typeface="Calibri" panose="020F0502020204030204" pitchFamily="34" charset="0"/>
                <a:ea typeface="Montserrat"/>
              </a:rPr>
              <a:t>C: </a:t>
            </a:r>
            <a:r>
              <a:rPr lang="tr-TR" sz="2800" dirty="0" smtClean="0"/>
              <a:t>Bildirilen </a:t>
            </a:r>
            <a:r>
              <a:rPr lang="tr-TR" sz="2800" dirty="0"/>
              <a:t>olay doğrulanmalı ve doğrulanabilir olmalıdır.</a:t>
            </a:r>
            <a:endParaRPr lang="tr-TR" sz="2800" dirty="0" smtClean="0">
              <a:latin typeface="Calibri" panose="020F0502020204030204" pitchFamily="34" charset="0"/>
              <a:ea typeface="Montserrat"/>
            </a:endParaRPr>
          </a:p>
          <a:p>
            <a:pPr lvl="1">
              <a:lnSpc>
                <a:spcPct val="115000"/>
              </a:lnSpc>
              <a:spcAft>
                <a:spcPts val="0"/>
              </a:spcAft>
            </a:pPr>
            <a:r>
              <a:rPr lang="en-US" sz="2800" dirty="0" smtClean="0">
                <a:latin typeface="Calibri" panose="020F0502020204030204" pitchFamily="34" charset="0"/>
                <a:ea typeface="Montserrat"/>
              </a:rPr>
              <a:t>D:</a:t>
            </a:r>
            <a:r>
              <a:rPr lang="tr-TR" sz="2800" dirty="0"/>
              <a:t>Bildirilen olayın mutlaka kamu yararına olması gerekmez</a:t>
            </a:r>
            <a:endParaRPr lang="fr-FR" sz="2800" dirty="0">
              <a:effectLst/>
              <a:latin typeface="Arial" panose="020B0604020202020204" pitchFamily="34" charset="0"/>
              <a:ea typeface="Montserrat"/>
            </a:endParaRPr>
          </a:p>
        </p:txBody>
      </p:sp>
    </p:spTree>
    <p:extLst>
      <p:ext uri="{BB962C8B-B14F-4D97-AF65-F5344CB8AC3E}">
        <p14:creationId xmlns:p14="http://schemas.microsoft.com/office/powerpoint/2010/main" val="4153873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0" name="ZoneTexte 9"/>
          <p:cNvSpPr txBox="1"/>
          <p:nvPr/>
        </p:nvSpPr>
        <p:spPr>
          <a:xfrm>
            <a:off x="1205346" y="1823513"/>
            <a:ext cx="10488960" cy="1200329"/>
          </a:xfrm>
          <a:prstGeom prst="rect">
            <a:avLst/>
          </a:prstGeom>
          <a:noFill/>
        </p:spPr>
        <p:txBody>
          <a:bodyPr wrap="square" rtlCol="0">
            <a:spAutoFit/>
          </a:bodyPr>
          <a:lstStyle/>
          <a:p>
            <a:r>
              <a:rPr lang="tr-TR" sz="3600" dirty="0"/>
              <a:t>Soru </a:t>
            </a:r>
            <a:r>
              <a:rPr lang="en-US" sz="3600" dirty="0"/>
              <a:t>4:</a:t>
            </a:r>
            <a:r>
              <a:rPr lang="tr-TR" sz="3600" dirty="0"/>
              <a:t> Gazetecilik anlamında bilgi / haber tanımlamak için hangi kriter veya kriterleri kullanmalısınız?</a:t>
            </a:r>
            <a:r>
              <a:rPr lang="en-US" sz="3600" dirty="0"/>
              <a:t>?</a:t>
            </a:r>
            <a:endParaRPr lang="fr-FR" sz="3600" dirty="0"/>
          </a:p>
        </p:txBody>
      </p:sp>
      <p:grpSp>
        <p:nvGrpSpPr>
          <p:cNvPr id="12" name="Groupe 11"/>
          <p:cNvGrpSpPr/>
          <p:nvPr/>
        </p:nvGrpSpPr>
        <p:grpSpPr>
          <a:xfrm>
            <a:off x="721317" y="810272"/>
            <a:ext cx="1447598" cy="847718"/>
            <a:chOff x="721317" y="810272"/>
            <a:chExt cx="1447598" cy="847718"/>
          </a:xfrm>
        </p:grpSpPr>
        <p:sp>
          <p:nvSpPr>
            <p:cNvPr id="13" name="Carré corné 12"/>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15" name="Rectangle 14"/>
          <p:cNvSpPr/>
          <p:nvPr/>
        </p:nvSpPr>
        <p:spPr>
          <a:xfrm>
            <a:off x="1400378" y="3078132"/>
            <a:ext cx="9531927" cy="3397853"/>
          </a:xfrm>
          <a:prstGeom prst="rect">
            <a:avLst/>
          </a:prstGeom>
        </p:spPr>
        <p:txBody>
          <a:bodyPr wrap="square">
            <a:spAutoFit/>
          </a:bodyPr>
          <a:lstStyle/>
          <a:p>
            <a:pPr lvl="1">
              <a:lnSpc>
                <a:spcPct val="115000"/>
              </a:lnSpc>
              <a:spcBef>
                <a:spcPts val="1200"/>
              </a:spcBef>
            </a:pPr>
            <a:r>
              <a:rPr lang="en-US" sz="2800" dirty="0" smtClean="0">
                <a:latin typeface="Calibri" panose="020F0502020204030204" pitchFamily="34" charset="0"/>
                <a:ea typeface="Montserrat"/>
              </a:rPr>
              <a:t>A: </a:t>
            </a:r>
            <a:r>
              <a:rPr lang="tr-TR" sz="2800" dirty="0" smtClean="0">
                <a:latin typeface="Calibri" panose="020F0502020204030204" pitchFamily="34" charset="0"/>
                <a:ea typeface="Montserrat"/>
              </a:rPr>
              <a:t>Olay </a:t>
            </a:r>
            <a:r>
              <a:rPr lang="tr-TR" sz="2800" dirty="0">
                <a:latin typeface="Calibri" panose="020F0502020204030204" pitchFamily="34" charset="0"/>
                <a:ea typeface="Montserrat"/>
              </a:rPr>
              <a:t>bir haftadan kısa zaman önce gerçekleşmiş </a:t>
            </a:r>
            <a:r>
              <a:rPr lang="tr-TR" sz="2800" dirty="0" smtClean="0">
                <a:latin typeface="Calibri" panose="020F0502020204030204" pitchFamily="34" charset="0"/>
                <a:ea typeface="Montserrat"/>
              </a:rPr>
              <a:t>olmalı.</a:t>
            </a:r>
            <a:endParaRPr lang="tr-TR" sz="4000" dirty="0" smtClean="0">
              <a:latin typeface="Arial" panose="020B0604020202020204" pitchFamily="34" charset="0"/>
              <a:ea typeface="Montserrat"/>
            </a:endParaRPr>
          </a:p>
          <a:p>
            <a:pPr lvl="1">
              <a:lnSpc>
                <a:spcPct val="115000"/>
              </a:lnSpc>
              <a:spcBef>
                <a:spcPts val="1200"/>
              </a:spcBef>
            </a:pPr>
            <a:r>
              <a:rPr lang="en-US" sz="2800" dirty="0" smtClean="0">
                <a:latin typeface="Calibri" panose="020F0502020204030204" pitchFamily="34" charset="0"/>
                <a:ea typeface="Montserrat"/>
              </a:rPr>
              <a:t>B: </a:t>
            </a:r>
            <a:r>
              <a:rPr lang="tr-TR" sz="2800" dirty="0" smtClean="0">
                <a:latin typeface="Calibri" panose="020F0502020204030204" pitchFamily="34" charset="0"/>
                <a:ea typeface="Montserrat"/>
              </a:rPr>
              <a:t>Olay </a:t>
            </a:r>
            <a:r>
              <a:rPr lang="tr-TR" sz="2800" dirty="0">
                <a:latin typeface="Calibri" panose="020F0502020204030204" pitchFamily="34" charset="0"/>
                <a:ea typeface="Montserrat"/>
              </a:rPr>
              <a:t>en az 4 medya kaynağı tarafından paylaşılmış </a:t>
            </a:r>
            <a:r>
              <a:rPr lang="tr-TR" sz="2800" dirty="0" smtClean="0">
                <a:latin typeface="Calibri" panose="020F0502020204030204" pitchFamily="34" charset="0"/>
                <a:ea typeface="Montserrat"/>
              </a:rPr>
              <a:t>olmalı.</a:t>
            </a:r>
            <a:endParaRPr lang="tr-TR" sz="4000" dirty="0" smtClean="0">
              <a:latin typeface="Arial" panose="020B0604020202020204" pitchFamily="34" charset="0"/>
              <a:ea typeface="Montserrat"/>
            </a:endParaRPr>
          </a:p>
          <a:p>
            <a:pPr lvl="1">
              <a:lnSpc>
                <a:spcPct val="115000"/>
              </a:lnSpc>
              <a:spcBef>
                <a:spcPts val="1200"/>
              </a:spcBef>
            </a:pPr>
            <a:r>
              <a:rPr lang="en-US" sz="2800" dirty="0" smtClean="0">
                <a:latin typeface="Calibri" panose="020F0502020204030204" pitchFamily="34" charset="0"/>
                <a:ea typeface="Montserrat"/>
              </a:rPr>
              <a:t>C</a:t>
            </a:r>
            <a:r>
              <a:rPr lang="en-US" sz="2800" dirty="0">
                <a:latin typeface="Calibri" panose="020F0502020204030204" pitchFamily="34" charset="0"/>
                <a:ea typeface="Montserrat"/>
              </a:rPr>
              <a:t>: </a:t>
            </a:r>
            <a:r>
              <a:rPr lang="tr-TR" sz="2800" dirty="0" smtClean="0"/>
              <a:t>Bildirilen </a:t>
            </a:r>
            <a:r>
              <a:rPr lang="tr-TR" sz="2800" dirty="0"/>
              <a:t>olay doğrulanmalı ve doğrulanabilir olmalıdır.</a:t>
            </a:r>
            <a:endParaRPr lang="tr-TR" sz="2800" dirty="0">
              <a:latin typeface="Calibri" panose="020F0502020204030204" pitchFamily="34" charset="0"/>
              <a:ea typeface="Montserrat"/>
            </a:endParaRPr>
          </a:p>
          <a:p>
            <a:pPr lvl="1">
              <a:lnSpc>
                <a:spcPct val="115000"/>
              </a:lnSpc>
              <a:spcBef>
                <a:spcPts val="1200"/>
              </a:spcBef>
            </a:pPr>
            <a:r>
              <a:rPr lang="en-US" sz="2800" dirty="0" smtClean="0">
                <a:latin typeface="Calibri" panose="020F0502020204030204" pitchFamily="34" charset="0"/>
                <a:ea typeface="Montserrat"/>
              </a:rPr>
              <a:t>D:</a:t>
            </a:r>
            <a:r>
              <a:rPr lang="tr-TR" sz="2800" dirty="0" smtClean="0">
                <a:latin typeface="Calibri" panose="020F0502020204030204" pitchFamily="34" charset="0"/>
                <a:ea typeface="Montserrat"/>
              </a:rPr>
              <a:t> </a:t>
            </a:r>
            <a:r>
              <a:rPr lang="tr-TR" sz="2800" dirty="0"/>
              <a:t>Bildirilen olayın mutlaka kamu yararına olması gerekmez</a:t>
            </a:r>
            <a:endParaRPr lang="fr-FR" sz="2800" dirty="0">
              <a:latin typeface="Arial" panose="020B0604020202020204" pitchFamily="34" charset="0"/>
              <a:ea typeface="Montserrat"/>
            </a:endParaRPr>
          </a:p>
          <a:p>
            <a:pPr lvl="1">
              <a:lnSpc>
                <a:spcPct val="115000"/>
              </a:lnSpc>
              <a:spcBef>
                <a:spcPts val="1200"/>
              </a:spcBef>
            </a:pPr>
            <a:endParaRPr lang="fr-FR" sz="4000" dirty="0">
              <a:effectLst/>
              <a:latin typeface="Arial" panose="020B0604020202020204" pitchFamily="34" charset="0"/>
              <a:ea typeface="Montserrat"/>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384" y="4409026"/>
            <a:ext cx="473551" cy="483158"/>
          </a:xfrm>
          <a:prstGeom prst="rect">
            <a:avLst/>
          </a:prstGeom>
        </p:spPr>
      </p:pic>
    </p:spTree>
    <p:extLst>
      <p:ext uri="{BB962C8B-B14F-4D97-AF65-F5344CB8AC3E}">
        <p14:creationId xmlns:p14="http://schemas.microsoft.com/office/powerpoint/2010/main" val="1301603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142712"/>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Rectangle 7"/>
          <p:cNvSpPr/>
          <p:nvPr/>
        </p:nvSpPr>
        <p:spPr>
          <a:xfrm>
            <a:off x="1233055" y="1745673"/>
            <a:ext cx="10147562" cy="1366528"/>
          </a:xfrm>
          <a:prstGeom prst="rect">
            <a:avLst/>
          </a:prstGeom>
        </p:spPr>
        <p:txBody>
          <a:bodyPr wrap="square">
            <a:spAutoFit/>
          </a:bodyPr>
          <a:lstStyle/>
          <a:p>
            <a:pPr>
              <a:lnSpc>
                <a:spcPct val="115000"/>
              </a:lnSpc>
              <a:spcBef>
                <a:spcPts val="1200"/>
              </a:spcBef>
              <a:spcAft>
                <a:spcPts val="1200"/>
              </a:spcAft>
            </a:pPr>
            <a:r>
              <a:rPr lang="tr-TR" sz="3600" dirty="0" smtClean="0">
                <a:latin typeface="Calibri" panose="020F0502020204030204" pitchFamily="34" charset="0"/>
                <a:ea typeface="Montserrat"/>
              </a:rPr>
              <a:t>SORU</a:t>
            </a:r>
            <a:r>
              <a:rPr lang="en-US" sz="3600" dirty="0" smtClean="0">
                <a:latin typeface="Calibri" panose="020F0502020204030204" pitchFamily="34" charset="0"/>
                <a:ea typeface="Montserrat"/>
              </a:rPr>
              <a:t> 5 : </a:t>
            </a:r>
            <a:r>
              <a:rPr lang="tr-TR" sz="3600" dirty="0" smtClean="0"/>
              <a:t>Basın özgürlüğü gazetecilerin şunu yapmasına izin verir</a:t>
            </a:r>
            <a:endParaRPr lang="fr-FR" sz="3600" dirty="0">
              <a:latin typeface="Arial" panose="020B0604020202020204" pitchFamily="34" charset="0"/>
              <a:ea typeface="Arial" panose="020B0604020202020204" pitchFamily="34" charset="0"/>
            </a:endParaRPr>
          </a:p>
        </p:txBody>
      </p:sp>
      <p:grpSp>
        <p:nvGrpSpPr>
          <p:cNvPr id="13" name="Groupe 12"/>
          <p:cNvGrpSpPr/>
          <p:nvPr/>
        </p:nvGrpSpPr>
        <p:grpSpPr>
          <a:xfrm>
            <a:off x="721317" y="810272"/>
            <a:ext cx="1447598" cy="847718"/>
            <a:chOff x="721317" y="810272"/>
            <a:chExt cx="1447598" cy="847718"/>
          </a:xfrm>
        </p:grpSpPr>
        <p:sp>
          <p:nvSpPr>
            <p:cNvPr id="15" name="Carré corné 14"/>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2" name="ZoneTexte 1"/>
          <p:cNvSpPr txBox="1"/>
          <p:nvPr/>
        </p:nvSpPr>
        <p:spPr>
          <a:xfrm>
            <a:off x="1289923" y="3173882"/>
            <a:ext cx="9898181" cy="2246769"/>
          </a:xfrm>
          <a:prstGeom prst="rect">
            <a:avLst/>
          </a:prstGeom>
          <a:noFill/>
        </p:spPr>
        <p:txBody>
          <a:bodyPr wrap="square" rtlCol="0">
            <a:spAutoFit/>
          </a:bodyPr>
          <a:lstStyle/>
          <a:p>
            <a:pPr lvl="1"/>
            <a:r>
              <a:rPr lang="en-US" sz="2800" dirty="0"/>
              <a:t>A: </a:t>
            </a:r>
            <a:r>
              <a:rPr lang="tr-TR" sz="2800" dirty="0" smtClean="0"/>
              <a:t>Ne düşündüklerini özgürce ifade etmelerine</a:t>
            </a:r>
            <a:endParaRPr lang="fr-FR" sz="2800" dirty="0"/>
          </a:p>
          <a:p>
            <a:pPr lvl="1"/>
            <a:r>
              <a:rPr lang="en-US" sz="2800" dirty="0"/>
              <a:t>B: </a:t>
            </a:r>
            <a:r>
              <a:rPr lang="tr-TR" sz="2800" dirty="0" smtClean="0"/>
              <a:t>Politik liderleri araştırmalarına</a:t>
            </a:r>
            <a:endParaRPr lang="fr-FR" sz="2800" dirty="0"/>
          </a:p>
          <a:p>
            <a:pPr lvl="1"/>
            <a:r>
              <a:rPr lang="en-US" sz="2800" dirty="0" smtClean="0"/>
              <a:t>C</a:t>
            </a:r>
            <a:r>
              <a:rPr lang="en-US" sz="2800" dirty="0"/>
              <a:t>: </a:t>
            </a:r>
            <a:r>
              <a:rPr lang="tr-TR" sz="2800" dirty="0" smtClean="0"/>
              <a:t>Sosyal medyada bilgi paylaşımına</a:t>
            </a:r>
            <a:endParaRPr lang="fr-FR" sz="2800" dirty="0"/>
          </a:p>
          <a:p>
            <a:pPr lvl="1"/>
            <a:r>
              <a:rPr lang="en-US" sz="2800" dirty="0" smtClean="0"/>
              <a:t>D</a:t>
            </a:r>
            <a:r>
              <a:rPr lang="en-US" sz="2800" dirty="0"/>
              <a:t>: </a:t>
            </a:r>
            <a:r>
              <a:rPr lang="tr-TR" sz="2800" dirty="0" smtClean="0"/>
              <a:t>Bir </a:t>
            </a:r>
            <a:r>
              <a:rPr lang="tr-TR" sz="2800" dirty="0"/>
              <a:t>grubun din temelinde ayrımcılığa uğramasını teşvik eden içerik </a:t>
            </a:r>
            <a:r>
              <a:rPr lang="tr-TR" sz="2800" dirty="0" smtClean="0"/>
              <a:t>yayınlamaya</a:t>
            </a:r>
            <a:endParaRPr lang="fr-FR" sz="2800" dirty="0"/>
          </a:p>
        </p:txBody>
      </p:sp>
    </p:spTree>
    <p:extLst>
      <p:ext uri="{BB962C8B-B14F-4D97-AF65-F5344CB8AC3E}">
        <p14:creationId xmlns:p14="http://schemas.microsoft.com/office/powerpoint/2010/main" val="810858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142712"/>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Rectangle 7"/>
          <p:cNvSpPr/>
          <p:nvPr/>
        </p:nvSpPr>
        <p:spPr>
          <a:xfrm>
            <a:off x="1233055" y="1745673"/>
            <a:ext cx="10147562" cy="2311402"/>
          </a:xfrm>
          <a:prstGeom prst="rect">
            <a:avLst/>
          </a:prstGeom>
        </p:spPr>
        <p:txBody>
          <a:bodyPr wrap="square">
            <a:spAutoFit/>
          </a:bodyPr>
          <a:lstStyle/>
          <a:p>
            <a:pPr>
              <a:lnSpc>
                <a:spcPct val="115000"/>
              </a:lnSpc>
              <a:spcBef>
                <a:spcPts val="1200"/>
              </a:spcBef>
              <a:spcAft>
                <a:spcPts val="1200"/>
              </a:spcAft>
            </a:pPr>
            <a:r>
              <a:rPr lang="tr-TR" sz="3600" dirty="0" smtClean="0">
                <a:latin typeface="Calibri" panose="020F0502020204030204" pitchFamily="34" charset="0"/>
                <a:ea typeface="Montserrat"/>
              </a:rPr>
              <a:t>SORU </a:t>
            </a:r>
            <a:r>
              <a:rPr lang="en-US" sz="3600" dirty="0" smtClean="0">
                <a:latin typeface="Calibri" panose="020F0502020204030204" pitchFamily="34" charset="0"/>
                <a:ea typeface="Montserrat"/>
              </a:rPr>
              <a:t>5 : </a:t>
            </a:r>
            <a:r>
              <a:rPr lang="tr-TR" sz="3600" dirty="0" smtClean="0"/>
              <a:t>Basın </a:t>
            </a:r>
            <a:r>
              <a:rPr lang="tr-TR" sz="3600" dirty="0"/>
              <a:t>özgürlüğü gazetecilerin şunu yapmasına izin verir</a:t>
            </a:r>
            <a:endParaRPr lang="fr-FR" sz="3600" dirty="0">
              <a:latin typeface="Arial" panose="020B0604020202020204" pitchFamily="34" charset="0"/>
              <a:ea typeface="Arial" panose="020B0604020202020204" pitchFamily="34" charset="0"/>
            </a:endParaRPr>
          </a:p>
          <a:p>
            <a:pPr>
              <a:lnSpc>
                <a:spcPct val="115000"/>
              </a:lnSpc>
              <a:spcBef>
                <a:spcPts val="1200"/>
              </a:spcBef>
              <a:spcAft>
                <a:spcPts val="1200"/>
              </a:spcAft>
            </a:pPr>
            <a:endParaRPr lang="fr-FR" sz="3600" dirty="0">
              <a:latin typeface="Arial" panose="020B0604020202020204" pitchFamily="34" charset="0"/>
              <a:ea typeface="Arial" panose="020B0604020202020204" pitchFamily="34" charset="0"/>
            </a:endParaRPr>
          </a:p>
        </p:txBody>
      </p:sp>
      <p:grpSp>
        <p:nvGrpSpPr>
          <p:cNvPr id="13" name="Groupe 12"/>
          <p:cNvGrpSpPr/>
          <p:nvPr/>
        </p:nvGrpSpPr>
        <p:grpSpPr>
          <a:xfrm>
            <a:off x="721317" y="810272"/>
            <a:ext cx="1447598" cy="847718"/>
            <a:chOff x="721317" y="810272"/>
            <a:chExt cx="1447598" cy="847718"/>
          </a:xfrm>
        </p:grpSpPr>
        <p:sp>
          <p:nvSpPr>
            <p:cNvPr id="15" name="Carré corné 14"/>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2" name="ZoneTexte 1"/>
          <p:cNvSpPr txBox="1"/>
          <p:nvPr/>
        </p:nvSpPr>
        <p:spPr>
          <a:xfrm>
            <a:off x="1289923" y="3173882"/>
            <a:ext cx="9898181" cy="2677656"/>
          </a:xfrm>
          <a:prstGeom prst="rect">
            <a:avLst/>
          </a:prstGeom>
          <a:noFill/>
        </p:spPr>
        <p:txBody>
          <a:bodyPr wrap="square" rtlCol="0">
            <a:spAutoFit/>
          </a:bodyPr>
          <a:lstStyle/>
          <a:p>
            <a:pPr lvl="1"/>
            <a:r>
              <a:rPr lang="en-US" sz="2800" dirty="0"/>
              <a:t>A: </a:t>
            </a:r>
            <a:r>
              <a:rPr lang="tr-TR" sz="2800" dirty="0" smtClean="0"/>
              <a:t>Ne </a:t>
            </a:r>
            <a:r>
              <a:rPr lang="tr-TR" sz="2800" dirty="0"/>
              <a:t>düşündüklerini özgürce ifade etmelerine</a:t>
            </a:r>
            <a:endParaRPr lang="fr-FR" sz="2800" dirty="0"/>
          </a:p>
          <a:p>
            <a:pPr lvl="1"/>
            <a:r>
              <a:rPr lang="en-US" sz="2800" dirty="0" smtClean="0"/>
              <a:t>B</a:t>
            </a:r>
            <a:r>
              <a:rPr lang="en-US" sz="2800" dirty="0"/>
              <a:t>: </a:t>
            </a:r>
            <a:r>
              <a:rPr lang="tr-TR" sz="2800" dirty="0" smtClean="0"/>
              <a:t>Politik </a:t>
            </a:r>
            <a:r>
              <a:rPr lang="tr-TR" sz="2800" dirty="0"/>
              <a:t>liderleri araştırmalarına</a:t>
            </a:r>
            <a:endParaRPr lang="fr-FR" sz="2800" dirty="0"/>
          </a:p>
          <a:p>
            <a:pPr lvl="1"/>
            <a:r>
              <a:rPr lang="en-US" sz="2800" dirty="0" smtClean="0"/>
              <a:t>C</a:t>
            </a:r>
            <a:r>
              <a:rPr lang="en-US" sz="2800" dirty="0"/>
              <a:t>: </a:t>
            </a:r>
            <a:r>
              <a:rPr lang="tr-TR" sz="2800" dirty="0" smtClean="0"/>
              <a:t>Sosyal </a:t>
            </a:r>
            <a:r>
              <a:rPr lang="tr-TR" sz="2800" dirty="0"/>
              <a:t>medyada bilgi paylaşımına</a:t>
            </a:r>
            <a:endParaRPr lang="fr-FR" sz="2800" dirty="0"/>
          </a:p>
          <a:p>
            <a:pPr lvl="1"/>
            <a:r>
              <a:rPr lang="en-US" sz="2800" dirty="0" smtClean="0"/>
              <a:t>D:</a:t>
            </a:r>
            <a:r>
              <a:rPr lang="tr-TR" sz="2800" dirty="0"/>
              <a:t>Bir grubun din temelinde ayrımcılığa uğramasını teşvik eden içerik yayınlamaya</a:t>
            </a:r>
            <a:endParaRPr lang="fr-FR" sz="2800" dirty="0"/>
          </a:p>
          <a:p>
            <a:pPr lvl="1"/>
            <a:endParaRPr lang="fr-FR" sz="2800"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868" y="3071229"/>
            <a:ext cx="659266" cy="672640"/>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868" y="3498710"/>
            <a:ext cx="659266" cy="672640"/>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20" y="3855896"/>
            <a:ext cx="659266" cy="672640"/>
          </a:xfrm>
          <a:prstGeom prst="rect">
            <a:avLst/>
          </a:prstGeom>
        </p:spPr>
      </p:pic>
    </p:spTree>
    <p:extLst>
      <p:ext uri="{BB962C8B-B14F-4D97-AF65-F5344CB8AC3E}">
        <p14:creationId xmlns:p14="http://schemas.microsoft.com/office/powerpoint/2010/main" val="1765103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 name="Rectangle 1"/>
          <p:cNvSpPr/>
          <p:nvPr/>
        </p:nvSpPr>
        <p:spPr>
          <a:xfrm>
            <a:off x="1179550" y="1643020"/>
            <a:ext cx="10347432" cy="1366528"/>
          </a:xfrm>
          <a:prstGeom prst="rect">
            <a:avLst/>
          </a:prstGeom>
        </p:spPr>
        <p:txBody>
          <a:bodyPr wrap="square">
            <a:spAutoFit/>
          </a:bodyPr>
          <a:lstStyle/>
          <a:p>
            <a:pPr>
              <a:lnSpc>
                <a:spcPct val="115000"/>
              </a:lnSpc>
              <a:spcAft>
                <a:spcPts val="1200"/>
              </a:spcAft>
            </a:pPr>
            <a:r>
              <a:rPr lang="tr-TR" sz="3600" dirty="0" smtClean="0">
                <a:latin typeface="Calibri" panose="020F0502020204030204" pitchFamily="34" charset="0"/>
                <a:ea typeface="Montserrat"/>
              </a:rPr>
              <a:t>SORU </a:t>
            </a:r>
            <a:r>
              <a:rPr lang="en-US" sz="3600" dirty="0" smtClean="0">
                <a:latin typeface="Calibri" panose="020F0502020204030204" pitchFamily="34" charset="0"/>
                <a:ea typeface="Montserrat"/>
              </a:rPr>
              <a:t>6: </a:t>
            </a:r>
            <a:r>
              <a:rPr lang="tr-TR" sz="3600" dirty="0" smtClean="0"/>
              <a:t>Gazetecilerin uymaları gereken etik kurallar nedir?..</a:t>
            </a:r>
            <a:endParaRPr lang="fr-FR" sz="6000" dirty="0">
              <a:effectLst/>
              <a:latin typeface="Arial" panose="020B0604020202020204" pitchFamily="34" charset="0"/>
              <a:ea typeface="Arial" panose="020B0604020202020204" pitchFamily="34" charset="0"/>
            </a:endParaRPr>
          </a:p>
        </p:txBody>
      </p:sp>
      <p:grpSp>
        <p:nvGrpSpPr>
          <p:cNvPr id="8" name="Groupe 7"/>
          <p:cNvGrpSpPr/>
          <p:nvPr/>
        </p:nvGrpSpPr>
        <p:grpSpPr>
          <a:xfrm>
            <a:off x="721317" y="810272"/>
            <a:ext cx="1447598" cy="847718"/>
            <a:chOff x="721317" y="810272"/>
            <a:chExt cx="1447598" cy="847718"/>
          </a:xfrm>
        </p:grpSpPr>
        <p:sp>
          <p:nvSpPr>
            <p:cNvPr id="9" name="Carré corné 8"/>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3" name="ZoneTexte 2"/>
          <p:cNvSpPr txBox="1"/>
          <p:nvPr/>
        </p:nvSpPr>
        <p:spPr>
          <a:xfrm>
            <a:off x="831273" y="3239112"/>
            <a:ext cx="10695709" cy="1969770"/>
          </a:xfrm>
          <a:prstGeom prst="rect">
            <a:avLst/>
          </a:prstGeom>
          <a:noFill/>
        </p:spPr>
        <p:txBody>
          <a:bodyPr wrap="square" rtlCol="0">
            <a:spAutoFit/>
          </a:bodyPr>
          <a:lstStyle/>
          <a:p>
            <a:pPr lvl="1"/>
            <a:r>
              <a:rPr lang="en-US" sz="2400" dirty="0"/>
              <a:t>A: </a:t>
            </a:r>
            <a:r>
              <a:rPr lang="tr-TR" sz="2400" dirty="0" smtClean="0"/>
              <a:t>Bir </a:t>
            </a:r>
            <a:r>
              <a:rPr lang="tr-TR" sz="2400" dirty="0"/>
              <a:t>mesajı iletmek için belgeleri değiştirme veya görüntüleri bozma hakkı</a:t>
            </a:r>
            <a:endParaRPr lang="tr-TR" sz="2400" dirty="0" smtClean="0"/>
          </a:p>
          <a:p>
            <a:pPr lvl="1"/>
            <a:r>
              <a:rPr lang="en-US" sz="2400" dirty="0" smtClean="0"/>
              <a:t>B</a:t>
            </a:r>
            <a:r>
              <a:rPr lang="en-US" sz="2400" dirty="0"/>
              <a:t>: </a:t>
            </a:r>
            <a:r>
              <a:rPr lang="tr-TR" sz="2400" dirty="0" smtClean="0"/>
              <a:t>Eleştirel </a:t>
            </a:r>
            <a:r>
              <a:rPr lang="tr-TR" sz="2400" dirty="0"/>
              <a:t>düşünme, kesinlik ve bütünlük sergileme görevi</a:t>
            </a:r>
            <a:endParaRPr lang="tr-TR" sz="2400" dirty="0" smtClean="0"/>
          </a:p>
          <a:p>
            <a:pPr lvl="1"/>
            <a:r>
              <a:rPr lang="en-US" sz="2400" dirty="0" smtClean="0"/>
              <a:t>C</a:t>
            </a:r>
            <a:r>
              <a:rPr lang="en-US" sz="2400" dirty="0"/>
              <a:t>: </a:t>
            </a:r>
            <a:r>
              <a:rPr lang="tr-TR" sz="2400" dirty="0" smtClean="0"/>
              <a:t>Bir </a:t>
            </a:r>
            <a:r>
              <a:rPr lang="tr-TR" sz="2400" dirty="0"/>
              <a:t>kamu hizmeti, kurum veya özel teşebbüs için çalışma hakkı</a:t>
            </a:r>
          </a:p>
          <a:p>
            <a:pPr lvl="1"/>
            <a:r>
              <a:rPr lang="en-US" sz="2400" dirty="0" smtClean="0"/>
              <a:t>D</a:t>
            </a:r>
            <a:r>
              <a:rPr lang="en-US" sz="2400" dirty="0"/>
              <a:t>: </a:t>
            </a:r>
            <a:r>
              <a:rPr lang="tr-TR" sz="2400" dirty="0" smtClean="0"/>
              <a:t>Paylaştıkları ve</a:t>
            </a:r>
            <a:r>
              <a:rPr lang="tr-TR" sz="2600" dirty="0" smtClean="0"/>
              <a:t> </a:t>
            </a:r>
            <a:r>
              <a:rPr lang="tr-TR" sz="2400" dirty="0"/>
              <a:t>y</a:t>
            </a:r>
            <a:r>
              <a:rPr lang="tr-TR" sz="2400" dirty="0" smtClean="0"/>
              <a:t>anlış olduğu kanıtlanan </a:t>
            </a:r>
            <a:r>
              <a:rPr lang="tr-TR" sz="2400" dirty="0"/>
              <a:t>paylaştıkları herhangi bir bilgiyi düzeltme hakkı</a:t>
            </a:r>
            <a:endParaRPr lang="fr-FR" sz="2400" dirty="0"/>
          </a:p>
        </p:txBody>
      </p:sp>
    </p:spTree>
    <p:extLst>
      <p:ext uri="{BB962C8B-B14F-4D97-AF65-F5344CB8AC3E}">
        <p14:creationId xmlns:p14="http://schemas.microsoft.com/office/powerpoint/2010/main" val="985049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 name="Rectangle 1"/>
          <p:cNvSpPr/>
          <p:nvPr/>
        </p:nvSpPr>
        <p:spPr>
          <a:xfrm>
            <a:off x="1179549" y="1643020"/>
            <a:ext cx="10514755" cy="2582245"/>
          </a:xfrm>
          <a:prstGeom prst="rect">
            <a:avLst/>
          </a:prstGeom>
        </p:spPr>
        <p:txBody>
          <a:bodyPr wrap="square">
            <a:spAutoFit/>
          </a:bodyPr>
          <a:lstStyle/>
          <a:p>
            <a:pPr>
              <a:lnSpc>
                <a:spcPct val="115000"/>
              </a:lnSpc>
              <a:spcAft>
                <a:spcPts val="1200"/>
              </a:spcAft>
            </a:pPr>
            <a:r>
              <a:rPr lang="tr-TR" sz="3600" dirty="0" smtClean="0">
                <a:latin typeface="Calibri" panose="020F0502020204030204" pitchFamily="34" charset="0"/>
                <a:ea typeface="Montserrat"/>
              </a:rPr>
              <a:t>SORU </a:t>
            </a:r>
            <a:r>
              <a:rPr lang="en-US" sz="3600" dirty="0">
                <a:latin typeface="Calibri" panose="020F0502020204030204" pitchFamily="34" charset="0"/>
                <a:ea typeface="Montserrat"/>
              </a:rPr>
              <a:t>6: </a:t>
            </a:r>
            <a:r>
              <a:rPr lang="tr-TR" sz="3600" dirty="0"/>
              <a:t>Gazetecilerin uymaları gereken etik kurallar nedir?..</a:t>
            </a:r>
            <a:endParaRPr lang="fr-FR" sz="3600" dirty="0">
              <a:latin typeface="Arial" panose="020B0604020202020204" pitchFamily="34" charset="0"/>
              <a:ea typeface="Arial" panose="020B0604020202020204" pitchFamily="34" charset="0"/>
            </a:endParaRPr>
          </a:p>
          <a:p>
            <a:pPr>
              <a:lnSpc>
                <a:spcPct val="115000"/>
              </a:lnSpc>
              <a:spcAft>
                <a:spcPts val="1200"/>
              </a:spcAft>
            </a:pPr>
            <a:endParaRPr lang="fr-FR" sz="6000" dirty="0">
              <a:effectLst/>
              <a:latin typeface="Arial" panose="020B0604020202020204" pitchFamily="34" charset="0"/>
              <a:ea typeface="Arial" panose="020B0604020202020204" pitchFamily="34" charset="0"/>
            </a:endParaRPr>
          </a:p>
        </p:txBody>
      </p:sp>
      <p:grpSp>
        <p:nvGrpSpPr>
          <p:cNvPr id="8" name="Groupe 7"/>
          <p:cNvGrpSpPr/>
          <p:nvPr/>
        </p:nvGrpSpPr>
        <p:grpSpPr>
          <a:xfrm>
            <a:off x="721317" y="810272"/>
            <a:ext cx="1447598" cy="847718"/>
            <a:chOff x="721317" y="810272"/>
            <a:chExt cx="1447598" cy="847718"/>
          </a:xfrm>
        </p:grpSpPr>
        <p:sp>
          <p:nvSpPr>
            <p:cNvPr id="9" name="Carré corné 8"/>
            <p:cNvSpPr/>
            <p:nvPr/>
          </p:nvSpPr>
          <p:spPr>
            <a:xfrm rot="20742705">
              <a:off x="721317" y="810272"/>
              <a:ext cx="1447598" cy="847718"/>
            </a:xfrm>
            <a:prstGeom prst="foldedCorner">
              <a:avLst/>
            </a:prstGeom>
            <a:solidFill>
              <a:srgbClr val="FFE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rot="20720827">
              <a:off x="856298" y="979359"/>
              <a:ext cx="1177637" cy="523220"/>
            </a:xfrm>
            <a:prstGeom prst="rect">
              <a:avLst/>
            </a:prstGeom>
            <a:noFill/>
          </p:spPr>
          <p:txBody>
            <a:bodyPr wrap="square" rtlCol="0">
              <a:spAutoFit/>
            </a:bodyPr>
            <a:lstStyle/>
            <a:p>
              <a:pPr algn="ctr"/>
              <a:r>
                <a:rPr lang="fr-FR" sz="2800" b="1" dirty="0" smtClean="0"/>
                <a:t>QUIZ</a:t>
              </a:r>
              <a:endParaRPr lang="fr-FR" b="1" dirty="0"/>
            </a:p>
          </p:txBody>
        </p:sp>
      </p:grpSp>
      <p:sp>
        <p:nvSpPr>
          <p:cNvPr id="11" name="ZoneTexte 10"/>
          <p:cNvSpPr txBox="1"/>
          <p:nvPr/>
        </p:nvSpPr>
        <p:spPr>
          <a:xfrm>
            <a:off x="831273" y="3239112"/>
            <a:ext cx="10695709" cy="2431435"/>
          </a:xfrm>
          <a:prstGeom prst="rect">
            <a:avLst/>
          </a:prstGeom>
          <a:noFill/>
        </p:spPr>
        <p:txBody>
          <a:bodyPr wrap="square" rtlCol="0">
            <a:spAutoFit/>
          </a:bodyPr>
          <a:lstStyle/>
          <a:p>
            <a:pPr lvl="1"/>
            <a:r>
              <a:rPr lang="en-US" sz="2600" dirty="0"/>
              <a:t>A: </a:t>
            </a:r>
            <a:r>
              <a:rPr lang="tr-TR" sz="2400" dirty="0" smtClean="0"/>
              <a:t>Bir </a:t>
            </a:r>
            <a:r>
              <a:rPr lang="tr-TR" sz="2400" dirty="0"/>
              <a:t>mesajı iletmek için belgeleri değiştirme veya görüntüleri bozma hakkı</a:t>
            </a:r>
            <a:endParaRPr lang="tr-TR" sz="2400" dirty="0" smtClean="0"/>
          </a:p>
          <a:p>
            <a:pPr lvl="1"/>
            <a:r>
              <a:rPr lang="en-US" sz="2600" dirty="0" smtClean="0"/>
              <a:t>B</a:t>
            </a:r>
            <a:r>
              <a:rPr lang="en-US" sz="2600" dirty="0"/>
              <a:t>: </a:t>
            </a:r>
            <a:r>
              <a:rPr lang="en-US" sz="2600" dirty="0" smtClean="0"/>
              <a:t> </a:t>
            </a:r>
            <a:r>
              <a:rPr lang="tr-TR" sz="2400" dirty="0"/>
              <a:t>Eleştirel düşünme, kesinlik ve bütünlük sergileme görevi</a:t>
            </a:r>
          </a:p>
          <a:p>
            <a:pPr lvl="1"/>
            <a:r>
              <a:rPr lang="en-US" sz="2600" dirty="0" smtClean="0"/>
              <a:t>C</a:t>
            </a:r>
            <a:r>
              <a:rPr lang="en-US" sz="2600" dirty="0"/>
              <a:t>: </a:t>
            </a:r>
            <a:r>
              <a:rPr lang="tr-TR" sz="2400" dirty="0" smtClean="0"/>
              <a:t>Bir </a:t>
            </a:r>
            <a:r>
              <a:rPr lang="tr-TR" sz="2400" dirty="0"/>
              <a:t>kamu hizmeti, kurum veya özel teşebbüs için çalışma hakkı</a:t>
            </a:r>
          </a:p>
          <a:p>
            <a:pPr lvl="1"/>
            <a:r>
              <a:rPr lang="en-US" sz="2600" dirty="0" smtClean="0"/>
              <a:t>D:</a:t>
            </a:r>
            <a:r>
              <a:rPr lang="tr-TR" sz="2400" dirty="0"/>
              <a:t>Paylaştıkları ve yanlış olduğu kanıtlanan paylaştıkları herhangi bir bilgiyi düzeltme hakkı</a:t>
            </a:r>
            <a:endParaRPr lang="fr-FR" sz="2400" dirty="0"/>
          </a:p>
          <a:p>
            <a:pPr lvl="1"/>
            <a:endParaRPr lang="fr-FR" sz="2400" dirty="0"/>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550" y="3576224"/>
            <a:ext cx="538414" cy="549337"/>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909" y="4366483"/>
            <a:ext cx="538414" cy="549337"/>
          </a:xfrm>
          <a:prstGeom prst="rect">
            <a:avLst/>
          </a:prstGeom>
        </p:spPr>
      </p:pic>
    </p:spTree>
    <p:extLst>
      <p:ext uri="{BB962C8B-B14F-4D97-AF65-F5344CB8AC3E}">
        <p14:creationId xmlns:p14="http://schemas.microsoft.com/office/powerpoint/2010/main" val="1681847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DAD80E-5B83-634A-B229-E505BEFBAC23}"/>
              </a:ext>
            </a:extLst>
          </p:cNvPr>
          <p:cNvSpPr/>
          <p:nvPr/>
        </p:nvSpPr>
        <p:spPr>
          <a:xfrm>
            <a:off x="540327" y="-21055"/>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Rectangle 5">
            <a:extLst>
              <a:ext uri="{FF2B5EF4-FFF2-40B4-BE49-F238E27FC236}">
                <a16:creationId xmlns:a16="http://schemas.microsoft.com/office/drawing/2014/main" xmlns=""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xmlns=""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10" name="ZoneTexte 9"/>
          <p:cNvSpPr txBox="1"/>
          <p:nvPr/>
        </p:nvSpPr>
        <p:spPr>
          <a:xfrm>
            <a:off x="3217026" y="2263832"/>
            <a:ext cx="7714210" cy="1754326"/>
          </a:xfrm>
          <a:prstGeom prst="rect">
            <a:avLst/>
          </a:prstGeom>
          <a:noFill/>
        </p:spPr>
        <p:txBody>
          <a:bodyPr wrap="square" rtlCol="0">
            <a:spAutoFit/>
          </a:bodyPr>
          <a:lstStyle/>
          <a:p>
            <a:r>
              <a:rPr lang="fr-FR" sz="5400" dirty="0"/>
              <a:t>2</a:t>
            </a:r>
            <a:r>
              <a:rPr lang="fr-FR" sz="5400" dirty="0" smtClean="0"/>
              <a:t>. </a:t>
            </a:r>
            <a:r>
              <a:rPr lang="tr-TR" sz="5400" dirty="0" smtClean="0"/>
              <a:t>SOSYAL </a:t>
            </a:r>
            <a:r>
              <a:rPr lang="tr-TR" sz="5400" dirty="0"/>
              <a:t>MEDYA VE MEDYA </a:t>
            </a:r>
            <a:r>
              <a:rPr lang="tr-TR" sz="5400" dirty="0" smtClean="0"/>
              <a:t>ÖNYARGISI</a:t>
            </a:r>
            <a:endParaRPr lang="fr-FR" sz="5400" dirty="0"/>
          </a:p>
        </p:txBody>
      </p:sp>
    </p:spTree>
    <p:extLst>
      <p:ext uri="{BB962C8B-B14F-4D97-AF65-F5344CB8AC3E}">
        <p14:creationId xmlns:p14="http://schemas.microsoft.com/office/powerpoint/2010/main" val="2581376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0" name="ZoneTexte 9"/>
          <p:cNvSpPr txBox="1"/>
          <p:nvPr/>
        </p:nvSpPr>
        <p:spPr>
          <a:xfrm>
            <a:off x="1066800" y="1223941"/>
            <a:ext cx="5112327" cy="369332"/>
          </a:xfrm>
          <a:prstGeom prst="rect">
            <a:avLst/>
          </a:prstGeom>
          <a:noFill/>
        </p:spPr>
        <p:txBody>
          <a:bodyPr wrap="square" rtlCol="0">
            <a:spAutoFit/>
          </a:bodyPr>
          <a:lstStyle/>
          <a:p>
            <a:endParaRPr lang="fr-FR" dirty="0"/>
          </a:p>
        </p:txBody>
      </p:sp>
      <p:sp>
        <p:nvSpPr>
          <p:cNvPr id="11" name="ZoneTexte 10"/>
          <p:cNvSpPr txBox="1"/>
          <p:nvPr/>
        </p:nvSpPr>
        <p:spPr>
          <a:xfrm>
            <a:off x="1066800" y="980755"/>
            <a:ext cx="8700655" cy="646331"/>
          </a:xfrm>
          <a:prstGeom prst="rect">
            <a:avLst/>
          </a:prstGeom>
          <a:noFill/>
        </p:spPr>
        <p:txBody>
          <a:bodyPr wrap="square" rtlCol="0">
            <a:spAutoFit/>
          </a:bodyPr>
          <a:lstStyle/>
          <a:p>
            <a:r>
              <a:rPr lang="fr-FR" sz="3600" dirty="0" smtClean="0">
                <a:latin typeface="Arial" panose="020B0604020202020204" pitchFamily="34" charset="0"/>
                <a:cs typeface="Arial" panose="020B0604020202020204" pitchFamily="34" charset="0"/>
              </a:rPr>
              <a:t>SO</a:t>
            </a:r>
            <a:r>
              <a:rPr lang="tr-TR" sz="3600" dirty="0" smtClean="0">
                <a:latin typeface="Arial" panose="020B0604020202020204" pitchFamily="34" charset="0"/>
                <a:cs typeface="Arial" panose="020B0604020202020204" pitchFamily="34" charset="0"/>
              </a:rPr>
              <a:t>SYAL</a:t>
            </a:r>
            <a:r>
              <a:rPr lang="fr-FR" sz="3600" dirty="0" smtClean="0">
                <a:latin typeface="Arial" panose="020B0604020202020204" pitchFamily="34" charset="0"/>
                <a:cs typeface="Arial" panose="020B0604020202020204" pitchFamily="34" charset="0"/>
              </a:rPr>
              <a:t> MED</a:t>
            </a:r>
            <a:r>
              <a:rPr lang="tr-TR" sz="3600" dirty="0" smtClean="0">
                <a:latin typeface="Arial" panose="020B0604020202020204" pitchFamily="34" charset="0"/>
                <a:cs typeface="Arial" panose="020B0604020202020204" pitchFamily="34" charset="0"/>
              </a:rPr>
              <a:t>YANIN ANA PRENSİPLERİ</a:t>
            </a:r>
            <a:endParaRPr lang="fr-FR" sz="3600" dirty="0" smtClean="0">
              <a:latin typeface="Arial" panose="020B0604020202020204" pitchFamily="34" charset="0"/>
              <a:cs typeface="Arial" panose="020B0604020202020204" pitchFamily="34" charset="0"/>
            </a:endParaRPr>
          </a:p>
        </p:txBody>
      </p:sp>
      <p:sp>
        <p:nvSpPr>
          <p:cNvPr id="12" name="ZoneTexte 11"/>
          <p:cNvSpPr txBox="1"/>
          <p:nvPr/>
        </p:nvSpPr>
        <p:spPr>
          <a:xfrm>
            <a:off x="1066800" y="1732354"/>
            <a:ext cx="7259782" cy="1569660"/>
          </a:xfrm>
          <a:prstGeom prst="rect">
            <a:avLst/>
          </a:prstGeom>
          <a:noFill/>
        </p:spPr>
        <p:txBody>
          <a:bodyPr wrap="square" rtlCol="0">
            <a:spAutoFit/>
          </a:bodyPr>
          <a:lstStyle/>
          <a:p>
            <a:pPr marL="285750" indent="-285750">
              <a:buFont typeface="Courier New" panose="02070309020205020404" pitchFamily="49" charset="0"/>
              <a:buChar char="o"/>
            </a:pPr>
            <a:r>
              <a:rPr lang="tr-TR" sz="2400" dirty="0" err="1" smtClean="0">
                <a:latin typeface="Arial" panose="020B0604020202020204" pitchFamily="34" charset="0"/>
                <a:cs typeface="Arial" panose="020B0604020202020204" pitchFamily="34" charset="0"/>
              </a:rPr>
              <a:t>Viralite</a:t>
            </a:r>
            <a:endParaRPr lang="fr-FR" sz="2400" dirty="0" smtClean="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tr-TR" sz="2400" dirty="0" smtClean="0">
                <a:latin typeface="Arial" panose="020B0604020202020204" pitchFamily="34" charset="0"/>
                <a:cs typeface="Arial" panose="020B0604020202020204" pitchFamily="34" charset="0"/>
              </a:rPr>
              <a:t>Kısa içerikler</a:t>
            </a:r>
            <a:endParaRPr lang="fr-FR" sz="2400" dirty="0" smtClean="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tr-TR" sz="2400" dirty="0" smtClean="0">
                <a:latin typeface="Arial" panose="020B0604020202020204" pitchFamily="34" charset="0"/>
                <a:cs typeface="Arial" panose="020B0604020202020204" pitchFamily="34" charset="0"/>
              </a:rPr>
              <a:t>Doğrulanmış ya da doğrulanmamış (doğrulama)</a:t>
            </a:r>
            <a:endParaRPr lang="fr-FR" sz="2400" dirty="0" smtClean="0">
              <a:latin typeface="Arial" panose="020B0604020202020204" pitchFamily="34" charset="0"/>
              <a:cs typeface="Arial" panose="020B0604020202020204" pitchFamily="34" charset="0"/>
            </a:endParaRPr>
          </a:p>
          <a:p>
            <a:pPr marL="285750" indent="-285750">
              <a:buFont typeface="Courier New" panose="02070309020205020404" pitchFamily="49" charset="0"/>
              <a:buChar char="o"/>
            </a:pPr>
            <a:r>
              <a:rPr lang="tr-TR" sz="2400" dirty="0" smtClean="0"/>
              <a:t>Algoritma</a:t>
            </a:r>
            <a:r>
              <a:rPr lang="tr-TR" sz="2400" dirty="0"/>
              <a:t>, verilere göre tercihimizi seçer</a:t>
            </a:r>
            <a:endParaRPr lang="fr-FR" sz="2400"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45954">
            <a:off x="7853575" y="3312925"/>
            <a:ext cx="895566" cy="307534"/>
          </a:xfrm>
          <a:prstGeom prst="rect">
            <a:avLst/>
          </a:prstGeom>
        </p:spPr>
      </p:pic>
      <p:sp>
        <p:nvSpPr>
          <p:cNvPr id="14" name="ZoneTexte 13"/>
          <p:cNvSpPr txBox="1"/>
          <p:nvPr/>
        </p:nvSpPr>
        <p:spPr>
          <a:xfrm>
            <a:off x="8326581" y="3933410"/>
            <a:ext cx="3469671" cy="707886"/>
          </a:xfrm>
          <a:prstGeom prst="rect">
            <a:avLst/>
          </a:prstGeom>
          <a:noFill/>
        </p:spPr>
        <p:txBody>
          <a:bodyPr wrap="square" rtlCol="0">
            <a:spAutoFit/>
          </a:bodyPr>
          <a:lstStyle/>
          <a:p>
            <a:r>
              <a:rPr lang="tr-TR" sz="2000" dirty="0"/>
              <a:t>İçerik ve bilgi çeşitliliğini </a:t>
            </a:r>
            <a:r>
              <a:rPr lang="tr-TR" sz="2000" dirty="0" smtClean="0"/>
              <a:t>sınırlar mı?</a:t>
            </a:r>
            <a:r>
              <a:rPr lang="fr-FR" sz="2000" dirty="0" smtClean="0">
                <a:latin typeface="Arial" panose="020B0604020202020204" pitchFamily="34" charset="0"/>
                <a:cs typeface="Arial" panose="020B0604020202020204" pitchFamily="34" charset="0"/>
              </a:rPr>
              <a:t> </a:t>
            </a:r>
            <a:endParaRPr lang="fr-FR" sz="2000" dirty="0">
              <a:latin typeface="Arial" panose="020B0604020202020204" pitchFamily="34" charset="0"/>
              <a:cs typeface="Arial" panose="020B0604020202020204" pitchFamily="34" charset="0"/>
            </a:endParaRPr>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538340">
            <a:off x="6424407" y="4839067"/>
            <a:ext cx="1464171" cy="502791"/>
          </a:xfrm>
          <a:prstGeom prst="rect">
            <a:avLst/>
          </a:prstGeom>
        </p:spPr>
      </p:pic>
      <p:sp>
        <p:nvSpPr>
          <p:cNvPr id="17" name="ZoneTexte 16"/>
          <p:cNvSpPr txBox="1"/>
          <p:nvPr/>
        </p:nvSpPr>
        <p:spPr>
          <a:xfrm>
            <a:off x="540329" y="4919745"/>
            <a:ext cx="5867082" cy="1384995"/>
          </a:xfrm>
          <a:prstGeom prst="rect">
            <a:avLst/>
          </a:prstGeom>
          <a:noFill/>
        </p:spPr>
        <p:txBody>
          <a:bodyPr wrap="square" rtlCol="0">
            <a:spAutoFit/>
          </a:bodyPr>
          <a:lstStyle/>
          <a:p>
            <a:pPr algn="ctr"/>
            <a:r>
              <a:rPr lang="tr-TR" sz="2800" dirty="0" smtClean="0"/>
              <a:t>Filtreler </a:t>
            </a:r>
            <a:r>
              <a:rPr lang="tr-TR" sz="2800" dirty="0"/>
              <a:t>kabarcıklarının / Yankı odalarının etkisi</a:t>
            </a:r>
          </a:p>
          <a:p>
            <a:pPr algn="ctr"/>
            <a:endParaRPr lang="fr-FR" sz="2800" dirty="0">
              <a:latin typeface="Arial" panose="020B0604020202020204" pitchFamily="34" charset="0"/>
              <a:cs typeface="Arial" panose="020B0604020202020204" pitchFamily="34" charset="0"/>
            </a:endParaRPr>
          </a:p>
        </p:txBody>
      </p:sp>
      <p:pic>
        <p:nvPicPr>
          <p:cNvPr id="18" name="Image 17"/>
          <p:cNvPicPr>
            <a:picLocks noChangeAspect="1"/>
          </p:cNvPicPr>
          <p:nvPr/>
        </p:nvPicPr>
        <p:blipFill>
          <a:blip r:embed="rId4">
            <a:extLst>
              <a:ext uri="{BEBA8EAE-BF5A-486C-A8C5-ECC9F3942E4B}">
                <a14:imgProps xmlns:a14="http://schemas.microsoft.com/office/drawing/2010/main">
                  <a14:imgLayer r:embed="rId5">
                    <a14:imgEffect>
                      <a14:backgroundRemoval t="10000" b="90000" l="0" r="100000">
                        <a14:backgroundMark x1="1333" y1="31333" x2="38333" y2="31000"/>
                        <a14:backgroundMark x1="38333" y1="31000" x2="99667" y2="29000"/>
                        <a14:backgroundMark x1="97333" y1="29333" x2="99333" y2="55667"/>
                        <a14:backgroundMark x1="98000" y1="56667" x2="95667" y2="74000"/>
                        <a14:backgroundMark x1="95667" y1="74000" x2="667" y2="70667"/>
                        <a14:backgroundMark x1="667" y1="70667" x2="1000" y2="30667"/>
                      </a14:backgroundRemoval>
                    </a14:imgEffect>
                  </a14:imgLayer>
                </a14:imgProps>
              </a:ext>
              <a:ext uri="{28A0092B-C50C-407E-A947-70E740481C1C}">
                <a14:useLocalDpi xmlns:a14="http://schemas.microsoft.com/office/drawing/2010/main" val="0"/>
              </a:ext>
            </a:extLst>
          </a:blip>
          <a:stretch>
            <a:fillRect/>
          </a:stretch>
        </p:blipFill>
        <p:spPr>
          <a:xfrm>
            <a:off x="7870733" y="4157837"/>
            <a:ext cx="3541804" cy="3541804"/>
          </a:xfrm>
          <a:prstGeom prst="rect">
            <a:avLst/>
          </a:prstGeom>
        </p:spPr>
      </p:pic>
    </p:spTree>
    <p:extLst>
      <p:ext uri="{BB962C8B-B14F-4D97-AF65-F5344CB8AC3E}">
        <p14:creationId xmlns:p14="http://schemas.microsoft.com/office/powerpoint/2010/main" val="241504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4" name="ZoneTexte 13"/>
          <p:cNvSpPr txBox="1"/>
          <p:nvPr/>
        </p:nvSpPr>
        <p:spPr>
          <a:xfrm>
            <a:off x="959316" y="1207390"/>
            <a:ext cx="6788727" cy="646331"/>
          </a:xfrm>
          <a:prstGeom prst="rect">
            <a:avLst/>
          </a:prstGeom>
          <a:noFill/>
        </p:spPr>
        <p:txBody>
          <a:bodyPr wrap="square" rtlCol="0">
            <a:spAutoFit/>
          </a:bodyPr>
          <a:lstStyle/>
          <a:p>
            <a:r>
              <a:rPr lang="tr-TR" sz="3600" b="1" dirty="0" smtClean="0"/>
              <a:t>FİLTRE BALONCUĞU NEDİR</a:t>
            </a:r>
            <a:r>
              <a:rPr lang="fr-FR" sz="3600" b="1" dirty="0" smtClean="0"/>
              <a:t> ? </a:t>
            </a:r>
            <a:endParaRPr lang="fr-FR" sz="3600" b="1" dirty="0"/>
          </a:p>
        </p:txBody>
      </p:sp>
      <p:sp>
        <p:nvSpPr>
          <p:cNvPr id="15" name="ZoneTexte 14"/>
          <p:cNvSpPr txBox="1"/>
          <p:nvPr/>
        </p:nvSpPr>
        <p:spPr>
          <a:xfrm>
            <a:off x="959316" y="2072051"/>
            <a:ext cx="10169236" cy="1477328"/>
          </a:xfrm>
          <a:prstGeom prst="rect">
            <a:avLst/>
          </a:prstGeom>
          <a:noFill/>
        </p:spPr>
        <p:txBody>
          <a:bodyPr wrap="square" rtlCol="0">
            <a:spAutoFit/>
          </a:bodyPr>
          <a:lstStyle/>
          <a:p>
            <a:r>
              <a:rPr lang="tr-TR" b="1" i="1" dirty="0" smtClean="0"/>
              <a:t>TANIM</a:t>
            </a:r>
            <a:r>
              <a:rPr lang="en-US" dirty="0" smtClean="0"/>
              <a:t> : </a:t>
            </a:r>
            <a:r>
              <a:rPr lang="tr-TR" dirty="0" smtClean="0"/>
              <a:t>kullanıcılar</a:t>
            </a:r>
            <a:r>
              <a:rPr lang="tr-TR" dirty="0"/>
              <a:t>, önceki internet arama geçmişine ve etkileşimlerine dayalı olarak önerilen içeriktir. Zamanla, kullanıcıları kendilerininkinden farklı herhangi bir bakış açısından veya ilgi alanlarından izole edebilirler. Uzun vadede bu, insanların karmaşık konuları veya olayları anlamasını sınırlayabilir ve farklı gruplar arasındaki empatiyi ve diyaloğu azaltabilir.</a:t>
            </a:r>
            <a:endParaRPr lang="fr-FR" dirty="0"/>
          </a:p>
          <a:p>
            <a:endParaRPr lang="fr-FR" dirty="0"/>
          </a:p>
        </p:txBody>
      </p:sp>
      <p:pic>
        <p:nvPicPr>
          <p:cNvPr id="16" name="Imag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815424">
            <a:off x="2891876" y="3451605"/>
            <a:ext cx="1119340" cy="225910"/>
          </a:xfrm>
          <a:prstGeom prst="rect">
            <a:avLst/>
          </a:prstGeom>
        </p:spPr>
      </p:pic>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52295" flipV="1">
            <a:off x="5096768" y="3416711"/>
            <a:ext cx="1119340" cy="325691"/>
          </a:xfrm>
          <a:prstGeom prst="rect">
            <a:avLst/>
          </a:prstGeom>
        </p:spPr>
      </p:pic>
      <p:sp>
        <p:nvSpPr>
          <p:cNvPr id="18" name="ZoneTexte 17"/>
          <p:cNvSpPr txBox="1"/>
          <p:nvPr/>
        </p:nvSpPr>
        <p:spPr>
          <a:xfrm>
            <a:off x="959316" y="4322618"/>
            <a:ext cx="3394363" cy="646331"/>
          </a:xfrm>
          <a:prstGeom prst="rect">
            <a:avLst/>
          </a:prstGeom>
          <a:noFill/>
        </p:spPr>
        <p:txBody>
          <a:bodyPr wrap="square" rtlCol="0">
            <a:spAutoFit/>
          </a:bodyPr>
          <a:lstStyle/>
          <a:p>
            <a:pPr algn="ctr"/>
            <a:r>
              <a:rPr lang="tr-TR" b="1" dirty="0" smtClean="0"/>
              <a:t>FAYDA</a:t>
            </a:r>
            <a:r>
              <a:rPr lang="fr-FR" b="1" dirty="0" smtClean="0"/>
              <a:t> : </a:t>
            </a:r>
          </a:p>
          <a:p>
            <a:pPr algn="ctr"/>
            <a:r>
              <a:rPr lang="tr-TR" b="1" dirty="0" smtClean="0"/>
              <a:t>İçeriğin kişiselleştirilmesi</a:t>
            </a:r>
            <a:endParaRPr lang="fr-FR" b="1" dirty="0"/>
          </a:p>
        </p:txBody>
      </p:sp>
      <p:sp>
        <p:nvSpPr>
          <p:cNvPr id="19" name="ZoneTexte 18"/>
          <p:cNvSpPr txBox="1"/>
          <p:nvPr/>
        </p:nvSpPr>
        <p:spPr>
          <a:xfrm>
            <a:off x="4353680" y="4322618"/>
            <a:ext cx="2822976" cy="2031325"/>
          </a:xfrm>
          <a:prstGeom prst="rect">
            <a:avLst/>
          </a:prstGeom>
          <a:noFill/>
        </p:spPr>
        <p:txBody>
          <a:bodyPr wrap="square" rtlCol="0">
            <a:spAutoFit/>
          </a:bodyPr>
          <a:lstStyle/>
          <a:p>
            <a:pPr algn="ctr"/>
            <a:r>
              <a:rPr lang="tr-TR" b="1" dirty="0" smtClean="0"/>
              <a:t>NEYİ SINIRLAR</a:t>
            </a:r>
            <a:r>
              <a:rPr lang="fr-FR" b="1" dirty="0" smtClean="0"/>
              <a:t> : </a:t>
            </a:r>
          </a:p>
          <a:p>
            <a:pPr marL="285750" indent="-285750" algn="ctr">
              <a:buFontTx/>
              <a:buChar char="-"/>
            </a:pPr>
            <a:r>
              <a:rPr lang="tr-TR" b="1" dirty="0" smtClean="0"/>
              <a:t>Bilginin çeşitliliğini ve içeriğini</a:t>
            </a:r>
            <a:endParaRPr lang="en-US" b="1" dirty="0" smtClean="0"/>
          </a:p>
          <a:p>
            <a:pPr marL="285750" indent="-285750" algn="ctr">
              <a:buFontTx/>
              <a:buChar char="-"/>
            </a:pPr>
            <a:r>
              <a:rPr lang="tr-TR" b="1" dirty="0" smtClean="0"/>
              <a:t>Merakı yok eder</a:t>
            </a:r>
            <a:endParaRPr lang="fr-FR" b="1" dirty="0" smtClean="0"/>
          </a:p>
          <a:p>
            <a:pPr algn="ctr"/>
            <a:endParaRPr lang="fr-FR" b="1" dirty="0" smtClean="0"/>
          </a:p>
          <a:p>
            <a:endParaRPr lang="fr-FR" dirty="0" smtClean="0"/>
          </a:p>
          <a:p>
            <a:endParaRPr lang="fr-FR" dirty="0"/>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52295" flipV="1">
            <a:off x="8394151" y="3386719"/>
            <a:ext cx="1119340" cy="325691"/>
          </a:xfrm>
          <a:prstGeom prst="rect">
            <a:avLst/>
          </a:prstGeom>
        </p:spPr>
      </p:pic>
      <p:sp>
        <p:nvSpPr>
          <p:cNvPr id="21" name="ZoneTexte 20"/>
          <p:cNvSpPr txBox="1"/>
          <p:nvPr/>
        </p:nvSpPr>
        <p:spPr>
          <a:xfrm>
            <a:off x="8048901" y="4322618"/>
            <a:ext cx="3505789" cy="2862322"/>
          </a:xfrm>
          <a:prstGeom prst="rect">
            <a:avLst/>
          </a:prstGeom>
          <a:noFill/>
        </p:spPr>
        <p:txBody>
          <a:bodyPr wrap="square" rtlCol="0">
            <a:spAutoFit/>
          </a:bodyPr>
          <a:lstStyle/>
          <a:p>
            <a:pPr algn="ctr"/>
            <a:r>
              <a:rPr lang="tr-TR" b="1" dirty="0" smtClean="0">
                <a:solidFill>
                  <a:schemeClr val="tx1">
                    <a:lumMod val="75000"/>
                    <a:lumOff val="25000"/>
                  </a:schemeClr>
                </a:solidFill>
              </a:rPr>
              <a:t>ÇÖZÜMLER</a:t>
            </a:r>
            <a:r>
              <a:rPr lang="fr-FR" b="1" dirty="0" smtClean="0"/>
              <a:t> : </a:t>
            </a:r>
          </a:p>
          <a:p>
            <a:pPr marL="285750" indent="-285750" algn="ctr">
              <a:buFontTx/>
              <a:buChar char="-"/>
            </a:pPr>
            <a:r>
              <a:rPr lang="tr-TR" b="1" dirty="0" smtClean="0"/>
              <a:t>Çevrimiçi gördüğünüz şeylerin karşınıza rast gele çıkmadığını bilin</a:t>
            </a:r>
            <a:endParaRPr lang="fr-FR" b="1" dirty="0"/>
          </a:p>
          <a:p>
            <a:pPr marL="285750" indent="-285750" algn="ctr">
              <a:buFontTx/>
              <a:buChar char="-"/>
            </a:pPr>
            <a:r>
              <a:rPr lang="tr-TR" b="1" dirty="0" smtClean="0"/>
              <a:t>Dijital ayak izinizin farkında olun</a:t>
            </a:r>
            <a:endParaRPr lang="fr-FR" b="1" dirty="0" smtClean="0"/>
          </a:p>
          <a:p>
            <a:pPr marL="285750" indent="-285750" algn="ctr">
              <a:buFontTx/>
              <a:buChar char="-"/>
            </a:pPr>
            <a:r>
              <a:rPr lang="tr-TR" b="1" dirty="0" smtClean="0"/>
              <a:t>Meraklı olun</a:t>
            </a:r>
            <a:r>
              <a:rPr lang="fr-FR" b="1" dirty="0" smtClean="0"/>
              <a:t>!</a:t>
            </a:r>
            <a:endParaRPr lang="fr-FR" b="1" dirty="0"/>
          </a:p>
          <a:p>
            <a:pPr marL="285750" indent="-285750">
              <a:buFontTx/>
              <a:buChar char="-"/>
            </a:pPr>
            <a:endParaRPr lang="fr-FR" dirty="0" smtClean="0"/>
          </a:p>
          <a:p>
            <a:endParaRPr lang="fr-FR" dirty="0" smtClean="0"/>
          </a:p>
          <a:p>
            <a:endParaRPr lang="fr-FR" dirty="0"/>
          </a:p>
        </p:txBody>
      </p:sp>
    </p:spTree>
    <p:extLst>
      <p:ext uri="{BB962C8B-B14F-4D97-AF65-F5344CB8AC3E}">
        <p14:creationId xmlns:p14="http://schemas.microsoft.com/office/powerpoint/2010/main" val="3973278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540328" y="599769"/>
            <a:ext cx="9704885" cy="1090919"/>
          </a:xfrm>
        </p:spPr>
        <p:txBody>
          <a:bodyPr>
            <a:normAutofit/>
          </a:bodyPr>
          <a:lstStyle/>
          <a:p>
            <a:r>
              <a:rPr lang="tr-TR" b="1" cap="all" dirty="0" err="1" smtClean="0">
                <a:latin typeface="Arial Narrow" panose="020B0604020202020204" pitchFamily="34" charset="0"/>
              </a:rPr>
              <a:t>eğİtİm</a:t>
            </a:r>
            <a:r>
              <a:rPr lang="tr-TR" b="1" cap="all" dirty="0" smtClean="0">
                <a:latin typeface="Arial Narrow" panose="020B0604020202020204" pitchFamily="34" charset="0"/>
              </a:rPr>
              <a:t> </a:t>
            </a:r>
            <a:r>
              <a:rPr lang="tr-TR" b="1" cap="all" dirty="0" err="1" smtClean="0">
                <a:latin typeface="Arial Narrow" panose="020B0604020202020204" pitchFamily="34" charset="0"/>
              </a:rPr>
              <a:t>amaçlarI</a:t>
            </a: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xmlns="" id="{484A7ED0-66CF-E94E-87DB-121D28F5C07B}"/>
              </a:ext>
            </a:extLst>
          </p:cNvPr>
          <p:cNvSpPr>
            <a:spLocks noGrp="1"/>
          </p:cNvSpPr>
          <p:nvPr>
            <p:ph idx="1"/>
          </p:nvPr>
        </p:nvSpPr>
        <p:spPr>
          <a:xfrm>
            <a:off x="540328" y="2227759"/>
            <a:ext cx="10813472" cy="4351338"/>
          </a:xfrm>
        </p:spPr>
        <p:txBody>
          <a:bodyPr>
            <a:normAutofit lnSpcReduction="10000"/>
          </a:bodyPr>
          <a:lstStyle/>
          <a:p>
            <a:pPr algn="just"/>
            <a:r>
              <a:rPr lang="fr-FR" dirty="0" smtClean="0"/>
              <a:t> </a:t>
            </a:r>
            <a:r>
              <a:rPr lang="tr-TR" dirty="0" smtClean="0"/>
              <a:t>Ortaklar </a:t>
            </a:r>
            <a:r>
              <a:rPr lang="tr-TR" dirty="0"/>
              <a:t>arasında, sahte haber önleme, komplo teorileri ve çevrimiçi nefret söylemine odaklanarak medya okuryazarlığında kapasite </a:t>
            </a:r>
            <a:r>
              <a:rPr lang="tr-TR" dirty="0" smtClean="0"/>
              <a:t>geliştirmek.</a:t>
            </a:r>
            <a:endParaRPr lang="fr-FR" dirty="0" smtClean="0"/>
          </a:p>
          <a:p>
            <a:pPr marL="0" indent="0">
              <a:buNone/>
            </a:pPr>
            <a:endParaRPr lang="fr-FR" dirty="0" smtClean="0"/>
          </a:p>
          <a:p>
            <a:pPr algn="just"/>
            <a:r>
              <a:rPr lang="fr-FR" dirty="0" smtClean="0"/>
              <a:t> </a:t>
            </a:r>
            <a:r>
              <a:rPr lang="tr-TR" dirty="0" smtClean="0"/>
              <a:t>Medya </a:t>
            </a:r>
            <a:r>
              <a:rPr lang="tr-TR" dirty="0"/>
              <a:t>okuryazarlığında yerel bir boyut </a:t>
            </a:r>
            <a:r>
              <a:rPr lang="tr-TR" dirty="0" smtClean="0"/>
              <a:t>sağlayıp, </a:t>
            </a:r>
            <a:r>
              <a:rPr lang="tr-TR" dirty="0"/>
              <a:t>her ortak arasındaki yerel sorunları birbirine </a:t>
            </a:r>
            <a:r>
              <a:rPr lang="tr-TR" dirty="0" smtClean="0"/>
              <a:t>bağlamak </a:t>
            </a:r>
            <a:r>
              <a:rPr lang="tr-TR" dirty="0"/>
              <a:t>ve gelecekteki eğitim için ihtiyaçları </a:t>
            </a:r>
            <a:r>
              <a:rPr lang="tr-TR" dirty="0" smtClean="0"/>
              <a:t>öngörmek.</a:t>
            </a:r>
            <a:endParaRPr lang="tr-TR" dirty="0"/>
          </a:p>
          <a:p>
            <a:pPr marL="0" indent="0">
              <a:buNone/>
            </a:pPr>
            <a:endParaRPr lang="fr-FR" dirty="0" smtClean="0"/>
          </a:p>
          <a:p>
            <a:pPr algn="just"/>
            <a:r>
              <a:rPr lang="fr-FR" dirty="0"/>
              <a:t> </a:t>
            </a:r>
            <a:r>
              <a:rPr lang="tr-TR" dirty="0" smtClean="0"/>
              <a:t>Tüm </a:t>
            </a:r>
            <a:r>
              <a:rPr lang="tr-TR" dirty="0"/>
              <a:t>araçları ve yetkinlikleri </a:t>
            </a:r>
            <a:r>
              <a:rPr lang="tr-TR" dirty="0" smtClean="0"/>
              <a:t>paylaşmak </a:t>
            </a:r>
            <a:r>
              <a:rPr lang="tr-TR" dirty="0"/>
              <a:t>ve ortakların eğitimleri yerel ölçekte çoğaltmasına izin </a:t>
            </a:r>
            <a:r>
              <a:rPr lang="tr-TR" dirty="0" smtClean="0"/>
              <a:t>vermek.</a:t>
            </a:r>
            <a:endParaRPr lang="tr-TR" dirty="0"/>
          </a:p>
          <a:p>
            <a:pPr algn="just"/>
            <a:endParaRPr lang="fr-FR" b="1" dirty="0"/>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001938">
            <a:off x="6099351" y="557532"/>
            <a:ext cx="1257413" cy="1257413"/>
          </a:xfrm>
          <a:prstGeom prst="rect">
            <a:avLst/>
          </a:prstGeom>
        </p:spPr>
      </p:pic>
    </p:spTree>
    <p:extLst>
      <p:ext uri="{BB962C8B-B14F-4D97-AF65-F5344CB8AC3E}">
        <p14:creationId xmlns:p14="http://schemas.microsoft.com/office/powerpoint/2010/main" val="1190980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3D5C"/>
              </a:solidFill>
            </a:endParaRP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4" name="ZoneTexte 13"/>
          <p:cNvSpPr txBox="1"/>
          <p:nvPr/>
        </p:nvSpPr>
        <p:spPr>
          <a:xfrm>
            <a:off x="959316" y="928276"/>
            <a:ext cx="6788727" cy="646331"/>
          </a:xfrm>
          <a:prstGeom prst="rect">
            <a:avLst/>
          </a:prstGeom>
          <a:noFill/>
        </p:spPr>
        <p:txBody>
          <a:bodyPr wrap="square" rtlCol="0">
            <a:spAutoFit/>
          </a:bodyPr>
          <a:lstStyle/>
          <a:p>
            <a:r>
              <a:rPr lang="tr-TR" sz="3600" dirty="0"/>
              <a:t>ALGORİTMA </a:t>
            </a:r>
            <a:r>
              <a:rPr lang="tr-TR" sz="3600" dirty="0" smtClean="0"/>
              <a:t>İŞLEVİ</a:t>
            </a:r>
            <a:r>
              <a:rPr lang="fr-FR" sz="3600" b="1" dirty="0" smtClean="0"/>
              <a:t>:</a:t>
            </a:r>
            <a:endParaRPr lang="fr-FR" sz="3600" b="1" dirty="0"/>
          </a:p>
        </p:txBody>
      </p:sp>
      <p:sp>
        <p:nvSpPr>
          <p:cNvPr id="2" name="ZoneTexte 1"/>
          <p:cNvSpPr txBox="1"/>
          <p:nvPr/>
        </p:nvSpPr>
        <p:spPr>
          <a:xfrm>
            <a:off x="958200" y="1885061"/>
            <a:ext cx="9060873" cy="1200329"/>
          </a:xfrm>
          <a:prstGeom prst="rect">
            <a:avLst/>
          </a:prstGeom>
          <a:noFill/>
        </p:spPr>
        <p:txBody>
          <a:bodyPr wrap="square" rtlCol="0">
            <a:spAutoFit/>
          </a:bodyPr>
          <a:lstStyle/>
          <a:p>
            <a:r>
              <a:rPr lang="tr-TR" dirty="0" smtClean="0"/>
              <a:t>BAĞLANMAYA DAYALI EKONOMİ = KAPTOLOJİ :Bireylerin </a:t>
            </a:r>
            <a:r>
              <a:rPr lang="tr-TR" dirty="0"/>
              <a:t>tutum ve davranışlarını değiştirmek için tasarlanmış bilgisayar ürünlerini çalışmak, tasarlamak ve analiz etmek </a:t>
            </a:r>
            <a:r>
              <a:rPr lang="tr-TR" dirty="0" smtClean="0"/>
              <a:t>-</a:t>
            </a:r>
            <a:endParaRPr lang="fr-FR" dirty="0" smtClean="0"/>
          </a:p>
          <a:p>
            <a:endParaRPr lang="fr-FR" dirty="0" smtClean="0"/>
          </a:p>
          <a:p>
            <a:endParaRPr lang="fr-FR" dirty="0"/>
          </a:p>
        </p:txBody>
      </p:sp>
      <p:sp>
        <p:nvSpPr>
          <p:cNvPr id="3" name="ZoneTexte 2"/>
          <p:cNvSpPr txBox="1"/>
          <p:nvPr/>
        </p:nvSpPr>
        <p:spPr>
          <a:xfrm>
            <a:off x="958200" y="3791524"/>
            <a:ext cx="5929746" cy="646331"/>
          </a:xfrm>
          <a:prstGeom prst="rect">
            <a:avLst/>
          </a:prstGeom>
          <a:noFill/>
        </p:spPr>
        <p:txBody>
          <a:bodyPr wrap="square" rtlCol="0">
            <a:spAutoFit/>
          </a:bodyPr>
          <a:lstStyle/>
          <a:p>
            <a:r>
              <a:rPr lang="tr-TR" b="1" dirty="0" smtClean="0"/>
              <a:t>PSİKOLOJİK </a:t>
            </a:r>
            <a:r>
              <a:rPr lang="tr-TR" b="1" dirty="0"/>
              <a:t>ETKİLER VE SİBER </a:t>
            </a:r>
            <a:r>
              <a:rPr lang="tr-TR" b="1" dirty="0" smtClean="0"/>
              <a:t>BAĞIMLILIK</a:t>
            </a:r>
            <a:endParaRPr lang="fr-FR" b="1" dirty="0" smtClean="0"/>
          </a:p>
          <a:p>
            <a:r>
              <a:rPr lang="fr-FR" dirty="0" smtClean="0"/>
              <a:t> </a:t>
            </a:r>
            <a:endParaRPr lang="fr-FR" dirty="0"/>
          </a:p>
        </p:txBody>
      </p:sp>
      <p:sp>
        <p:nvSpPr>
          <p:cNvPr id="8" name="ZoneTexte 7"/>
          <p:cNvSpPr txBox="1"/>
          <p:nvPr/>
        </p:nvSpPr>
        <p:spPr>
          <a:xfrm>
            <a:off x="958200" y="2334380"/>
            <a:ext cx="8562109" cy="1200329"/>
          </a:xfrm>
          <a:prstGeom prst="rect">
            <a:avLst/>
          </a:prstGeom>
          <a:noFill/>
        </p:spPr>
        <p:txBody>
          <a:bodyPr wrap="square" rtlCol="0">
            <a:spAutoFit/>
          </a:bodyPr>
          <a:lstStyle/>
          <a:p>
            <a:endParaRPr lang="tr-TR" dirty="0"/>
          </a:p>
          <a:p>
            <a:r>
              <a:rPr lang="tr-TR" dirty="0" smtClean="0"/>
              <a:t>Bu </a:t>
            </a:r>
            <a:r>
              <a:rPr lang="tr-TR" dirty="0"/>
              <a:t>araştırma alanı, genel olarak ikna (etki, motivasyon, davranış değişikliği vb.) İle bilgi işlem teknolojisi arasındaki örtüşen boşluğu araştırır</a:t>
            </a:r>
            <a:r>
              <a:rPr lang="tr-TR" dirty="0" smtClean="0"/>
              <a:t>.</a:t>
            </a:r>
          </a:p>
          <a:p>
            <a:endParaRPr lang="fr-FR" dirty="0"/>
          </a:p>
        </p:txBody>
      </p:sp>
      <p:sp>
        <p:nvSpPr>
          <p:cNvPr id="9" name="Flèche droite 8"/>
          <p:cNvSpPr/>
          <p:nvPr/>
        </p:nvSpPr>
        <p:spPr>
          <a:xfrm>
            <a:off x="1150484" y="3266318"/>
            <a:ext cx="1051829" cy="429491"/>
          </a:xfrm>
          <a:prstGeom prst="rightArrow">
            <a:avLst/>
          </a:prstGeom>
          <a:noFill/>
          <a:ln>
            <a:solidFill>
              <a:srgbClr val="FF3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369125" y="3266318"/>
            <a:ext cx="8866909" cy="369332"/>
          </a:xfrm>
          <a:prstGeom prst="rect">
            <a:avLst/>
          </a:prstGeom>
          <a:noFill/>
        </p:spPr>
        <p:txBody>
          <a:bodyPr wrap="square" rtlCol="0">
            <a:spAutoFit/>
          </a:bodyPr>
          <a:lstStyle/>
          <a:p>
            <a:r>
              <a:rPr lang="tr-TR" dirty="0" smtClean="0"/>
              <a:t>Bu </a:t>
            </a:r>
            <a:r>
              <a:rPr lang="tr-TR" dirty="0"/>
              <a:t>uygulamalara bağlı kalmamızı sağlayan araçlar: Yenilemek için </a:t>
            </a:r>
            <a:r>
              <a:rPr lang="tr-TR" dirty="0" smtClean="0"/>
              <a:t>çekin…</a:t>
            </a:r>
            <a:endParaRPr lang="fr-FR" dirty="0"/>
          </a:p>
        </p:txBody>
      </p:sp>
      <p:sp>
        <p:nvSpPr>
          <p:cNvPr id="13" name="ZoneTexte 12"/>
          <p:cNvSpPr txBox="1"/>
          <p:nvPr/>
        </p:nvSpPr>
        <p:spPr>
          <a:xfrm>
            <a:off x="959316" y="4194922"/>
            <a:ext cx="5164393" cy="646331"/>
          </a:xfrm>
          <a:prstGeom prst="rect">
            <a:avLst/>
          </a:prstGeom>
          <a:noFill/>
        </p:spPr>
        <p:txBody>
          <a:bodyPr wrap="square" rtlCol="0">
            <a:spAutoFit/>
          </a:bodyPr>
          <a:lstStyle/>
          <a:p>
            <a:r>
              <a:rPr lang="tr-TR" dirty="0" smtClean="0"/>
              <a:t>Yalnızlık </a:t>
            </a:r>
            <a:r>
              <a:rPr lang="tr-TR" dirty="0"/>
              <a:t>hissi / </a:t>
            </a:r>
            <a:r>
              <a:rPr lang="tr-TR" dirty="0" smtClean="0"/>
              <a:t>Kaçırma </a:t>
            </a:r>
            <a:r>
              <a:rPr lang="tr-TR" dirty="0"/>
              <a:t>korkusu </a:t>
            </a:r>
            <a:r>
              <a:rPr lang="tr-TR" dirty="0" smtClean="0"/>
              <a:t>/ </a:t>
            </a:r>
            <a:r>
              <a:rPr lang="tr-TR" dirty="0"/>
              <a:t>bağımlılık / siber güçlendirme</a:t>
            </a:r>
            <a:endParaRPr lang="fr-FR" dirty="0"/>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4030">
            <a:off x="7522573" y="4149120"/>
            <a:ext cx="1056393" cy="848578"/>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1331" y="4200578"/>
            <a:ext cx="742292" cy="742292"/>
          </a:xfrm>
          <a:prstGeom prst="rect">
            <a:avLst/>
          </a:prstGeom>
        </p:spPr>
      </p:pic>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76387">
            <a:off x="9748287" y="3870437"/>
            <a:ext cx="1258225" cy="1258225"/>
          </a:xfrm>
          <a:prstGeom prst="rect">
            <a:avLst/>
          </a:prstGeom>
        </p:spPr>
      </p:pic>
      <p:sp>
        <p:nvSpPr>
          <p:cNvPr id="18" name="ZoneTexte 17"/>
          <p:cNvSpPr txBox="1"/>
          <p:nvPr/>
        </p:nvSpPr>
        <p:spPr>
          <a:xfrm>
            <a:off x="1000880" y="5404443"/>
            <a:ext cx="10245658" cy="646331"/>
          </a:xfrm>
          <a:prstGeom prst="rect">
            <a:avLst/>
          </a:prstGeom>
          <a:solidFill>
            <a:schemeClr val="bg2"/>
          </a:solidFill>
        </p:spPr>
        <p:txBody>
          <a:bodyPr wrap="square" rtlCol="0">
            <a:spAutoFit/>
          </a:bodyPr>
          <a:lstStyle/>
          <a:p>
            <a:r>
              <a:rPr lang="tr-TR" dirty="0"/>
              <a:t>DÜNYADA HER DAKİKADA: 480.000 </a:t>
            </a:r>
            <a:r>
              <a:rPr lang="tr-TR" dirty="0" err="1" smtClean="0"/>
              <a:t>Tweet</a:t>
            </a:r>
            <a:r>
              <a:rPr lang="tr-TR" dirty="0" smtClean="0"/>
              <a:t> atılıyor, </a:t>
            </a:r>
            <a:r>
              <a:rPr lang="tr-TR" dirty="0"/>
              <a:t>2.400.000  </a:t>
            </a:r>
            <a:r>
              <a:rPr lang="tr-TR" dirty="0" err="1" smtClean="0"/>
              <a:t>snap</a:t>
            </a:r>
            <a:r>
              <a:rPr lang="tr-TR" dirty="0" smtClean="0"/>
              <a:t> paylaşılıyor, </a:t>
            </a:r>
            <a:r>
              <a:rPr lang="tr-TR" dirty="0"/>
              <a:t>4.000.000.000 </a:t>
            </a:r>
            <a:r>
              <a:rPr lang="tr-TR" dirty="0" smtClean="0"/>
              <a:t> video Youtube'da paylaşılıyor , ve </a:t>
            </a:r>
            <a:r>
              <a:rPr lang="tr-TR" dirty="0" err="1" smtClean="0"/>
              <a:t>Tinder’da</a:t>
            </a:r>
            <a:r>
              <a:rPr lang="tr-TR" dirty="0" smtClean="0"/>
              <a:t> 1.100.000 kaydırma yapılıyor.</a:t>
            </a:r>
            <a:endParaRPr lang="fr-FR" b="1" dirty="0" smtClean="0"/>
          </a:p>
        </p:txBody>
      </p:sp>
    </p:spTree>
    <p:extLst>
      <p:ext uri="{BB962C8B-B14F-4D97-AF65-F5344CB8AC3E}">
        <p14:creationId xmlns:p14="http://schemas.microsoft.com/office/powerpoint/2010/main" val="2205350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4" name="ZoneTexte 13"/>
          <p:cNvSpPr txBox="1"/>
          <p:nvPr/>
        </p:nvSpPr>
        <p:spPr>
          <a:xfrm>
            <a:off x="1171635" y="905086"/>
            <a:ext cx="7949157" cy="646331"/>
          </a:xfrm>
          <a:prstGeom prst="rect">
            <a:avLst/>
          </a:prstGeom>
          <a:noFill/>
        </p:spPr>
        <p:txBody>
          <a:bodyPr wrap="square" rtlCol="0">
            <a:spAutoFit/>
          </a:bodyPr>
          <a:lstStyle/>
          <a:p>
            <a:r>
              <a:rPr lang="tr-TR" sz="3600" b="1" dirty="0" smtClean="0"/>
              <a:t>MEDYA ÖNYARGISI NEDİR</a:t>
            </a:r>
            <a:r>
              <a:rPr lang="tr-TR" sz="3600" b="1" dirty="0"/>
              <a:t>?</a:t>
            </a:r>
            <a:endParaRPr lang="fr-FR" sz="3600" b="1" dirty="0"/>
          </a:p>
        </p:txBody>
      </p:sp>
      <p:sp>
        <p:nvSpPr>
          <p:cNvPr id="2" name="ZoneTexte 1"/>
          <p:cNvSpPr txBox="1"/>
          <p:nvPr/>
        </p:nvSpPr>
        <p:spPr>
          <a:xfrm>
            <a:off x="1171635" y="1941205"/>
            <a:ext cx="2966329" cy="707886"/>
          </a:xfrm>
          <a:prstGeom prst="rect">
            <a:avLst/>
          </a:prstGeom>
          <a:solidFill>
            <a:schemeClr val="bg2"/>
          </a:solidFill>
        </p:spPr>
        <p:txBody>
          <a:bodyPr wrap="square" rtlCol="0">
            <a:spAutoFit/>
          </a:bodyPr>
          <a:lstStyle/>
          <a:p>
            <a:pPr algn="ctr"/>
            <a:r>
              <a:rPr lang="tr-TR" sz="2000" dirty="0" smtClean="0"/>
              <a:t>Bir </a:t>
            </a:r>
            <a:r>
              <a:rPr lang="tr-TR" sz="2000" dirty="0"/>
              <a:t>olayla veya bir bilgiyle </a:t>
            </a:r>
            <a:r>
              <a:rPr lang="tr-TR" sz="2000" dirty="0" smtClean="0"/>
              <a:t>yüzleşmek</a:t>
            </a:r>
            <a:r>
              <a:rPr lang="fr-FR" sz="2000" b="1" dirty="0" smtClean="0"/>
              <a:t> </a:t>
            </a:r>
            <a:endParaRPr lang="fr-FR" sz="2000" b="1" dirty="0"/>
          </a:p>
        </p:txBody>
      </p:sp>
      <p:cxnSp>
        <p:nvCxnSpPr>
          <p:cNvPr id="8" name="Connecteur droit avec flèche 7"/>
          <p:cNvCxnSpPr/>
          <p:nvPr/>
        </p:nvCxnSpPr>
        <p:spPr>
          <a:xfrm>
            <a:off x="4455355" y="2276676"/>
            <a:ext cx="117763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950382" y="1525199"/>
            <a:ext cx="5382636" cy="2308324"/>
          </a:xfrm>
          <a:prstGeom prst="rect">
            <a:avLst/>
          </a:prstGeom>
          <a:noFill/>
        </p:spPr>
        <p:txBody>
          <a:bodyPr wrap="square" rtlCol="0">
            <a:spAutoFit/>
          </a:bodyPr>
          <a:lstStyle/>
          <a:p>
            <a:pPr algn="just"/>
            <a:r>
              <a:rPr lang="tr-TR" dirty="0" smtClean="0"/>
              <a:t>Herkesin </a:t>
            </a:r>
            <a:r>
              <a:rPr lang="tr-TR" dirty="0"/>
              <a:t>(bilinçli veya bilinçsiz) kendi önyargıları vardır ve diğerleri hakkında varsayımlarda bulunur. Önyargı, biri adil ve dengeli olmak yerine belirli bir konuya, kişiye veya perspektife orantısız bir kayırmacılık veya önyargı gösterdiğinde ortaya çıkar. Önyargı medyanın her yerinde bulunabilir - ister yazı, radyo veya televizyonda olsun.</a:t>
            </a:r>
          </a:p>
          <a:p>
            <a:pPr algn="just"/>
            <a:endParaRPr lang="fr-FR" dirty="0">
              <a:latin typeface="Arial" panose="020B0604020202020204" pitchFamily="34" charset="0"/>
              <a:cs typeface="Arial" panose="020B0604020202020204" pitchFamily="34" charset="0"/>
            </a:endParaRPr>
          </a:p>
        </p:txBody>
      </p:sp>
      <p:sp>
        <p:nvSpPr>
          <p:cNvPr id="10" name="ZoneTexte 9"/>
          <p:cNvSpPr txBox="1"/>
          <p:nvPr/>
        </p:nvSpPr>
        <p:spPr>
          <a:xfrm>
            <a:off x="1171635" y="3983112"/>
            <a:ext cx="9993821" cy="1938992"/>
          </a:xfrm>
          <a:prstGeom prst="rect">
            <a:avLst/>
          </a:prstGeom>
          <a:noFill/>
        </p:spPr>
        <p:txBody>
          <a:bodyPr wrap="square" rtlCol="0">
            <a:spAutoFit/>
          </a:bodyPr>
          <a:lstStyle/>
          <a:p>
            <a:r>
              <a:rPr lang="tr-TR" sz="2000" b="1" dirty="0" smtClean="0">
                <a:latin typeface="Arial" panose="020B0604020202020204" pitchFamily="34" charset="0"/>
                <a:cs typeface="Arial" panose="020B0604020202020204" pitchFamily="34" charset="0"/>
              </a:rPr>
              <a:t>Medyada, gazetec</a:t>
            </a:r>
            <a:r>
              <a:rPr lang="tr-TR" sz="2000" b="1" dirty="0">
                <a:latin typeface="Arial" panose="020B0604020202020204" pitchFamily="34" charset="0"/>
                <a:cs typeface="Arial" panose="020B0604020202020204" pitchFamily="34" charset="0"/>
              </a:rPr>
              <a:t>i</a:t>
            </a:r>
            <a:r>
              <a:rPr lang="en-GB" sz="2000" b="1" dirty="0" smtClean="0">
                <a:latin typeface="Arial" panose="020B0604020202020204" pitchFamily="34" charset="0"/>
                <a:cs typeface="Arial" panose="020B0604020202020204" pitchFamily="34" charset="0"/>
              </a:rPr>
              <a:t> :</a:t>
            </a:r>
          </a:p>
          <a:p>
            <a:r>
              <a:rPr lang="en-GB" sz="2000" dirty="0" smtClean="0">
                <a:latin typeface="Arial" panose="020B0604020202020204" pitchFamily="34" charset="0"/>
                <a:cs typeface="Arial" panose="020B0604020202020204" pitchFamily="34" charset="0"/>
              </a:rPr>
              <a:t>-</a:t>
            </a:r>
            <a:r>
              <a:rPr lang="tr-TR" sz="2000" dirty="0"/>
              <a:t>gerçek ve fikir arasındaki çizgiyi </a:t>
            </a:r>
            <a:r>
              <a:rPr lang="tr-TR" sz="2000" dirty="0" smtClean="0"/>
              <a:t>bulanıklaştırabilir</a:t>
            </a:r>
          </a:p>
          <a:p>
            <a:r>
              <a:rPr lang="tr-TR" sz="2000" dirty="0" smtClean="0">
                <a:latin typeface="Arial" panose="020B0604020202020204" pitchFamily="34" charset="0"/>
                <a:cs typeface="Arial" panose="020B0604020202020204" pitchFamily="34" charset="0"/>
              </a:rPr>
              <a:t>-</a:t>
            </a:r>
            <a:r>
              <a:rPr lang="tr-TR" sz="2000" dirty="0"/>
              <a:t>bakış açısının neden doğru olduğuna dair güçlü bir açıklama </a:t>
            </a:r>
            <a:r>
              <a:rPr lang="tr-TR" sz="2000" dirty="0" smtClean="0"/>
              <a:t>yapmayabilir</a:t>
            </a:r>
          </a:p>
          <a:p>
            <a:r>
              <a:rPr lang="tr-TR" sz="2000" dirty="0" smtClean="0">
                <a:latin typeface="Arial" panose="020B0604020202020204" pitchFamily="34" charset="0"/>
                <a:cs typeface="Arial" panose="020B0604020202020204" pitchFamily="34" charset="0"/>
              </a:rPr>
              <a:t>-</a:t>
            </a:r>
            <a:r>
              <a:rPr lang="tr-TR" sz="2000" dirty="0"/>
              <a:t>argümanında denge duygusundan </a:t>
            </a:r>
            <a:r>
              <a:rPr lang="tr-TR" sz="2000" dirty="0" smtClean="0"/>
              <a:t>kaçınıp, ağır </a:t>
            </a:r>
            <a:r>
              <a:rPr lang="tr-TR" sz="2000" dirty="0"/>
              <a:t>şekilde önyargılı bir sahip veya editör nedeniyle bir fikre öncelik </a:t>
            </a:r>
            <a:r>
              <a:rPr lang="tr-TR" sz="2000" dirty="0" smtClean="0"/>
              <a:t>verebilir</a:t>
            </a:r>
          </a:p>
          <a:p>
            <a:r>
              <a:rPr lang="tr-TR" sz="2000" dirty="0" smtClean="0">
                <a:latin typeface="Arial" panose="020B0604020202020204" pitchFamily="34" charset="0"/>
                <a:cs typeface="Arial" panose="020B0604020202020204" pitchFamily="34" charset="0"/>
              </a:rPr>
              <a:t>- </a:t>
            </a:r>
            <a:r>
              <a:rPr lang="tr-TR" sz="2000" dirty="0" smtClean="0"/>
              <a:t>daha </a:t>
            </a:r>
            <a:r>
              <a:rPr lang="tr-TR" sz="2000" dirty="0"/>
              <a:t>fazla okuyucu veya izleyici çekmek için sansasyonel olabilir</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356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4" name="ZoneTexte 13"/>
          <p:cNvSpPr txBox="1"/>
          <p:nvPr/>
        </p:nvSpPr>
        <p:spPr>
          <a:xfrm>
            <a:off x="941551" y="1158099"/>
            <a:ext cx="7949157" cy="646331"/>
          </a:xfrm>
          <a:prstGeom prst="rect">
            <a:avLst/>
          </a:prstGeom>
          <a:noFill/>
        </p:spPr>
        <p:txBody>
          <a:bodyPr wrap="square" rtlCol="0">
            <a:spAutoFit/>
          </a:bodyPr>
          <a:lstStyle/>
          <a:p>
            <a:r>
              <a:rPr lang="tr-TR" sz="3600" b="1" dirty="0" smtClean="0"/>
              <a:t>MEDYA ÖN YARGISINA ÖRNEKLER</a:t>
            </a:r>
            <a:r>
              <a:rPr lang="fr-FR" sz="3600" b="1" dirty="0" smtClean="0"/>
              <a:t> </a:t>
            </a:r>
            <a:endParaRPr lang="fr-FR" sz="3600" b="1" dirty="0"/>
          </a:p>
        </p:txBody>
      </p:sp>
      <p:sp>
        <p:nvSpPr>
          <p:cNvPr id="3" name="ZoneTexte 2"/>
          <p:cNvSpPr txBox="1"/>
          <p:nvPr/>
        </p:nvSpPr>
        <p:spPr>
          <a:xfrm>
            <a:off x="540328" y="2147454"/>
            <a:ext cx="11374581" cy="3785652"/>
          </a:xfrm>
          <a:prstGeom prst="rect">
            <a:avLst/>
          </a:prstGeom>
          <a:noFill/>
        </p:spPr>
        <p:txBody>
          <a:bodyPr wrap="square" rtlCol="0">
            <a:spAutoFit/>
          </a:bodyPr>
          <a:lstStyle/>
          <a:p>
            <a:pPr marL="342900" lvl="0" indent="-342900" fontAlgn="base">
              <a:buFont typeface="Wingdings" panose="05000000000000000000" pitchFamily="2" charset="2"/>
              <a:buChar char="Ø"/>
            </a:pPr>
            <a:r>
              <a:rPr lang="tr-TR" sz="2400" dirty="0" smtClean="0"/>
              <a:t>Olumlu </a:t>
            </a:r>
            <a:r>
              <a:rPr lang="tr-TR" sz="2400" dirty="0"/>
              <a:t>(kayırmacılık) ve olumsuz (abartılı olumsuz ifadeler) </a:t>
            </a:r>
            <a:r>
              <a:rPr lang="tr-TR" sz="2400" dirty="0" smtClean="0"/>
              <a:t>önyargılar.</a:t>
            </a:r>
            <a:endParaRPr lang="fr-FR" sz="2400" b="1" dirty="0">
              <a:latin typeface="Arial" panose="020B0604020202020204" pitchFamily="34" charset="0"/>
              <a:cs typeface="Arial" panose="020B0604020202020204" pitchFamily="34" charset="0"/>
            </a:endParaRPr>
          </a:p>
          <a:p>
            <a:pPr marL="342900" lvl="0" indent="-342900" fontAlgn="base">
              <a:buFont typeface="Wingdings" panose="05000000000000000000" pitchFamily="2" charset="2"/>
              <a:buChar char="Ø"/>
            </a:pPr>
            <a:r>
              <a:rPr lang="tr-TR" sz="2400" dirty="0" smtClean="0"/>
              <a:t>Siyasi </a:t>
            </a:r>
            <a:r>
              <a:rPr lang="tr-TR" sz="2400" dirty="0"/>
              <a:t>önyargı: Pek çok yayın sol veya sağ siyasete </a:t>
            </a:r>
            <a:r>
              <a:rPr lang="tr-TR" sz="2400" dirty="0" smtClean="0"/>
              <a:t>meyillidir</a:t>
            </a:r>
          </a:p>
          <a:p>
            <a:pPr marL="342900" lvl="0" indent="-342900" fontAlgn="base">
              <a:buFont typeface="Wingdings" panose="05000000000000000000" pitchFamily="2" charset="2"/>
              <a:buChar char="Ø"/>
            </a:pPr>
            <a:r>
              <a:rPr lang="tr-TR" sz="2400" dirty="0"/>
              <a:t>İhmal yoluyla önyargı: Bir medya kuruluşunun kapsadığı konular değişiklik gösterir, belirli hikayeleri veya farklı bakış açılarını veya fikirleri destekleyen bilgileri bildirmemeyi seçmek okuyucuyu etkileyebilecek bir seçimdir</a:t>
            </a:r>
            <a:r>
              <a:rPr lang="tr-TR" sz="2400" dirty="0" smtClean="0"/>
              <a:t>.</a:t>
            </a:r>
          </a:p>
          <a:p>
            <a:pPr marL="342900" lvl="0" indent="-342900" fontAlgn="base">
              <a:buFont typeface="Wingdings" panose="05000000000000000000" pitchFamily="2" charset="2"/>
              <a:buChar char="Ø"/>
            </a:pPr>
            <a:r>
              <a:rPr lang="tr-TR" sz="2400" dirty="0"/>
              <a:t>Kaynak seçimine göre önyargı: Bir yazar, görüşlerini destekleyen diğer kaynaklardan daha fazla kaynak kullanabilir</a:t>
            </a:r>
            <a:endParaRPr lang="tr-TR" sz="2400" dirty="0" smtClean="0">
              <a:latin typeface="Arial" panose="020B0604020202020204" pitchFamily="34" charset="0"/>
              <a:cs typeface="Arial" panose="020B0604020202020204" pitchFamily="34" charset="0"/>
            </a:endParaRPr>
          </a:p>
          <a:p>
            <a:pPr marL="342900" indent="-342900" fontAlgn="base">
              <a:buFont typeface="Wingdings" panose="05000000000000000000" pitchFamily="2" charset="2"/>
              <a:buChar char="Ø"/>
            </a:pPr>
            <a:r>
              <a:rPr lang="tr-TR" sz="2400" dirty="0" smtClean="0"/>
              <a:t>Duygusal </a:t>
            </a:r>
            <a:r>
              <a:rPr lang="tr-TR" sz="2400" dirty="0"/>
              <a:t>olarak </a:t>
            </a:r>
            <a:r>
              <a:rPr lang="tr-TR" sz="2400" dirty="0" err="1"/>
              <a:t>manipülatif</a:t>
            </a:r>
            <a:r>
              <a:rPr lang="tr-TR" sz="2400" dirty="0"/>
              <a:t> dil / </a:t>
            </a:r>
            <a:r>
              <a:rPr lang="tr-TR" sz="2400" dirty="0" err="1"/>
              <a:t>sansasyonalizm</a:t>
            </a:r>
            <a:r>
              <a:rPr lang="tr-TR" sz="2400" dirty="0"/>
              <a:t>: Konular, kalıcı ve duygusal bir izlenim yaratmak için şok edici, çirkin bir şekilde sunulabilir.</a:t>
            </a:r>
          </a:p>
          <a:p>
            <a:pPr marL="342900" lvl="0" indent="-342900" fontAlgn="base">
              <a:buFont typeface="Wingdings" panose="05000000000000000000" pitchFamily="2" charset="2"/>
              <a:buChar char="Ø"/>
            </a:pPr>
            <a:endParaRPr lang="fr-F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11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4" name="ZoneTexte 13"/>
          <p:cNvSpPr txBox="1"/>
          <p:nvPr/>
        </p:nvSpPr>
        <p:spPr>
          <a:xfrm>
            <a:off x="941551" y="1158099"/>
            <a:ext cx="7949157" cy="646331"/>
          </a:xfrm>
          <a:prstGeom prst="rect">
            <a:avLst/>
          </a:prstGeom>
          <a:noFill/>
        </p:spPr>
        <p:txBody>
          <a:bodyPr wrap="square" rtlCol="0">
            <a:spAutoFit/>
          </a:bodyPr>
          <a:lstStyle/>
          <a:p>
            <a:r>
              <a:rPr lang="tr-TR" sz="3600" b="1" dirty="0" smtClean="0"/>
              <a:t>OKUYUCU/İZLEYİCİ TARAFINDA</a:t>
            </a:r>
            <a:endParaRPr lang="fr-FR" sz="3600" b="1" dirty="0"/>
          </a:p>
        </p:txBody>
      </p:sp>
      <p:sp>
        <p:nvSpPr>
          <p:cNvPr id="3" name="ZoneTexte 2"/>
          <p:cNvSpPr txBox="1"/>
          <p:nvPr/>
        </p:nvSpPr>
        <p:spPr>
          <a:xfrm>
            <a:off x="734292" y="1865864"/>
            <a:ext cx="11208326" cy="1015663"/>
          </a:xfrm>
          <a:prstGeom prst="rect">
            <a:avLst/>
          </a:prstGeom>
          <a:noFill/>
        </p:spPr>
        <p:txBody>
          <a:bodyPr wrap="square" rtlCol="0">
            <a:spAutoFit/>
          </a:bodyPr>
          <a:lstStyle/>
          <a:p>
            <a:pPr lvl="0" algn="just" fontAlgn="base"/>
            <a:r>
              <a:rPr lang="tr-TR" sz="2000" dirty="0" smtClean="0"/>
              <a:t>Bilişsel </a:t>
            </a:r>
            <a:r>
              <a:rPr lang="tr-TR" sz="2000" dirty="0"/>
              <a:t>önyargı: yargıda norm veya rasyonaliteden sistematik bir sapma modeli. Bireyler, girdiyi algılamalarından kendi "öznel gerçekliğini" yaratırlar. Bilişsel önyargılar bazen algısal bozulmaya, yanlış yargıya, mantıksız yorumlara veya genel olarak mantıksızlık olarak adlandırılan şeye yol açabilir.</a:t>
            </a:r>
            <a:endParaRPr lang="fr-FR" sz="2000" dirty="0">
              <a:latin typeface="Arial" panose="020B0604020202020204" pitchFamily="34" charset="0"/>
              <a:cs typeface="Arial" panose="020B0604020202020204" pitchFamily="34" charset="0"/>
            </a:endParaRPr>
          </a:p>
        </p:txBody>
      </p:sp>
      <p:sp>
        <p:nvSpPr>
          <p:cNvPr id="2" name="ZoneTexte 1"/>
          <p:cNvSpPr txBox="1"/>
          <p:nvPr/>
        </p:nvSpPr>
        <p:spPr>
          <a:xfrm>
            <a:off x="941551" y="3423643"/>
            <a:ext cx="10854702" cy="2862322"/>
          </a:xfrm>
          <a:prstGeom prst="rect">
            <a:avLst/>
          </a:prstGeom>
          <a:noFill/>
        </p:spPr>
        <p:txBody>
          <a:bodyPr wrap="square" rtlCol="0">
            <a:spAutoFit/>
          </a:bodyPr>
          <a:lstStyle/>
          <a:p>
            <a:r>
              <a:rPr lang="tr-TR" sz="1600" b="1" dirty="0" smtClean="0">
                <a:latin typeface="Arial" panose="020B0604020202020204" pitchFamily="34" charset="0"/>
                <a:cs typeface="Arial" panose="020B0604020202020204" pitchFamily="34" charset="0"/>
              </a:rPr>
              <a:t>BİLİŞSEL ÖN YARGI ÖRNEKLERİ</a:t>
            </a:r>
            <a:endParaRPr lang="fr-FR" sz="16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fr-F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b="1" dirty="0" smtClean="0"/>
              <a:t>Onay </a:t>
            </a:r>
            <a:r>
              <a:rPr lang="tr-TR" sz="1600" b="1" dirty="0"/>
              <a:t>önyargısı</a:t>
            </a:r>
            <a:r>
              <a:rPr lang="tr-TR" sz="1600" dirty="0"/>
              <a:t>: bilgiyi kişinin önyargılarını doğrulayacak şekilde arama veya yorumlama </a:t>
            </a:r>
            <a:r>
              <a:rPr lang="tr-TR" sz="1600" dirty="0" smtClean="0"/>
              <a:t>eğilimi</a:t>
            </a:r>
          </a:p>
          <a:p>
            <a:pPr marL="285750" indent="-285750">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b="1" dirty="0" smtClean="0"/>
              <a:t>Otorite </a:t>
            </a:r>
            <a:r>
              <a:rPr lang="tr-TR" sz="1600" b="1" dirty="0"/>
              <a:t>önyargısı</a:t>
            </a:r>
            <a:r>
              <a:rPr lang="tr-TR" sz="1600" dirty="0"/>
              <a:t>: otorite sahibi bir kişi tarafından sunulan bir argümana daha fazla önem verme </a:t>
            </a:r>
            <a:r>
              <a:rPr lang="tr-TR" sz="1600" dirty="0" smtClean="0"/>
              <a:t>eğilimi</a:t>
            </a:r>
          </a:p>
          <a:p>
            <a:pPr marL="285750" indent="-285750">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b="1" dirty="0" smtClean="0"/>
              <a:t>"İlk </a:t>
            </a:r>
            <a:r>
              <a:rPr lang="tr-TR" sz="1600" b="1" dirty="0"/>
              <a:t>izlenim" önyargısı: </a:t>
            </a:r>
            <a:r>
              <a:rPr lang="tr-TR" sz="1600" dirty="0"/>
              <a:t>gördüğünüz ilk şeye daha fazla itibar verme eğilimi</a:t>
            </a:r>
          </a:p>
          <a:p>
            <a:pPr marL="285750" indent="-285750">
              <a:buFont typeface="Wingdings" panose="05000000000000000000" pitchFamily="2" charset="2"/>
              <a:buChar char="§"/>
            </a:pPr>
            <a:endParaRPr lang="tr-TR" sz="1600" b="1"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tr-TR" sz="1600" b="1" dirty="0" smtClean="0"/>
              <a:t>Yakınlık önyargısı</a:t>
            </a:r>
            <a:r>
              <a:rPr lang="tr-TR" sz="1600" dirty="0"/>
              <a:t>: Bizim gibi insanlara karşı olumlu önyargılı olma eğilimi</a:t>
            </a:r>
          </a:p>
          <a:p>
            <a:pPr marL="285750" indent="-285750">
              <a:buFont typeface="Wingdings" panose="05000000000000000000" pitchFamily="2" charset="2"/>
              <a:buChar char="§"/>
            </a:pPr>
            <a:endParaRPr lang="en-US" sz="1600" dirty="0" smtClean="0">
              <a:latin typeface="Arial" panose="020B0604020202020204" pitchFamily="34" charset="0"/>
              <a:cs typeface="Arial" panose="020B0604020202020204" pitchFamily="34" charset="0"/>
            </a:endParaRPr>
          </a:p>
          <a:p>
            <a:pPr marL="285750" indent="-285750">
              <a:buFontTx/>
              <a:buChar char="-"/>
            </a:pPr>
            <a:endParaRPr lang="fr-FR" dirty="0"/>
          </a:p>
        </p:txBody>
      </p:sp>
    </p:spTree>
    <p:extLst>
      <p:ext uri="{BB962C8B-B14F-4D97-AF65-F5344CB8AC3E}">
        <p14:creationId xmlns:p14="http://schemas.microsoft.com/office/powerpoint/2010/main" val="21293883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DAD80E-5B83-634A-B229-E505BEFBAC23}"/>
              </a:ext>
            </a:extLst>
          </p:cNvPr>
          <p:cNvSpPr/>
          <p:nvPr/>
        </p:nvSpPr>
        <p:spPr>
          <a:xfrm>
            <a:off x="540327" y="-21055"/>
            <a:ext cx="11651673" cy="6342611"/>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Rectangle 5">
            <a:extLst>
              <a:ext uri="{FF2B5EF4-FFF2-40B4-BE49-F238E27FC236}">
                <a16:creationId xmlns:a16="http://schemas.microsoft.com/office/drawing/2014/main" xmlns=""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xmlns=""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10" name="ZoneTexte 9"/>
          <p:cNvSpPr txBox="1"/>
          <p:nvPr/>
        </p:nvSpPr>
        <p:spPr>
          <a:xfrm>
            <a:off x="3217026" y="2263832"/>
            <a:ext cx="7714210" cy="1754326"/>
          </a:xfrm>
          <a:prstGeom prst="rect">
            <a:avLst/>
          </a:prstGeom>
          <a:noFill/>
        </p:spPr>
        <p:txBody>
          <a:bodyPr wrap="square" rtlCol="0">
            <a:spAutoFit/>
          </a:bodyPr>
          <a:lstStyle/>
          <a:p>
            <a:r>
              <a:rPr lang="fr-FR" sz="5400" dirty="0" smtClean="0"/>
              <a:t>3. </a:t>
            </a:r>
            <a:r>
              <a:rPr lang="tr-TR" sz="5400" dirty="0" smtClean="0"/>
              <a:t>DEZENFERMASYON VE KOMPLO TEORİLERİ</a:t>
            </a:r>
            <a:endParaRPr lang="fr-FR" sz="5400" dirty="0"/>
          </a:p>
        </p:txBody>
      </p:sp>
    </p:spTree>
    <p:extLst>
      <p:ext uri="{BB962C8B-B14F-4D97-AF65-F5344CB8AC3E}">
        <p14:creationId xmlns:p14="http://schemas.microsoft.com/office/powerpoint/2010/main" val="2682598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875071" y="693441"/>
            <a:ext cx="9704885" cy="1090919"/>
          </a:xfrm>
        </p:spPr>
        <p:txBody>
          <a:bodyPr>
            <a:normAutofit fontScale="90000"/>
          </a:bodyPr>
          <a:lstStyle/>
          <a:p>
            <a:pPr algn="ctr"/>
            <a:r>
              <a:rPr lang="fr-FR" b="1" cap="all" dirty="0" smtClean="0">
                <a:latin typeface="Arial Narrow" panose="020B0604020202020204" pitchFamily="34" charset="0"/>
              </a:rPr>
              <a:t>D</a:t>
            </a:r>
            <a:r>
              <a:rPr lang="tr-TR" b="1" cap="all" dirty="0" smtClean="0">
                <a:latin typeface="Arial Narrow" panose="020B0604020202020204" pitchFamily="34" charset="0"/>
              </a:rPr>
              <a:t>E</a:t>
            </a:r>
            <a:r>
              <a:rPr lang="tr-TR" b="1" cap="all" dirty="0">
                <a:latin typeface="Arial Narrow" panose="020B0604020202020204" pitchFamily="34" charset="0"/>
              </a:rPr>
              <a:t>Z</a:t>
            </a:r>
            <a:r>
              <a:rPr lang="tr-TR" b="1" cap="all" dirty="0" smtClean="0">
                <a:latin typeface="Arial Narrow" panose="020B0604020202020204" pitchFamily="34" charset="0"/>
              </a:rPr>
              <a:t>İ</a:t>
            </a:r>
            <a:r>
              <a:rPr lang="fr-FR" b="1" cap="all" dirty="0" smtClean="0">
                <a:latin typeface="Arial Narrow" panose="020B0604020202020204" pitchFamily="34" charset="0"/>
              </a:rPr>
              <a:t>NFORMA</a:t>
            </a:r>
            <a:r>
              <a:rPr lang="tr-TR" b="1" cap="all" dirty="0" err="1" smtClean="0">
                <a:latin typeface="Arial Narrow" panose="020B0604020202020204" pitchFamily="34" charset="0"/>
              </a:rPr>
              <a:t>s</a:t>
            </a:r>
            <a:r>
              <a:rPr lang="tr-TR" b="1" cap="all" dirty="0" err="1">
                <a:latin typeface="Arial Narrow" panose="020B0604020202020204" pitchFamily="34" charset="0"/>
              </a:rPr>
              <a:t>y</a:t>
            </a:r>
            <a:r>
              <a:rPr lang="fr-FR" b="1" cap="all" dirty="0" smtClean="0">
                <a:latin typeface="Arial Narrow" panose="020B0604020202020204" pitchFamily="34" charset="0"/>
              </a:rPr>
              <a:t>ON        M</a:t>
            </a:r>
            <a:r>
              <a:rPr lang="tr-TR" b="1" cap="all" dirty="0" smtClean="0">
                <a:latin typeface="Arial Narrow" panose="020B0604020202020204" pitchFamily="34" charset="0"/>
              </a:rPr>
              <a:t>İ</a:t>
            </a:r>
            <a:r>
              <a:rPr lang="fr-FR" b="1" cap="all" dirty="0" smtClean="0">
                <a:latin typeface="Arial Narrow" panose="020B0604020202020204" pitchFamily="34" charset="0"/>
              </a:rPr>
              <a:t>S</a:t>
            </a:r>
            <a:r>
              <a:rPr lang="tr-TR" b="1" cap="all" dirty="0" smtClean="0">
                <a:latin typeface="Arial Narrow" panose="020B0604020202020204" pitchFamily="34" charset="0"/>
              </a:rPr>
              <a:t>İ</a:t>
            </a:r>
            <a:r>
              <a:rPr lang="fr-FR" b="1" cap="all" dirty="0" smtClean="0">
                <a:latin typeface="Arial Narrow" panose="020B0604020202020204" pitchFamily="34" charset="0"/>
              </a:rPr>
              <a:t>NFORMA</a:t>
            </a:r>
            <a:r>
              <a:rPr lang="tr-TR" b="1" cap="all" dirty="0" err="1" smtClean="0">
                <a:latin typeface="Arial Narrow" panose="020B0604020202020204" pitchFamily="34" charset="0"/>
              </a:rPr>
              <a:t>s</a:t>
            </a:r>
            <a:r>
              <a:rPr lang="tr-TR" b="1" cap="all" dirty="0" err="1">
                <a:latin typeface="Arial Narrow" panose="020B0604020202020204" pitchFamily="34" charset="0"/>
              </a:rPr>
              <a:t>y</a:t>
            </a:r>
            <a:r>
              <a:rPr lang="fr-FR" b="1" cap="all" dirty="0" smtClean="0">
                <a:latin typeface="Arial Narrow" panose="020B0604020202020204" pitchFamily="34" charset="0"/>
              </a:rPr>
              <a:t>ON</a:t>
            </a:r>
            <a:endParaRPr lang="fr-FR" b="1" cap="all" dirty="0">
              <a:latin typeface="Arial Narrow" panose="020B0604020202020204" pitchFamily="34" charset="0"/>
            </a:endParaRPr>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80591"/>
            <a:ext cx="5267678" cy="3416320"/>
          </a:xfrm>
          <a:prstGeom prst="rect">
            <a:avLst/>
          </a:prstGeom>
        </p:spPr>
        <p:txBody>
          <a:bodyPr wrap="square">
            <a:spAutoFit/>
          </a:bodyPr>
          <a:lstStyle/>
          <a:p>
            <a:r>
              <a:rPr lang="tr-TR" sz="2400" b="1" dirty="0" smtClean="0"/>
              <a:t>Dezenformasyon</a:t>
            </a:r>
            <a:r>
              <a:rPr lang="tr-TR" sz="2400" b="1" dirty="0"/>
              <a:t>:</a:t>
            </a:r>
            <a:r>
              <a:rPr lang="tr-TR" sz="2400" dirty="0"/>
              <a:t> "yanlış bilgi", halkı manipüle etmek ve onları kendi fikirlerine dönüştürmek amacıyla uydurulmuş, tahrif edilmiş veya çarpıtılmış bilgi.</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b="1" dirty="0" err="1" smtClean="0">
                <a:latin typeface="Arial" panose="020B0604020202020204" pitchFamily="34" charset="0"/>
                <a:cs typeface="Arial" panose="020B0604020202020204" pitchFamily="34" charset="0"/>
              </a:rPr>
              <a:t>Misinforma</a:t>
            </a:r>
            <a:r>
              <a:rPr lang="tr-TR" sz="2400" b="1" dirty="0" err="1" smtClean="0">
                <a:latin typeface="Arial" panose="020B0604020202020204" pitchFamily="34" charset="0"/>
                <a:cs typeface="Arial" panose="020B0604020202020204" pitchFamily="34" charset="0"/>
              </a:rPr>
              <a:t>syon</a:t>
            </a:r>
            <a:r>
              <a:rPr lang="tr-TR" sz="2400" dirty="0" smtClean="0"/>
              <a:t>: </a:t>
            </a:r>
            <a:r>
              <a:rPr lang="tr-TR" sz="2400" dirty="0"/>
              <a:t>Yanlışlıkla yanlış bilgi paylaşma eğilimi</a:t>
            </a:r>
            <a:endParaRPr lang="en-GB" sz="2400" dirty="0">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954" y="746830"/>
            <a:ext cx="921120" cy="921120"/>
          </a:xfrm>
          <a:prstGeom prst="rect">
            <a:avLst/>
          </a:prstGeom>
        </p:spPr>
      </p:pic>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5159" y="2080591"/>
            <a:ext cx="5396671" cy="3765119"/>
          </a:xfrm>
          <a:prstGeom prst="rect">
            <a:avLst/>
          </a:prstGeom>
        </p:spPr>
      </p:pic>
    </p:spTree>
    <p:extLst>
      <p:ext uri="{BB962C8B-B14F-4D97-AF65-F5344CB8AC3E}">
        <p14:creationId xmlns:p14="http://schemas.microsoft.com/office/powerpoint/2010/main" val="306808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875071" y="1001379"/>
            <a:ext cx="10039628" cy="1090919"/>
          </a:xfrm>
        </p:spPr>
        <p:txBody>
          <a:bodyPr>
            <a:normAutofit fontScale="90000"/>
          </a:bodyPr>
          <a:lstStyle/>
          <a:p>
            <a:pPr algn="ctr"/>
            <a:r>
              <a:rPr lang="tr-TR" dirty="0" smtClean="0">
                <a:latin typeface="Arial" panose="020B0604020202020204" pitchFamily="34" charset="0"/>
                <a:cs typeface="Arial" panose="020B0604020202020204" pitchFamily="34" charset="0"/>
              </a:rPr>
              <a:t/>
            </a:r>
            <a:br>
              <a:rPr lang="tr-TR" dirty="0" smtClean="0">
                <a:latin typeface="Arial" panose="020B0604020202020204" pitchFamily="34" charset="0"/>
                <a:cs typeface="Arial" panose="020B0604020202020204" pitchFamily="34" charset="0"/>
              </a:rPr>
            </a:br>
            <a:r>
              <a:rPr lang="tr-TR" dirty="0" smtClean="0">
                <a:latin typeface="Arial" panose="020B0604020202020204" pitchFamily="34" charset="0"/>
                <a:cs typeface="Arial" panose="020B0604020202020204" pitchFamily="34" charset="0"/>
              </a:rPr>
              <a:t>DEZENFERMASYON </a:t>
            </a:r>
            <a:r>
              <a:rPr lang="tr-TR" dirty="0">
                <a:latin typeface="Arial" panose="020B0604020202020204" pitchFamily="34" charset="0"/>
                <a:cs typeface="Arial" panose="020B0604020202020204" pitchFamily="34" charset="0"/>
              </a:rPr>
              <a:t>VE KOMPLO TEORİLERİ</a:t>
            </a:r>
            <a:r>
              <a:rPr lang="fr-FR" dirty="0"/>
              <a:t/>
            </a:r>
            <a:br>
              <a:rPr lang="fr-FR" dirty="0"/>
            </a:br>
            <a:r>
              <a:rPr lang="tr-TR" b="1" cap="all" dirty="0" smtClean="0">
                <a:latin typeface="Arial Narrow" panose="020B0604020202020204" pitchFamily="34" charset="0"/>
              </a:rPr>
              <a:t> </a:t>
            </a:r>
            <a:endParaRPr lang="fr-FR" b="1" cap="all" dirty="0">
              <a:latin typeface="Arial Narrow" panose="020B0604020202020204" pitchFamily="34" charset="0"/>
            </a:endParaRPr>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875071" y="2553963"/>
            <a:ext cx="9895710" cy="3416320"/>
          </a:xfrm>
          <a:prstGeom prst="rect">
            <a:avLst/>
          </a:prstGeom>
        </p:spPr>
        <p:txBody>
          <a:bodyPr wrap="square">
            <a:spAutoFit/>
          </a:bodyPr>
          <a:lstStyle/>
          <a:p>
            <a:pPr marL="342900" indent="-342900">
              <a:buFont typeface="Arial" panose="020B0604020202020204" pitchFamily="34" charset="0"/>
              <a:buChar char="•"/>
            </a:pPr>
            <a:r>
              <a:rPr lang="tr-TR" sz="2400" dirty="0" smtClean="0"/>
              <a:t>Yanıltıcı </a:t>
            </a:r>
            <a:r>
              <a:rPr lang="tr-TR" sz="2400" dirty="0"/>
              <a:t>ve yanlış bilgiler, komplo teorilerinin yayılmasına katkıda bulunur.</a:t>
            </a: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Komplo </a:t>
            </a:r>
            <a:r>
              <a:rPr lang="tr-TR" sz="2400" dirty="0"/>
              <a:t>teorileri: Belirli olayların veya durumların, olumsuz niyetle güçlü güçler tarafından perde arkasında gizlice manipüle edildiği inancı.</a:t>
            </a: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70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875071" y="897827"/>
            <a:ext cx="9895710" cy="4893647"/>
          </a:xfrm>
          <a:prstGeom prst="rect">
            <a:avLst/>
          </a:prstGeom>
        </p:spPr>
        <p:txBody>
          <a:bodyPr wrap="square">
            <a:spAutoFit/>
          </a:bodyPr>
          <a:lstStyle/>
          <a:p>
            <a:pPr algn="ctr"/>
            <a:endParaRPr lang="fr-FR" sz="2400" dirty="0" smtClean="0">
              <a:latin typeface="Arial" panose="020B0604020202020204" pitchFamily="34" charset="0"/>
              <a:cs typeface="Arial" panose="020B0604020202020204" pitchFamily="34" charset="0"/>
              <a:hlinkClick r:id="rId3"/>
            </a:endParaRPr>
          </a:p>
          <a:p>
            <a:pPr algn="ctr"/>
            <a:endParaRPr lang="fr-FR" sz="2400" dirty="0" smtClean="0">
              <a:latin typeface="Arial" panose="020B0604020202020204" pitchFamily="34" charset="0"/>
              <a:cs typeface="Arial" panose="020B0604020202020204" pitchFamily="34" charset="0"/>
              <a:hlinkClick r:id="rId3"/>
            </a:endParaRPr>
          </a:p>
          <a:p>
            <a:pPr algn="ctr"/>
            <a:r>
              <a:rPr lang="fr-FR" sz="2400" dirty="0" smtClean="0">
                <a:latin typeface="Arial" panose="020B0604020202020204" pitchFamily="34" charset="0"/>
                <a:cs typeface="Arial" panose="020B0604020202020204" pitchFamily="34" charset="0"/>
                <a:hlinkClick r:id="rId3"/>
              </a:rPr>
              <a:t>https</a:t>
            </a:r>
            <a:r>
              <a:rPr lang="fr-FR" sz="2400" dirty="0">
                <a:latin typeface="Arial" panose="020B0604020202020204" pitchFamily="34" charset="0"/>
                <a:cs typeface="Arial" panose="020B0604020202020204" pitchFamily="34" charset="0"/>
                <a:hlinkClick r:id="rId3"/>
              </a:rPr>
              <a:t>://</a:t>
            </a:r>
            <a:r>
              <a:rPr lang="fr-FR" sz="2400" dirty="0" smtClean="0">
                <a:latin typeface="Arial" panose="020B0604020202020204" pitchFamily="34" charset="0"/>
                <a:cs typeface="Arial" panose="020B0604020202020204" pitchFamily="34" charset="0"/>
                <a:hlinkClick r:id="rId3"/>
              </a:rPr>
              <a:t>www.youtube.com/watch?v=YIKDja6mA6w</a:t>
            </a:r>
            <a:r>
              <a:rPr lang="fr-FR" sz="2400" dirty="0" smtClean="0">
                <a:latin typeface="Arial" panose="020B0604020202020204" pitchFamily="34" charset="0"/>
                <a:cs typeface="Arial" panose="020B0604020202020204" pitchFamily="34" charset="0"/>
              </a:rPr>
              <a:t> </a:t>
            </a:r>
          </a:p>
          <a:p>
            <a:endParaRPr lang="fr-FR" sz="2400" dirty="0" smtClean="0">
              <a:latin typeface="Arial" panose="020B0604020202020204" pitchFamily="34" charset="0"/>
              <a:cs typeface="Arial" panose="020B0604020202020204" pitchFamily="34" charset="0"/>
            </a:endParaRPr>
          </a:p>
          <a:p>
            <a:endParaRPr lang="fr-FR" sz="2400" dirty="0" smtClean="0">
              <a:latin typeface="Arial" panose="020B0604020202020204" pitchFamily="34" charset="0"/>
              <a:cs typeface="Arial" panose="020B0604020202020204" pitchFamily="34" charset="0"/>
            </a:endParaRPr>
          </a:p>
          <a:p>
            <a:pPr algn="ctr"/>
            <a:r>
              <a:rPr lang="tr-TR" sz="2400" dirty="0"/>
              <a:t>Videonun yazarı söylediklerine nasıl güvenilirlik sağlıyor?</a:t>
            </a:r>
          </a:p>
          <a:p>
            <a:pPr algn="ctr"/>
            <a:endParaRPr lang="en-US" sz="2400" dirty="0" smtClean="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tr-TR" sz="2400" dirty="0" smtClean="0">
                <a:latin typeface="Arial" panose="020B0604020202020204" pitchFamily="34" charset="0"/>
                <a:cs typeface="Arial" panose="020B0604020202020204" pitchFamily="34" charset="0"/>
              </a:rPr>
              <a:t>İzleyin ve not alın</a:t>
            </a:r>
            <a:r>
              <a:rPr lang="fr-FR" sz="2400" dirty="0" smtClean="0">
                <a:latin typeface="Arial" panose="020B0604020202020204" pitchFamily="34" charset="0"/>
                <a:cs typeface="Arial" panose="020B0604020202020204" pitchFamily="34" charset="0"/>
              </a:rPr>
              <a:t>.</a:t>
            </a:r>
          </a:p>
          <a:p>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509" y="2706429"/>
            <a:ext cx="4762500" cy="4762500"/>
          </a:xfrm>
          <a:prstGeom prst="rect">
            <a:avLst/>
          </a:prstGeom>
        </p:spPr>
      </p:pic>
      <p:sp>
        <p:nvSpPr>
          <p:cNvPr id="12" name="ZoneTexte 11"/>
          <p:cNvSpPr txBox="1"/>
          <p:nvPr/>
        </p:nvSpPr>
        <p:spPr>
          <a:xfrm>
            <a:off x="5015345" y="6386945"/>
            <a:ext cx="6780908"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hlinkClick r:id="rId5"/>
              </a:rPr>
              <a:t>https://postit.colibris-outilslibres.org/TAKE%20NOTE#</a:t>
            </a:r>
            <a:r>
              <a:rPr lang="fr-FR" sz="2000" dirty="0">
                <a:latin typeface="Arial" panose="020B0604020202020204" pitchFamily="34" charset="0"/>
                <a:cs typeface="Arial" panose="020B0604020202020204" pitchFamily="34" charset="0"/>
              </a:rPr>
              <a:t> </a:t>
            </a:r>
          </a:p>
        </p:txBody>
      </p:sp>
      <p:sp>
        <p:nvSpPr>
          <p:cNvPr id="13" name="Flèche droite 12"/>
          <p:cNvSpPr/>
          <p:nvPr/>
        </p:nvSpPr>
        <p:spPr>
          <a:xfrm>
            <a:off x="4128655" y="6368663"/>
            <a:ext cx="666167" cy="428623"/>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544383" y="891916"/>
            <a:ext cx="9867861" cy="461665"/>
          </a:xfrm>
          <a:prstGeom prst="rect">
            <a:avLst/>
          </a:prstGeom>
          <a:noFill/>
        </p:spPr>
        <p:txBody>
          <a:bodyPr wrap="square" rtlCol="0">
            <a:spAutoFit/>
          </a:bodyPr>
          <a:lstStyle/>
          <a:p>
            <a:r>
              <a:rPr lang="tr-TR" sz="2400" b="1" dirty="0" smtClean="0">
                <a:latin typeface="Arial" panose="020B0604020202020204" pitchFamily="34" charset="0"/>
                <a:cs typeface="Arial" panose="020B0604020202020204" pitchFamily="34" charset="0"/>
              </a:rPr>
              <a:t>ETKİNLİK</a:t>
            </a:r>
            <a:r>
              <a:rPr lang="fr-FR" sz="2400" dirty="0" smtClean="0">
                <a:latin typeface="Arial" panose="020B0604020202020204" pitchFamily="34" charset="0"/>
                <a:cs typeface="Arial" panose="020B0604020202020204" pitchFamily="34" charset="0"/>
              </a:rPr>
              <a:t> : «  </a:t>
            </a:r>
            <a:r>
              <a:rPr lang="tr-TR" sz="2400" dirty="0"/>
              <a:t> Bir komplo videosunu inceleyelim</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7654" y="1338265"/>
            <a:ext cx="1571001" cy="88162"/>
          </a:xfrm>
          <a:prstGeom prst="rect">
            <a:avLst/>
          </a:prstGeom>
        </p:spPr>
      </p:pic>
    </p:spTree>
    <p:extLst>
      <p:ext uri="{BB962C8B-B14F-4D97-AF65-F5344CB8AC3E}">
        <p14:creationId xmlns:p14="http://schemas.microsoft.com/office/powerpoint/2010/main" val="790986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875071" y="1220172"/>
            <a:ext cx="9895710" cy="3416320"/>
          </a:xfrm>
          <a:prstGeom prst="rect">
            <a:avLst/>
          </a:prstGeom>
        </p:spPr>
        <p:txBody>
          <a:bodyPr wrap="square">
            <a:spAutoFit/>
          </a:bodyPr>
          <a:lstStyle/>
          <a:p>
            <a:pPr algn="ctr"/>
            <a:endParaRPr lang="fr-FR" sz="2400" dirty="0" smtClean="0">
              <a:latin typeface="Arial" panose="020B0604020202020204" pitchFamily="34" charset="0"/>
              <a:cs typeface="Arial" panose="020B0604020202020204" pitchFamily="34" charset="0"/>
              <a:hlinkClick r:id="rId3"/>
            </a:endParaRPr>
          </a:p>
          <a:p>
            <a:pPr algn="ctr"/>
            <a:endParaRPr lang="fr-FR" sz="2400" dirty="0" smtClean="0">
              <a:latin typeface="Arial" panose="020B0604020202020204" pitchFamily="34" charset="0"/>
              <a:cs typeface="Arial" panose="020B0604020202020204" pitchFamily="34" charset="0"/>
              <a:hlinkClick r:id="rId3"/>
            </a:endParaRPr>
          </a:p>
          <a:p>
            <a:endParaRPr lang="fr-FR" sz="2400" dirty="0" smtClean="0">
              <a:latin typeface="Arial" panose="020B0604020202020204" pitchFamily="34" charset="0"/>
              <a:cs typeface="Arial" panose="020B0604020202020204" pitchFamily="34" charset="0"/>
            </a:endParaRPr>
          </a:p>
          <a:p>
            <a:pPr marL="342900" indent="-342900">
              <a:buFontTx/>
              <a:buChar char="-"/>
            </a:pPr>
            <a:r>
              <a:rPr lang="tr-TR" sz="2400" dirty="0"/>
              <a:t>Komplo teorinizden sorumlu birine ihtiyacınız var</a:t>
            </a:r>
            <a:endParaRPr lang="fr-FR" sz="2400" dirty="0" smtClean="0">
              <a:latin typeface="Arial" panose="020B0604020202020204" pitchFamily="34" charset="0"/>
              <a:cs typeface="Arial" panose="020B0604020202020204" pitchFamily="34" charset="0"/>
            </a:endParaRPr>
          </a:p>
          <a:p>
            <a:pPr marL="342900" indent="-342900">
              <a:buFontTx/>
              <a:buChar char="-"/>
            </a:pPr>
            <a:r>
              <a:rPr lang="tr-TR" sz="2400" dirty="0" smtClean="0">
                <a:cs typeface="Arial" panose="020B0604020202020204" pitchFamily="34" charset="0"/>
              </a:rPr>
              <a:t>Bir amaca ihtiyacınız var</a:t>
            </a:r>
            <a:endParaRPr lang="fr-FR" sz="2400" dirty="0" smtClean="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14" name="ZoneTexte 13"/>
          <p:cNvSpPr txBox="1"/>
          <p:nvPr/>
        </p:nvSpPr>
        <p:spPr>
          <a:xfrm>
            <a:off x="1320243" y="1261157"/>
            <a:ext cx="9867861" cy="461665"/>
          </a:xfrm>
          <a:prstGeom prst="rect">
            <a:avLst/>
          </a:prstGeom>
          <a:noFill/>
        </p:spPr>
        <p:txBody>
          <a:bodyPr wrap="square" rtlCol="0">
            <a:spAutoFit/>
          </a:bodyPr>
          <a:lstStyle/>
          <a:p>
            <a:r>
              <a:rPr lang="tr-TR" sz="2400" b="1" dirty="0" smtClean="0">
                <a:latin typeface="Arial" panose="020B0604020202020204" pitchFamily="34" charset="0"/>
                <a:cs typeface="Arial" panose="020B0604020202020204" pitchFamily="34" charset="0"/>
              </a:rPr>
              <a:t>ETKİNLİK</a:t>
            </a:r>
            <a:r>
              <a:rPr lang="fr-FR" sz="2400" dirty="0" smtClean="0">
                <a:latin typeface="Arial" panose="020B0604020202020204" pitchFamily="34" charset="0"/>
                <a:cs typeface="Arial" panose="020B0604020202020204" pitchFamily="34" charset="0"/>
              </a:rPr>
              <a:t> : «  </a:t>
            </a:r>
            <a:r>
              <a:rPr lang="tr-TR" sz="2400" dirty="0"/>
              <a:t> Mevcut bir videodan bir komplo teorisi oluşturun</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243" y="1697728"/>
            <a:ext cx="1571001" cy="88162"/>
          </a:xfrm>
          <a:prstGeom prst="rect">
            <a:avLst/>
          </a:prstGeom>
        </p:spPr>
      </p:pic>
    </p:spTree>
    <p:extLst>
      <p:ext uri="{BB962C8B-B14F-4D97-AF65-F5344CB8AC3E}">
        <p14:creationId xmlns:p14="http://schemas.microsoft.com/office/powerpoint/2010/main" val="298310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4" y="1425203"/>
            <a:ext cx="7642360" cy="4024976"/>
          </a:xfrm>
          <a:prstGeom prst="rect">
            <a:avLst/>
          </a:prstGeom>
        </p:spPr>
      </p:pic>
      <p:sp>
        <p:nvSpPr>
          <p:cNvPr id="10" name="Rectangle 9"/>
          <p:cNvSpPr/>
          <p:nvPr/>
        </p:nvSpPr>
        <p:spPr>
          <a:xfrm>
            <a:off x="7379496" y="1254032"/>
            <a:ext cx="4862373" cy="3416320"/>
          </a:xfrm>
          <a:prstGeom prst="rect">
            <a:avLst/>
          </a:prstGeom>
        </p:spPr>
        <p:txBody>
          <a:bodyPr wrap="square">
            <a:spAutoFit/>
          </a:bodyPr>
          <a:lstStyle/>
          <a:p>
            <a:pPr marL="342900" indent="-342900">
              <a:buFont typeface="Arial" panose="020B0604020202020204" pitchFamily="34" charset="0"/>
              <a:buChar char="•"/>
            </a:pPr>
            <a:r>
              <a:rPr lang="tr-TR" sz="2400" dirty="0">
                <a:latin typeface="Arial" panose="020B0604020202020204" pitchFamily="34" charset="0"/>
                <a:cs typeface="Arial" panose="020B0604020202020204" pitchFamily="34" charset="0"/>
              </a:rPr>
              <a:t>Y</a:t>
            </a:r>
            <a:r>
              <a:rPr lang="tr-TR" sz="2400" dirty="0" smtClean="0"/>
              <a:t>anlış </a:t>
            </a:r>
            <a:r>
              <a:rPr lang="tr-TR" sz="2400" dirty="0"/>
              <a:t>bilgilerin karışımı, </a:t>
            </a:r>
            <a:r>
              <a:rPr lang="tr-TR" sz="2400" dirty="0" smtClean="0"/>
              <a:t>yalnızca </a:t>
            </a:r>
            <a:r>
              <a:rPr lang="tr-TR" sz="2400" dirty="0"/>
              <a:t>kısmen doğru olan bilgiler </a:t>
            </a:r>
            <a:endParaRPr lang="tr-TR" sz="2400" dirty="0" smtClean="0"/>
          </a:p>
          <a:p>
            <a:pPr marL="342900" indent="-342900">
              <a:buFont typeface="Arial" panose="020B0604020202020204" pitchFamily="34" charset="0"/>
              <a:buChar char="•"/>
            </a:pPr>
            <a:r>
              <a:rPr lang="tr-TR" sz="2400" dirty="0" smtClean="0"/>
              <a:t>Hiçbir </a:t>
            </a:r>
            <a:r>
              <a:rPr lang="tr-TR" sz="2400" dirty="0"/>
              <a:t>şey tesadüfen olmaz ve tesadüf yoktur </a:t>
            </a:r>
            <a:endParaRPr lang="tr-TR" sz="2400" dirty="0" smtClean="0"/>
          </a:p>
          <a:p>
            <a:pPr marL="342900" indent="-342900">
              <a:buFont typeface="Arial" panose="020B0604020202020204" pitchFamily="34" charset="0"/>
              <a:buChar char="•"/>
            </a:pPr>
            <a:r>
              <a:rPr lang="tr-TR" sz="2400" dirty="0" smtClean="0"/>
              <a:t>Dünyanın </a:t>
            </a:r>
            <a:r>
              <a:rPr lang="tr-TR" sz="2400" dirty="0"/>
              <a:t>manevi vizyonu (İyi x</a:t>
            </a:r>
            <a:r>
              <a:rPr lang="tr-TR" sz="2400" dirty="0" smtClean="0"/>
              <a:t> </a:t>
            </a:r>
            <a:r>
              <a:rPr lang="tr-TR" sz="2400" dirty="0"/>
              <a:t>Kötü) Komplo teorileri, insan gruplarını ortak düşman olarak belirlemek için günah keçileri </a:t>
            </a:r>
            <a:r>
              <a:rPr lang="tr-TR" sz="2400" dirty="0" smtClean="0"/>
              <a:t>kullanıyor</a:t>
            </a:r>
            <a:r>
              <a:rPr lang="tr-TR" sz="2400" b="1"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8363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540328" y="599769"/>
            <a:ext cx="9704885" cy="1090919"/>
          </a:xfrm>
        </p:spPr>
        <p:txBody>
          <a:bodyPr>
            <a:normAutofit/>
          </a:bodyPr>
          <a:lstStyle/>
          <a:p>
            <a:r>
              <a:rPr lang="tr-TR" b="1" cap="all" dirty="0" smtClean="0">
                <a:latin typeface="Arial Narrow" panose="020B0604020202020204" pitchFamily="34" charset="0"/>
              </a:rPr>
              <a:t>Neden medya </a:t>
            </a:r>
            <a:r>
              <a:rPr lang="tr-TR" b="1" cap="all" dirty="0" err="1" smtClean="0">
                <a:latin typeface="Arial Narrow" panose="020B0604020202020204" pitchFamily="34" charset="0"/>
              </a:rPr>
              <a:t>eğİtİmİ</a:t>
            </a:r>
            <a:r>
              <a:rPr lang="fr-FR" b="1" cap="all" dirty="0" smtClean="0">
                <a:latin typeface="Arial Narrow" panose="020B0604020202020204" pitchFamily="34" charset="0"/>
              </a:rPr>
              <a:t> ? </a:t>
            </a: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xmlns="" id="{484A7ED0-66CF-E94E-87DB-121D28F5C07B}"/>
              </a:ext>
            </a:extLst>
          </p:cNvPr>
          <p:cNvSpPr>
            <a:spLocks noGrp="1"/>
          </p:cNvSpPr>
          <p:nvPr>
            <p:ph idx="1"/>
          </p:nvPr>
        </p:nvSpPr>
        <p:spPr>
          <a:xfrm>
            <a:off x="540328" y="1825625"/>
            <a:ext cx="10813472" cy="4351338"/>
          </a:xfrm>
        </p:spPr>
        <p:txBody>
          <a:bodyPr>
            <a:normAutofit/>
          </a:bodyPr>
          <a:lstStyle/>
          <a:p>
            <a:r>
              <a:rPr lang="tr-TR" dirty="0" smtClean="0"/>
              <a:t>Medyayı, sosyal ağları ve bilgiyi </a:t>
            </a:r>
            <a:r>
              <a:rPr lang="tr-TR" dirty="0"/>
              <a:t>ekonomik, toplumsal, teknik, </a:t>
            </a:r>
            <a:r>
              <a:rPr lang="tr-TR" dirty="0" smtClean="0"/>
              <a:t>etik açıdan tüm boyutlarıyla anlamak.</a:t>
            </a:r>
            <a:endParaRPr lang="fr-FR" dirty="0" smtClean="0"/>
          </a:p>
          <a:p>
            <a:pPr marL="0" indent="0">
              <a:buNone/>
            </a:pPr>
            <a:endParaRPr lang="fr-FR" sz="2400" dirty="0" smtClean="0">
              <a:latin typeface="Arial" panose="020B0604020202020204" pitchFamily="34" charset="0"/>
            </a:endParaRPr>
          </a:p>
          <a:p>
            <a:r>
              <a:rPr lang="tr-TR" sz="2400" dirty="0" smtClean="0"/>
              <a:t>Bilginin </a:t>
            </a:r>
            <a:r>
              <a:rPr lang="tr-TR" sz="2400" dirty="0"/>
              <a:t>araştırılması, seçilmesi ve yorumlanmasının yanı sıra kaynakların ve içeriklerin değerlendirilmesinde beceriler geliştirmek</a:t>
            </a:r>
            <a:endParaRPr lang="fr-FR" sz="2400" dirty="0" smtClean="0">
              <a:latin typeface="Arial" panose="020B0604020202020204" pitchFamily="34" charset="0"/>
            </a:endParaRPr>
          </a:p>
          <a:p>
            <a:r>
              <a:rPr lang="tr-TR" sz="2400" dirty="0" smtClean="0"/>
              <a:t>Çevrimiçi ve çevrimdışı olarak haklarımız hakkında bir bilinç oluşturmak.</a:t>
            </a:r>
            <a:endParaRPr lang="fr-FR" sz="2400" dirty="0" smtClean="0"/>
          </a:p>
          <a:p>
            <a:endParaRPr lang="fr-FR" sz="2400" dirty="0" smtClean="0">
              <a:latin typeface="Arial" panose="020B0604020202020204" pitchFamily="34" charset="0"/>
            </a:endParaRPr>
          </a:p>
          <a:p>
            <a:r>
              <a:rPr lang="tr-TR" sz="2400" dirty="0" smtClean="0"/>
              <a:t>Kendini </a:t>
            </a:r>
            <a:r>
              <a:rPr lang="tr-TR" sz="2400" dirty="0"/>
              <a:t>ifade etme ve tartışmalı konuşma oluşturma açısından yumuşak beceriler ve yeterlilikler </a:t>
            </a:r>
            <a:r>
              <a:rPr lang="tr-TR" sz="2400" dirty="0" smtClean="0"/>
              <a:t>geliştirmek.</a:t>
            </a:r>
            <a:endParaRPr lang="fr-FR" sz="2400" b="1" dirty="0"/>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Tree>
    <p:extLst>
      <p:ext uri="{BB962C8B-B14F-4D97-AF65-F5344CB8AC3E}">
        <p14:creationId xmlns:p14="http://schemas.microsoft.com/office/powerpoint/2010/main" val="22843697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0" name="Rectangle 9"/>
          <p:cNvSpPr/>
          <p:nvPr/>
        </p:nvSpPr>
        <p:spPr>
          <a:xfrm>
            <a:off x="1456660" y="1953081"/>
            <a:ext cx="8835656" cy="3785652"/>
          </a:xfrm>
          <a:prstGeom prst="rect">
            <a:avLst/>
          </a:prstGeom>
        </p:spPr>
        <p:txBody>
          <a:bodyPr wrap="square">
            <a:spAutoFit/>
          </a:bodyPr>
          <a:lstStyle/>
          <a:p>
            <a:pPr marL="342900" indent="-342900">
              <a:buFont typeface="Arial" panose="020B0604020202020204" pitchFamily="34" charset="0"/>
              <a:buChar char="•"/>
            </a:pPr>
            <a:r>
              <a:rPr lang="tr-TR" sz="2400" dirty="0" smtClean="0"/>
              <a:t>Çağdaş </a:t>
            </a:r>
            <a:r>
              <a:rPr lang="tr-TR" sz="2400" dirty="0"/>
              <a:t>dünyanın ve anlaşılması zor olayların açıklamasına ve yanlış bir kontrol ve eylemlilik duygusu getiren bir ihtiyaca cevap veriyorlar.</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a:t>Komplo teorileri iki yönü birleştirir: mantık ve (yarı dini) bir </a:t>
            </a:r>
            <a:r>
              <a:rPr lang="tr-TR" sz="2400" dirty="0" smtClean="0"/>
              <a:t>inancı</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Komplo </a:t>
            </a:r>
            <a:r>
              <a:rPr lang="tr-TR" sz="2400" dirty="0"/>
              <a:t>teorileri dünyaya "rasyonel" bir açıklama getirmeye çalışır… ve rasyonel açıklamada eksiklik olduğunda, iman kurtarmaya gelir.</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sp>
        <p:nvSpPr>
          <p:cNvPr id="12" name="Rectangle 11"/>
          <p:cNvSpPr/>
          <p:nvPr/>
        </p:nvSpPr>
        <p:spPr>
          <a:xfrm>
            <a:off x="4075144" y="976557"/>
            <a:ext cx="4862373" cy="461665"/>
          </a:xfrm>
          <a:prstGeom prst="rect">
            <a:avLst/>
          </a:prstGeom>
        </p:spPr>
        <p:txBody>
          <a:bodyPr wrap="square">
            <a:spAutoFit/>
          </a:bodyPr>
          <a:lstStyle/>
          <a:p>
            <a:r>
              <a:rPr lang="tr-TR" sz="2400" b="1" dirty="0" smtClean="0">
                <a:latin typeface="Arial" panose="020B0604020202020204" pitchFamily="34" charset="0"/>
                <a:cs typeface="Arial" panose="020B0604020202020204" pitchFamily="34" charset="0"/>
              </a:rPr>
              <a:t>Neden komplo teorileri</a:t>
            </a:r>
            <a:r>
              <a:rPr lang="en-GB" sz="2400" b="1"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69789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0" name="Rectangle 9"/>
          <p:cNvSpPr/>
          <p:nvPr/>
        </p:nvSpPr>
        <p:spPr>
          <a:xfrm>
            <a:off x="1347465" y="1119885"/>
            <a:ext cx="9590568" cy="4524315"/>
          </a:xfrm>
          <a:prstGeom prst="rect">
            <a:avLst/>
          </a:prstGeom>
        </p:spPr>
        <p:txBody>
          <a:bodyPr wrap="square">
            <a:spAutoFit/>
          </a:bodyPr>
          <a:lstStyle/>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a:t>Teorileri hakkında sorular sorun. Tartışmayı teşvik edin</a:t>
            </a:r>
            <a:r>
              <a:rPr lang="tr-TR" sz="2400" dirty="0" smtClean="0"/>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Tema </a:t>
            </a:r>
            <a:r>
              <a:rPr lang="tr-TR" sz="2400" dirty="0"/>
              <a:t>etrafında güvenilir kaynaklar kullanın</a:t>
            </a: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a:t>Komplo teorisine inanan kişiyle alay etmeyin</a:t>
            </a:r>
            <a:r>
              <a:rPr lang="tr-TR" sz="2400" dirty="0" smtClean="0"/>
              <a:t>.</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Tehlikede </a:t>
            </a:r>
            <a:r>
              <a:rPr lang="tr-TR" sz="2400" dirty="0"/>
              <a:t>olabilecek kişiye empati gösterin</a:t>
            </a:r>
            <a:r>
              <a:rPr lang="tr-TR" sz="2400" dirty="0" smtClean="0"/>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Komplo </a:t>
            </a:r>
            <a:r>
              <a:rPr lang="tr-TR" sz="2400" dirty="0"/>
              <a:t>teorisine inanan kişiye meydan okumayın ve ona baskı uygulamayın</a:t>
            </a:r>
            <a:r>
              <a:rPr lang="tr-TR" sz="2400" dirty="0" smtClean="0"/>
              <a:t>.</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a:t>Gerçek ve doğrulanmış komplo örneklerini gösterin (ör. </a:t>
            </a:r>
            <a:r>
              <a:rPr lang="tr-TR" sz="2400" dirty="0" err="1"/>
              <a:t>Watergate</a:t>
            </a:r>
            <a:r>
              <a:rPr lang="tr-TR" sz="2400" dirty="0"/>
              <a:t>).</a:t>
            </a:r>
            <a:endParaRPr lang="en-GB" sz="2400" dirty="0">
              <a:latin typeface="Arial" panose="020B0604020202020204" pitchFamily="34" charset="0"/>
              <a:cs typeface="Arial" panose="020B0604020202020204" pitchFamily="34" charset="0"/>
            </a:endParaRPr>
          </a:p>
        </p:txBody>
      </p:sp>
      <p:sp>
        <p:nvSpPr>
          <p:cNvPr id="12" name="Rectangle 11"/>
          <p:cNvSpPr/>
          <p:nvPr/>
        </p:nvSpPr>
        <p:spPr>
          <a:xfrm>
            <a:off x="3412414" y="653536"/>
            <a:ext cx="5460670" cy="461665"/>
          </a:xfrm>
          <a:prstGeom prst="rect">
            <a:avLst/>
          </a:prstGeom>
        </p:spPr>
        <p:txBody>
          <a:bodyPr wrap="square">
            <a:spAutoFit/>
          </a:bodyPr>
          <a:lstStyle/>
          <a:p>
            <a:r>
              <a:rPr lang="tr-TR" sz="2400" dirty="0" smtClean="0"/>
              <a:t>Komplo </a:t>
            </a:r>
            <a:r>
              <a:rPr lang="tr-TR" sz="2400" dirty="0"/>
              <a:t>teorileriyle nasıl </a:t>
            </a:r>
            <a:r>
              <a:rPr lang="tr-TR" sz="2400" dirty="0" err="1"/>
              <a:t>yüzleşilir</a:t>
            </a:r>
            <a:r>
              <a:rPr lang="tr-TR" sz="2400" dirty="0" smtClean="0"/>
              <a:t>?</a:t>
            </a:r>
            <a:endParaRPr lang="en-GB"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513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875071" y="1001379"/>
            <a:ext cx="10039628" cy="1090919"/>
          </a:xfrm>
        </p:spPr>
        <p:txBody>
          <a:bodyPr>
            <a:normAutofit/>
          </a:bodyPr>
          <a:lstStyle/>
          <a:p>
            <a:pPr algn="ctr"/>
            <a:r>
              <a:rPr lang="fr-FR" b="1" cap="all" dirty="0" smtClean="0">
                <a:latin typeface="Arial Narrow" panose="020B0604020202020204" pitchFamily="34" charset="0"/>
              </a:rPr>
              <a:t>D</a:t>
            </a:r>
            <a:r>
              <a:rPr lang="tr-TR" b="1" cap="all" dirty="0" err="1" smtClean="0">
                <a:latin typeface="Arial Narrow" panose="020B0604020202020204" pitchFamily="34" charset="0"/>
              </a:rPr>
              <a:t>EZ</a:t>
            </a:r>
            <a:r>
              <a:rPr lang="tr-TR" b="1" cap="all" dirty="0" err="1">
                <a:latin typeface="Arial Narrow" panose="020B0604020202020204" pitchFamily="34" charset="0"/>
              </a:rPr>
              <a:t>e</a:t>
            </a:r>
            <a:r>
              <a:rPr lang="fr-FR" b="1" cap="all" dirty="0" smtClean="0">
                <a:latin typeface="Arial Narrow" panose="020B0604020202020204" pitchFamily="34" charset="0"/>
              </a:rPr>
              <a:t>NFORMA</a:t>
            </a:r>
            <a:r>
              <a:rPr lang="tr-TR" b="1" cap="all" dirty="0" smtClean="0">
                <a:latin typeface="Arial Narrow" panose="020B0604020202020204" pitchFamily="34" charset="0"/>
              </a:rPr>
              <a:t>S</a:t>
            </a:r>
            <a:r>
              <a:rPr lang="tr-TR" b="1" cap="all" dirty="0">
                <a:latin typeface="Arial Narrow" panose="020B0604020202020204" pitchFamily="34" charset="0"/>
              </a:rPr>
              <a:t>Y</a:t>
            </a:r>
            <a:r>
              <a:rPr lang="fr-FR" b="1" cap="all" dirty="0" smtClean="0">
                <a:latin typeface="Arial Narrow" panose="020B0604020202020204" pitchFamily="34" charset="0"/>
              </a:rPr>
              <a:t>ON </a:t>
            </a:r>
            <a:r>
              <a:rPr lang="tr-TR" b="1" cap="all" dirty="0" smtClean="0">
                <a:latin typeface="Arial Narrow" panose="020B0604020202020204" pitchFamily="34" charset="0"/>
              </a:rPr>
              <a:t>ve</a:t>
            </a:r>
            <a:r>
              <a:rPr lang="fr-FR" b="1" cap="all" dirty="0" smtClean="0">
                <a:latin typeface="Arial Narrow" panose="020B0604020202020204" pitchFamily="34" charset="0"/>
              </a:rPr>
              <a:t> </a:t>
            </a:r>
            <a:r>
              <a:rPr lang="tr-TR" b="1" cap="all" dirty="0" smtClean="0">
                <a:latin typeface="Arial Narrow" panose="020B0604020202020204" pitchFamily="34" charset="0"/>
              </a:rPr>
              <a:t>nefret </a:t>
            </a:r>
            <a:r>
              <a:rPr lang="tr-TR" b="1" cap="all" dirty="0" err="1" smtClean="0">
                <a:latin typeface="Arial Narrow" panose="020B0604020202020204" pitchFamily="34" charset="0"/>
              </a:rPr>
              <a:t>söylemİ</a:t>
            </a:r>
            <a:endParaRPr lang="fr-FR" b="1" cap="all" dirty="0">
              <a:latin typeface="Arial Narrow" panose="020B0604020202020204" pitchFamily="34" charset="0"/>
            </a:endParaRPr>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1018989" y="2300458"/>
            <a:ext cx="9895710" cy="4524315"/>
          </a:xfrm>
          <a:prstGeom prst="rect">
            <a:avLst/>
          </a:prstGeom>
        </p:spPr>
        <p:txBody>
          <a:bodyPr wrap="square">
            <a:spAutoFit/>
          </a:bodyPr>
          <a:lstStyle/>
          <a:p>
            <a:pPr marL="342900" indent="-342900">
              <a:buFont typeface="Arial" panose="020B0604020202020204" pitchFamily="34" charset="0"/>
              <a:buChar char="•"/>
            </a:pPr>
            <a:r>
              <a:rPr lang="tr-TR" sz="2400" dirty="0" smtClean="0"/>
              <a:t>Yanıltıcı </a:t>
            </a:r>
            <a:r>
              <a:rPr lang="tr-TR" sz="2400" dirty="0"/>
              <a:t>ve yanlış bilgiler genellikle nefret söylemini desteklemek ve haklı çıkarmak için kullanılır.</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a:t>Irkçı, </a:t>
            </a:r>
            <a:r>
              <a:rPr lang="tr-TR" sz="2400" dirty="0" err="1"/>
              <a:t>homofobik</a:t>
            </a:r>
            <a:r>
              <a:rPr lang="tr-TR" sz="2400" dirty="0"/>
              <a:t> ve cinsiyetçi temsiller, azınlığın ve bir bütün olarak toplumun klişeleşmiş bir vizyonuna dayanmaktadır.</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Yanlış </a:t>
            </a:r>
            <a:r>
              <a:rPr lang="tr-TR" sz="2400" dirty="0"/>
              <a:t>bilgiler, </a:t>
            </a:r>
            <a:r>
              <a:rPr lang="tr-TR" sz="2400" dirty="0" smtClean="0"/>
              <a:t>klişeleri </a:t>
            </a:r>
            <a:r>
              <a:rPr lang="tr-TR" sz="2400" dirty="0"/>
              <a:t>haklı çıkarmayı ve insan grupları arasındaki gerilimi artırmayı amaçlar.</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607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1018989" y="2300458"/>
            <a:ext cx="9895710" cy="1569660"/>
          </a:xfrm>
          <a:prstGeom prst="rect">
            <a:avLst/>
          </a:prstGeom>
        </p:spPr>
        <p:txBody>
          <a:bodyPr wrap="square">
            <a:spAutoFit/>
          </a:bodyPr>
          <a:lstStyle/>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10" name="Rectangle 9"/>
          <p:cNvSpPr/>
          <p:nvPr/>
        </p:nvSpPr>
        <p:spPr>
          <a:xfrm>
            <a:off x="3476848" y="976557"/>
            <a:ext cx="5460670" cy="830997"/>
          </a:xfrm>
          <a:prstGeom prst="rect">
            <a:avLst/>
          </a:prstGeom>
        </p:spPr>
        <p:txBody>
          <a:bodyPr wrap="square">
            <a:spAutoFit/>
          </a:bodyPr>
          <a:lstStyle/>
          <a:p>
            <a:r>
              <a:rPr lang="tr-TR" sz="2400" dirty="0" smtClean="0"/>
              <a:t>Nefret </a:t>
            </a:r>
            <a:r>
              <a:rPr lang="tr-TR" sz="2400" dirty="0"/>
              <a:t>söylemiyle nasıl </a:t>
            </a:r>
            <a:r>
              <a:rPr lang="tr-TR" sz="2400" dirty="0" err="1"/>
              <a:t>yüzleşilir</a:t>
            </a:r>
            <a:r>
              <a:rPr lang="tr-TR" sz="2400" dirty="0"/>
              <a:t> ve bunlarla nasıl mücadele edilir</a:t>
            </a:r>
            <a:r>
              <a:rPr lang="tr-TR" sz="2400" dirty="0" smtClean="0"/>
              <a:t>?</a:t>
            </a:r>
            <a:endParaRPr lang="en-GB" sz="2400" b="1" dirty="0" smtClean="0">
              <a:latin typeface="Arial" panose="020B0604020202020204" pitchFamily="34" charset="0"/>
              <a:cs typeface="Arial" panose="020B0604020202020204" pitchFamily="34" charset="0"/>
            </a:endParaRPr>
          </a:p>
        </p:txBody>
      </p:sp>
      <p:sp>
        <p:nvSpPr>
          <p:cNvPr id="12" name="Rectangle 11"/>
          <p:cNvSpPr/>
          <p:nvPr/>
        </p:nvSpPr>
        <p:spPr>
          <a:xfrm>
            <a:off x="1018989" y="2300458"/>
            <a:ext cx="9895710" cy="4154984"/>
          </a:xfrm>
          <a:prstGeom prst="rect">
            <a:avLst/>
          </a:prstGeom>
        </p:spPr>
        <p:txBody>
          <a:bodyPr wrap="square">
            <a:spAutoFit/>
          </a:bodyPr>
          <a:lstStyle/>
          <a:p>
            <a:pPr marL="342900" indent="-342900">
              <a:buFont typeface="Arial" panose="020B0604020202020204" pitchFamily="34" charset="0"/>
              <a:buChar char="•"/>
            </a:pPr>
            <a:r>
              <a:rPr lang="tr-TR" sz="2400" dirty="0" smtClean="0"/>
              <a:t>Bilginin </a:t>
            </a:r>
            <a:r>
              <a:rPr lang="tr-TR" sz="2400" dirty="0"/>
              <a:t>güvenilir olup olmadığını doğrulayın ... ancak mesaja meydan okumayı unutmayın</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Klişe ve </a:t>
            </a:r>
            <a:r>
              <a:rPr lang="tr-TR" sz="2400" dirty="0"/>
              <a:t>kalıpları yıkmak</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t>Bir </a:t>
            </a:r>
            <a:r>
              <a:rPr lang="tr-TR" sz="2400" dirty="0"/>
              <a:t>karşı </a:t>
            </a:r>
            <a:r>
              <a:rPr lang="tr-TR" sz="2400" dirty="0" smtClean="0"/>
              <a:t>söylem </a:t>
            </a:r>
            <a:r>
              <a:rPr lang="tr-TR" sz="2400" dirty="0"/>
              <a:t>üretmek ve teşvik etmek</a:t>
            </a: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49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3" name="Rectangle 2"/>
          <p:cNvSpPr/>
          <p:nvPr/>
        </p:nvSpPr>
        <p:spPr>
          <a:xfrm>
            <a:off x="875071" y="2092298"/>
            <a:ext cx="5267678" cy="461665"/>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p:txBody>
      </p:sp>
      <p:sp>
        <p:nvSpPr>
          <p:cNvPr id="11" name="Rectangle 10"/>
          <p:cNvSpPr/>
          <p:nvPr/>
        </p:nvSpPr>
        <p:spPr>
          <a:xfrm>
            <a:off x="1018989" y="2300458"/>
            <a:ext cx="9895710" cy="1569660"/>
          </a:xfrm>
          <a:prstGeom prst="rect">
            <a:avLst/>
          </a:prstGeom>
        </p:spPr>
        <p:txBody>
          <a:bodyPr wrap="square">
            <a:spAutoFit/>
          </a:bodyPr>
          <a:lstStyle/>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010" y="1115200"/>
            <a:ext cx="5075066" cy="5664594"/>
          </a:xfrm>
          <a:prstGeom prst="rect">
            <a:avLst/>
          </a:prstGeom>
        </p:spPr>
      </p:pic>
      <p:sp>
        <p:nvSpPr>
          <p:cNvPr id="8" name="Rectangle 7"/>
          <p:cNvSpPr/>
          <p:nvPr/>
        </p:nvSpPr>
        <p:spPr>
          <a:xfrm>
            <a:off x="460910" y="2607729"/>
            <a:ext cx="6096000" cy="1569660"/>
          </a:xfrm>
          <a:prstGeom prst="rect">
            <a:avLst/>
          </a:prstGeom>
        </p:spPr>
        <p:txBody>
          <a:bodyPr>
            <a:spAutoFit/>
          </a:bodyPr>
          <a:lstStyle/>
          <a:p>
            <a:r>
              <a:rPr lang="tr-TR" sz="2400" b="1" dirty="0" smtClean="0">
                <a:latin typeface="Arial" panose="020B0604020202020204" pitchFamily="34" charset="0"/>
                <a:cs typeface="Arial" panose="020B0604020202020204" pitchFamily="34" charset="0"/>
              </a:rPr>
              <a:t>Gönderi metni</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a:t>
            </a:r>
            <a:r>
              <a:rPr lang="tr-TR" sz="2400" dirty="0"/>
              <a:t>set hazır, terasta bir film ekibi ve 1 metre suda sahte göçmenler: 'sessizlik, çekiyoruz!'</a:t>
            </a:r>
            <a:endParaRPr lang="fr-FR" sz="2400" dirty="0">
              <a:latin typeface="Arial" panose="020B0604020202020204" pitchFamily="34" charset="0"/>
              <a:cs typeface="Arial" panose="020B0604020202020204" pitchFamily="34" charset="0"/>
            </a:endParaRPr>
          </a:p>
        </p:txBody>
      </p:sp>
      <p:sp>
        <p:nvSpPr>
          <p:cNvPr id="13" name="ZoneTexte 12"/>
          <p:cNvSpPr txBox="1"/>
          <p:nvPr/>
        </p:nvSpPr>
        <p:spPr>
          <a:xfrm>
            <a:off x="2606783" y="601188"/>
            <a:ext cx="9867861" cy="461665"/>
          </a:xfrm>
          <a:prstGeom prst="rect">
            <a:avLst/>
          </a:prstGeom>
          <a:noFill/>
        </p:spPr>
        <p:txBody>
          <a:bodyPr wrap="square" rtlCol="0">
            <a:spAutoFit/>
          </a:bodyPr>
          <a:lstStyle/>
          <a:p>
            <a:r>
              <a:rPr lang="tr-TR" sz="2400" b="1" dirty="0" smtClean="0">
                <a:latin typeface="Arial" panose="020B0604020202020204" pitchFamily="34" charset="0"/>
                <a:cs typeface="Arial" panose="020B0604020202020204" pitchFamily="34" charset="0"/>
              </a:rPr>
              <a:t>ETKİNLİK</a:t>
            </a:r>
            <a:r>
              <a:rPr lang="fr-FR" sz="2400" dirty="0" smtClean="0">
                <a:latin typeface="Arial" panose="020B0604020202020204" pitchFamily="34" charset="0"/>
                <a:cs typeface="Arial" panose="020B0604020202020204" pitchFamily="34" charset="0"/>
              </a:rPr>
              <a:t> : « </a:t>
            </a:r>
            <a:r>
              <a:rPr lang="tr-TR" sz="2400" dirty="0"/>
              <a:t>Klişe ve kalıpları </a:t>
            </a:r>
            <a:r>
              <a:rPr lang="tr-TR" sz="2400" dirty="0" smtClean="0"/>
              <a:t>yıkmak</a:t>
            </a:r>
            <a:r>
              <a:rPr lang="fr-FR" sz="2400" dirty="0" smtClean="0">
                <a:latin typeface="Arial" panose="020B0604020202020204" pitchFamily="34" charset="0"/>
                <a:cs typeface="Arial" panose="020B0604020202020204" pitchFamily="34" charset="0"/>
              </a:rPr>
              <a:t>» </a:t>
            </a:r>
            <a:endParaRPr lang="fr-FR" sz="2400" dirty="0">
              <a:latin typeface="Arial" panose="020B0604020202020204" pitchFamily="34" charset="0"/>
              <a:cs typeface="Arial" panose="020B0604020202020204" pitchFamily="34" charset="0"/>
            </a:endParaRP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409" y="1018772"/>
            <a:ext cx="1571001" cy="88162"/>
          </a:xfrm>
          <a:prstGeom prst="rect">
            <a:avLst/>
          </a:prstGeom>
        </p:spPr>
      </p:pic>
    </p:spTree>
    <p:extLst>
      <p:ext uri="{BB962C8B-B14F-4D97-AF65-F5344CB8AC3E}">
        <p14:creationId xmlns:p14="http://schemas.microsoft.com/office/powerpoint/2010/main" val="27160564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DAD80E-5B83-634A-B229-E505BEFBAC23}"/>
              </a:ext>
            </a:extLst>
          </p:cNvPr>
          <p:cNvSpPr/>
          <p:nvPr/>
        </p:nvSpPr>
        <p:spPr>
          <a:xfrm>
            <a:off x="540327" y="-21055"/>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Rectangle 5">
            <a:extLst>
              <a:ext uri="{FF2B5EF4-FFF2-40B4-BE49-F238E27FC236}">
                <a16:creationId xmlns:a16="http://schemas.microsoft.com/office/drawing/2014/main" xmlns=""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xmlns=""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10" name="ZoneTexte 9"/>
          <p:cNvSpPr txBox="1"/>
          <p:nvPr/>
        </p:nvSpPr>
        <p:spPr>
          <a:xfrm>
            <a:off x="9216044" y="4702232"/>
            <a:ext cx="7714210" cy="923330"/>
          </a:xfrm>
          <a:prstGeom prst="rect">
            <a:avLst/>
          </a:prstGeom>
          <a:noFill/>
        </p:spPr>
        <p:txBody>
          <a:bodyPr wrap="square" rtlCol="0">
            <a:spAutoFit/>
          </a:bodyPr>
          <a:lstStyle/>
          <a:p>
            <a:r>
              <a:rPr lang="tr-TR" sz="5400" dirty="0" smtClean="0"/>
              <a:t>GÜN</a:t>
            </a:r>
            <a:r>
              <a:rPr lang="fr-FR" sz="5400" dirty="0" smtClean="0"/>
              <a:t> 2</a:t>
            </a:r>
            <a:endParaRPr lang="fr-FR" sz="5400" dirty="0"/>
          </a:p>
        </p:txBody>
      </p:sp>
      <p:sp>
        <p:nvSpPr>
          <p:cNvPr id="2" name="ZoneTexte 1"/>
          <p:cNvSpPr txBox="1"/>
          <p:nvPr/>
        </p:nvSpPr>
        <p:spPr>
          <a:xfrm>
            <a:off x="4209833" y="2426975"/>
            <a:ext cx="7834529" cy="1446550"/>
          </a:xfrm>
          <a:prstGeom prst="rect">
            <a:avLst/>
          </a:prstGeom>
          <a:noFill/>
        </p:spPr>
        <p:txBody>
          <a:bodyPr wrap="square" rtlCol="0">
            <a:spAutoFit/>
          </a:bodyPr>
          <a:lstStyle/>
          <a:p>
            <a:r>
              <a:rPr lang="tr-TR" sz="4400" b="1" cap="all" dirty="0" smtClean="0">
                <a:latin typeface="Arial Narrow" panose="020B0604020202020204" pitchFamily="34" charset="0"/>
              </a:rPr>
              <a:t>Medya </a:t>
            </a:r>
            <a:r>
              <a:rPr lang="tr-TR" sz="4400" b="1" cap="all" dirty="0" err="1" smtClean="0">
                <a:latin typeface="Arial Narrow" panose="020B0604020202020204" pitchFamily="34" charset="0"/>
              </a:rPr>
              <a:t>okuryazarlIğInda</a:t>
            </a:r>
            <a:r>
              <a:rPr lang="tr-TR" sz="4400" b="1" cap="all" dirty="0" smtClean="0">
                <a:latin typeface="Arial Narrow" panose="020B0604020202020204" pitchFamily="34" charset="0"/>
              </a:rPr>
              <a:t> kapasite </a:t>
            </a:r>
            <a:r>
              <a:rPr lang="tr-TR" sz="4400" b="1" cap="all" dirty="0" err="1" smtClean="0">
                <a:latin typeface="Arial Narrow" panose="020B0604020202020204" pitchFamily="34" charset="0"/>
              </a:rPr>
              <a:t>oluşTuRmA</a:t>
            </a:r>
            <a:r>
              <a:rPr lang="tr-TR" sz="4400" b="1" cap="all" dirty="0" smtClean="0">
                <a:latin typeface="Arial Narrow" panose="020B0604020202020204" pitchFamily="34" charset="0"/>
              </a:rPr>
              <a:t> </a:t>
            </a:r>
            <a:r>
              <a:rPr lang="tr-TR" sz="4400" b="1" cap="all" dirty="0" err="1" smtClean="0">
                <a:latin typeface="Arial Narrow" panose="020B0604020202020204" pitchFamily="34" charset="0"/>
              </a:rPr>
              <a:t>eğitİmİ</a:t>
            </a:r>
            <a:endParaRPr lang="fr-FR" sz="4400" dirty="0"/>
          </a:p>
        </p:txBody>
      </p:sp>
    </p:spTree>
    <p:extLst>
      <p:ext uri="{BB962C8B-B14F-4D97-AF65-F5344CB8AC3E}">
        <p14:creationId xmlns:p14="http://schemas.microsoft.com/office/powerpoint/2010/main" val="881361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3"/>
          <a:stretch>
            <a:fillRect/>
          </a:stretch>
        </p:blipFill>
        <p:spPr>
          <a:xfrm>
            <a:off x="10636607" y="308902"/>
            <a:ext cx="1057698" cy="581734"/>
          </a:xfrm>
          <a:prstGeom prst="rect">
            <a:avLst/>
          </a:prstGeom>
        </p:spPr>
      </p:pic>
      <p:sp>
        <p:nvSpPr>
          <p:cNvPr id="11" name="Rectangle 10"/>
          <p:cNvSpPr/>
          <p:nvPr/>
        </p:nvSpPr>
        <p:spPr>
          <a:xfrm>
            <a:off x="1018989" y="2300458"/>
            <a:ext cx="9895710" cy="1569660"/>
          </a:xfrm>
          <a:prstGeom prst="rect">
            <a:avLst/>
          </a:prstGeom>
        </p:spPr>
        <p:txBody>
          <a:bodyPr wrap="square">
            <a:spAutoFit/>
          </a:bodyPr>
          <a:lstStyle/>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2" name="ZoneTexte 1"/>
          <p:cNvSpPr txBox="1"/>
          <p:nvPr/>
        </p:nvSpPr>
        <p:spPr>
          <a:xfrm>
            <a:off x="1191491" y="1207390"/>
            <a:ext cx="8077200" cy="646331"/>
          </a:xfrm>
          <a:prstGeom prst="rect">
            <a:avLst/>
          </a:prstGeom>
          <a:noFill/>
        </p:spPr>
        <p:txBody>
          <a:bodyPr wrap="square" rtlCol="0">
            <a:spAutoFit/>
          </a:bodyPr>
          <a:lstStyle/>
          <a:p>
            <a:r>
              <a:rPr lang="tr-TR" sz="3600" dirty="0" smtClean="0"/>
              <a:t>BİR</a:t>
            </a:r>
            <a:r>
              <a:rPr lang="fr-FR" sz="3600" dirty="0" smtClean="0"/>
              <a:t> MED</a:t>
            </a:r>
            <a:r>
              <a:rPr lang="tr-TR" sz="3600" dirty="0" smtClean="0"/>
              <a:t>YA</a:t>
            </a:r>
            <a:r>
              <a:rPr lang="fr-FR" sz="3600" dirty="0" smtClean="0"/>
              <a:t> </a:t>
            </a:r>
            <a:r>
              <a:rPr lang="tr-TR" sz="3600" dirty="0" smtClean="0"/>
              <a:t>YAPIMININ ORTAK ÜRETİMİ</a:t>
            </a:r>
            <a:endParaRPr lang="fr-FR" sz="3600" dirty="0"/>
          </a:p>
        </p:txBody>
      </p:sp>
      <p:sp>
        <p:nvSpPr>
          <p:cNvPr id="8" name="ZoneTexte 7"/>
          <p:cNvSpPr txBox="1"/>
          <p:nvPr/>
        </p:nvSpPr>
        <p:spPr>
          <a:xfrm>
            <a:off x="1018989" y="2133600"/>
            <a:ext cx="6616536" cy="461665"/>
          </a:xfrm>
          <a:prstGeom prst="rect">
            <a:avLst/>
          </a:prstGeom>
          <a:noFill/>
        </p:spPr>
        <p:txBody>
          <a:bodyPr wrap="square" rtlCol="0">
            <a:spAutoFit/>
          </a:bodyPr>
          <a:lstStyle/>
          <a:p>
            <a:r>
              <a:rPr lang="fr-FR" sz="2400" b="1" dirty="0" smtClean="0"/>
              <a:t>I- </a:t>
            </a:r>
            <a:r>
              <a:rPr lang="tr-TR" sz="2400" b="1" dirty="0" smtClean="0"/>
              <a:t>EDİTORYAL BİR HAT OLUŞTURUN</a:t>
            </a:r>
            <a:endParaRPr lang="fr-FR" sz="2400" b="1" dirty="0"/>
          </a:p>
        </p:txBody>
      </p:sp>
      <p:sp>
        <p:nvSpPr>
          <p:cNvPr id="9" name="ZoneTexte 8"/>
          <p:cNvSpPr txBox="1"/>
          <p:nvPr/>
        </p:nvSpPr>
        <p:spPr>
          <a:xfrm>
            <a:off x="1537855" y="2941779"/>
            <a:ext cx="3754581" cy="369332"/>
          </a:xfrm>
          <a:prstGeom prst="rect">
            <a:avLst/>
          </a:prstGeom>
          <a:noFill/>
        </p:spPr>
        <p:txBody>
          <a:bodyPr wrap="square" rtlCol="0">
            <a:spAutoFit/>
          </a:bodyPr>
          <a:lstStyle/>
          <a:p>
            <a:r>
              <a:rPr lang="fr-FR" dirty="0" smtClean="0"/>
              <a:t>- </a:t>
            </a:r>
            <a:r>
              <a:rPr lang="tr-TR" dirty="0" smtClean="0"/>
              <a:t>Hangi konuları işlemek istiyoruz</a:t>
            </a:r>
            <a:r>
              <a:rPr lang="fr-FR" dirty="0" smtClean="0"/>
              <a:t> ? </a:t>
            </a:r>
            <a:endParaRPr lang="fr-FR" dirty="0"/>
          </a:p>
        </p:txBody>
      </p:sp>
      <p:sp>
        <p:nvSpPr>
          <p:cNvPr id="13" name="Flèche droite 12"/>
          <p:cNvSpPr/>
          <p:nvPr/>
        </p:nvSpPr>
        <p:spPr>
          <a:xfrm>
            <a:off x="5581147" y="2960332"/>
            <a:ext cx="1495233" cy="272350"/>
          </a:xfrm>
          <a:prstGeom prst="rightArrow">
            <a:avLst/>
          </a:prstGeom>
          <a:solidFill>
            <a:srgbClr val="1CC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7531178" y="2952756"/>
            <a:ext cx="4028990" cy="369332"/>
          </a:xfrm>
          <a:prstGeom prst="rect">
            <a:avLst/>
          </a:prstGeom>
          <a:noFill/>
        </p:spPr>
        <p:txBody>
          <a:bodyPr wrap="square" rtlCol="0">
            <a:spAutoFit/>
          </a:bodyPr>
          <a:lstStyle/>
          <a:p>
            <a:r>
              <a:rPr lang="tr-TR" dirty="0" smtClean="0"/>
              <a:t>ETKİNLİK</a:t>
            </a:r>
            <a:r>
              <a:rPr lang="fr-FR" dirty="0" smtClean="0"/>
              <a:t> : </a:t>
            </a:r>
            <a:r>
              <a:rPr lang="tr-TR" dirty="0" smtClean="0"/>
              <a:t>BASIN YORUMLAMASI</a:t>
            </a:r>
            <a:endParaRPr lang="fr-FR"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7635525" y="3266447"/>
            <a:ext cx="991502" cy="55641"/>
          </a:xfrm>
          <a:prstGeom prst="rect">
            <a:avLst/>
          </a:prstGeom>
        </p:spPr>
      </p:pic>
      <p:sp>
        <p:nvSpPr>
          <p:cNvPr id="16" name="ZoneTexte 15"/>
          <p:cNvSpPr txBox="1"/>
          <p:nvPr/>
        </p:nvSpPr>
        <p:spPr>
          <a:xfrm>
            <a:off x="1537855" y="4346941"/>
            <a:ext cx="3629890" cy="369332"/>
          </a:xfrm>
          <a:prstGeom prst="rect">
            <a:avLst/>
          </a:prstGeom>
          <a:noFill/>
        </p:spPr>
        <p:txBody>
          <a:bodyPr wrap="square" rtlCol="0">
            <a:spAutoFit/>
          </a:bodyPr>
          <a:lstStyle/>
          <a:p>
            <a:r>
              <a:rPr lang="fr-FR" dirty="0" smtClean="0"/>
              <a:t>- </a:t>
            </a:r>
            <a:r>
              <a:rPr lang="tr-TR" dirty="0" smtClean="0"/>
              <a:t>Konular hangi biçime bürünecek</a:t>
            </a:r>
            <a:r>
              <a:rPr lang="fr-FR" dirty="0" smtClean="0"/>
              <a:t> ? </a:t>
            </a:r>
            <a:endParaRPr lang="fr-FR" dirty="0"/>
          </a:p>
        </p:txBody>
      </p:sp>
      <p:sp>
        <p:nvSpPr>
          <p:cNvPr id="17" name="ZoneTexte 16"/>
          <p:cNvSpPr txBox="1"/>
          <p:nvPr/>
        </p:nvSpPr>
        <p:spPr>
          <a:xfrm>
            <a:off x="1480203" y="5131430"/>
            <a:ext cx="4100945" cy="646331"/>
          </a:xfrm>
          <a:prstGeom prst="rect">
            <a:avLst/>
          </a:prstGeom>
          <a:noFill/>
        </p:spPr>
        <p:txBody>
          <a:bodyPr wrap="square" rtlCol="0">
            <a:spAutoFit/>
          </a:bodyPr>
          <a:lstStyle/>
          <a:p>
            <a:r>
              <a:rPr lang="fr-FR" dirty="0" smtClean="0"/>
              <a:t>- </a:t>
            </a:r>
            <a:r>
              <a:rPr lang="tr-TR" dirty="0" err="1" smtClean="0"/>
              <a:t>Editoryal</a:t>
            </a:r>
            <a:r>
              <a:rPr lang="tr-TR" dirty="0" smtClean="0"/>
              <a:t> ekibin hangi etkinliğini </a:t>
            </a:r>
            <a:r>
              <a:rPr lang="tr-TR" dirty="0" smtClean="0"/>
              <a:t>  </a:t>
            </a:r>
          </a:p>
          <a:p>
            <a:r>
              <a:rPr lang="tr-TR" dirty="0"/>
              <a:t> </a:t>
            </a:r>
            <a:r>
              <a:rPr lang="tr-TR" dirty="0" smtClean="0"/>
              <a:t> </a:t>
            </a:r>
            <a:r>
              <a:rPr lang="tr-TR" dirty="0" smtClean="0"/>
              <a:t>istiyoruz</a:t>
            </a:r>
            <a:r>
              <a:rPr lang="tr-TR" dirty="0"/>
              <a:t>?</a:t>
            </a:r>
            <a:r>
              <a:rPr lang="fr-FR" dirty="0" smtClean="0"/>
              <a:t> </a:t>
            </a:r>
            <a:endParaRPr lang="fr-FR" dirty="0"/>
          </a:p>
        </p:txBody>
      </p:sp>
      <p:sp>
        <p:nvSpPr>
          <p:cNvPr id="18" name="Flèche droite 17"/>
          <p:cNvSpPr/>
          <p:nvPr/>
        </p:nvSpPr>
        <p:spPr>
          <a:xfrm>
            <a:off x="5633801" y="4531607"/>
            <a:ext cx="1467524" cy="272350"/>
          </a:xfrm>
          <a:prstGeom prst="rightArrow">
            <a:avLst/>
          </a:prstGeom>
          <a:solidFill>
            <a:srgbClr val="1CC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droite 18"/>
          <p:cNvSpPr/>
          <p:nvPr/>
        </p:nvSpPr>
        <p:spPr>
          <a:xfrm>
            <a:off x="5633802" y="5200577"/>
            <a:ext cx="1467524" cy="293206"/>
          </a:xfrm>
          <a:prstGeom prst="rightArrow">
            <a:avLst/>
          </a:prstGeom>
          <a:solidFill>
            <a:srgbClr val="1CC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536873" y="4213403"/>
            <a:ext cx="3978702" cy="923330"/>
          </a:xfrm>
          <a:prstGeom prst="rect">
            <a:avLst/>
          </a:prstGeom>
          <a:noFill/>
        </p:spPr>
        <p:txBody>
          <a:bodyPr wrap="square" rtlCol="0">
            <a:spAutoFit/>
          </a:bodyPr>
          <a:lstStyle/>
          <a:p>
            <a:r>
              <a:rPr lang="fr-FR" dirty="0" smtClean="0"/>
              <a:t>R</a:t>
            </a:r>
            <a:r>
              <a:rPr lang="tr-TR" dirty="0" smtClean="0"/>
              <a:t>APOR</a:t>
            </a:r>
            <a:r>
              <a:rPr lang="fr-FR" dirty="0" smtClean="0"/>
              <a:t>, </a:t>
            </a:r>
            <a:r>
              <a:rPr lang="tr-TR" dirty="0" smtClean="0"/>
              <a:t>BELGESEL</a:t>
            </a:r>
            <a:r>
              <a:rPr lang="fr-FR" dirty="0" smtClean="0"/>
              <a:t>, </a:t>
            </a:r>
            <a:r>
              <a:rPr lang="tr-TR" dirty="0" smtClean="0"/>
              <a:t>SAHTE HABER ANALİZİ</a:t>
            </a:r>
            <a:r>
              <a:rPr lang="fr-FR" dirty="0" smtClean="0"/>
              <a:t>, </a:t>
            </a:r>
            <a:r>
              <a:rPr lang="tr-TR" dirty="0" smtClean="0"/>
              <a:t>KÖŞE YAZISI</a:t>
            </a:r>
            <a:r>
              <a:rPr lang="fr-FR" dirty="0" smtClean="0"/>
              <a:t>, </a:t>
            </a:r>
            <a:r>
              <a:rPr lang="tr-TR" dirty="0" smtClean="0"/>
              <a:t>MÜNAZARA</a:t>
            </a:r>
            <a:r>
              <a:rPr lang="fr-FR" dirty="0" smtClean="0"/>
              <a:t>, </a:t>
            </a:r>
            <a:r>
              <a:rPr lang="tr-TR" dirty="0" smtClean="0"/>
              <a:t>BİOGRAFİ</a:t>
            </a:r>
            <a:r>
              <a:rPr lang="fr-FR" dirty="0" smtClean="0"/>
              <a:t>, </a:t>
            </a:r>
            <a:r>
              <a:rPr lang="tr-TR" smtClean="0"/>
              <a:t>MÜLAKAT</a:t>
            </a:r>
            <a:r>
              <a:rPr lang="fr-FR" smtClean="0"/>
              <a:t>….</a:t>
            </a:r>
            <a:endParaRPr lang="fr-FR" dirty="0"/>
          </a:p>
        </p:txBody>
      </p:sp>
      <p:sp>
        <p:nvSpPr>
          <p:cNvPr id="21" name="ZoneTexte 20"/>
          <p:cNvSpPr txBox="1"/>
          <p:nvPr/>
        </p:nvSpPr>
        <p:spPr>
          <a:xfrm>
            <a:off x="7536873" y="5197908"/>
            <a:ext cx="3214254" cy="646331"/>
          </a:xfrm>
          <a:prstGeom prst="rect">
            <a:avLst/>
          </a:prstGeom>
          <a:noFill/>
        </p:spPr>
        <p:txBody>
          <a:bodyPr wrap="square" rtlCol="0">
            <a:spAutoFit/>
          </a:bodyPr>
          <a:lstStyle/>
          <a:p>
            <a:r>
              <a:rPr lang="tr-TR" dirty="0" smtClean="0"/>
              <a:t>ROL DAĞILIMI VE BİR MEDYA YÖNETİCİSİ SEÇİMİ</a:t>
            </a:r>
            <a:endParaRPr lang="fr-FR" dirty="0"/>
          </a:p>
        </p:txBody>
      </p:sp>
      <p:sp>
        <p:nvSpPr>
          <p:cNvPr id="22" name="ZoneTexte 21"/>
          <p:cNvSpPr txBox="1"/>
          <p:nvPr/>
        </p:nvSpPr>
        <p:spPr>
          <a:xfrm>
            <a:off x="7531178" y="3651634"/>
            <a:ext cx="4163127" cy="369332"/>
          </a:xfrm>
          <a:prstGeom prst="rect">
            <a:avLst/>
          </a:prstGeom>
          <a:noFill/>
        </p:spPr>
        <p:txBody>
          <a:bodyPr wrap="square" rtlCol="0">
            <a:spAutoFit/>
          </a:bodyPr>
          <a:lstStyle/>
          <a:p>
            <a:r>
              <a:rPr lang="fr-FR" dirty="0" smtClean="0"/>
              <a:t>VIDEO, PODCAST, </a:t>
            </a:r>
            <a:r>
              <a:rPr lang="tr-TR" dirty="0" smtClean="0"/>
              <a:t>YAZMA</a:t>
            </a:r>
            <a:r>
              <a:rPr lang="fr-FR" dirty="0" smtClean="0"/>
              <a:t>, </a:t>
            </a:r>
            <a:r>
              <a:rPr lang="tr-TR" dirty="0" smtClean="0"/>
              <a:t>ÇİZİM</a:t>
            </a:r>
            <a:r>
              <a:rPr lang="fr-FR" dirty="0" smtClean="0"/>
              <a:t>… </a:t>
            </a:r>
            <a:endParaRPr lang="fr-FR" dirty="0"/>
          </a:p>
        </p:txBody>
      </p:sp>
      <p:sp>
        <p:nvSpPr>
          <p:cNvPr id="23" name="ZoneTexte 22"/>
          <p:cNvSpPr txBox="1"/>
          <p:nvPr/>
        </p:nvSpPr>
        <p:spPr>
          <a:xfrm>
            <a:off x="1537854" y="3603268"/>
            <a:ext cx="3754581" cy="707886"/>
          </a:xfrm>
          <a:prstGeom prst="rect">
            <a:avLst/>
          </a:prstGeom>
          <a:noFill/>
        </p:spPr>
        <p:txBody>
          <a:bodyPr wrap="square" rtlCol="0">
            <a:spAutoFit/>
          </a:bodyPr>
          <a:lstStyle/>
          <a:p>
            <a:r>
              <a:rPr lang="tr-TR" sz="2000" dirty="0" smtClean="0"/>
              <a:t>- Hangi </a:t>
            </a:r>
            <a:r>
              <a:rPr lang="tr-TR" sz="2000" dirty="0" smtClean="0"/>
              <a:t>medya daha çok   </a:t>
            </a:r>
          </a:p>
          <a:p>
            <a:r>
              <a:rPr lang="tr-TR" sz="2000" dirty="0"/>
              <a:t> </a:t>
            </a:r>
            <a:r>
              <a:rPr lang="tr-TR" sz="2000" dirty="0" smtClean="0"/>
              <a:t>     tercih edilmiştir</a:t>
            </a:r>
            <a:r>
              <a:rPr lang="fr-FR" sz="2000" dirty="0" smtClean="0"/>
              <a:t> </a:t>
            </a:r>
            <a:r>
              <a:rPr lang="fr-FR" sz="2000" dirty="0" smtClean="0"/>
              <a:t>? </a:t>
            </a:r>
            <a:endParaRPr lang="fr-FR" sz="2000" dirty="0"/>
          </a:p>
        </p:txBody>
      </p:sp>
      <p:sp>
        <p:nvSpPr>
          <p:cNvPr id="25" name="Flèche droite 24"/>
          <p:cNvSpPr/>
          <p:nvPr/>
        </p:nvSpPr>
        <p:spPr>
          <a:xfrm>
            <a:off x="5633801" y="3716034"/>
            <a:ext cx="1467524" cy="272350"/>
          </a:xfrm>
          <a:prstGeom prst="rightArrow">
            <a:avLst/>
          </a:prstGeom>
          <a:solidFill>
            <a:srgbClr val="1CC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8374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Rectangle 10"/>
          <p:cNvSpPr/>
          <p:nvPr/>
        </p:nvSpPr>
        <p:spPr>
          <a:xfrm>
            <a:off x="1018989" y="2300458"/>
            <a:ext cx="9895710" cy="1569660"/>
          </a:xfrm>
          <a:prstGeom prst="rect">
            <a:avLst/>
          </a:prstGeom>
        </p:spPr>
        <p:txBody>
          <a:bodyPr wrap="square">
            <a:spAutoFit/>
          </a:bodyPr>
          <a:lstStyle/>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2" name="ZoneTexte 1"/>
          <p:cNvSpPr txBox="1"/>
          <p:nvPr/>
        </p:nvSpPr>
        <p:spPr>
          <a:xfrm>
            <a:off x="674180" y="1107593"/>
            <a:ext cx="8077200" cy="646331"/>
          </a:xfrm>
          <a:prstGeom prst="rect">
            <a:avLst/>
          </a:prstGeom>
          <a:noFill/>
        </p:spPr>
        <p:txBody>
          <a:bodyPr wrap="square" rtlCol="0">
            <a:spAutoFit/>
          </a:bodyPr>
          <a:lstStyle/>
          <a:p>
            <a:r>
              <a:rPr lang="tr-TR" sz="3600" dirty="0" smtClean="0"/>
              <a:t>BİR KONU SEÇİN</a:t>
            </a:r>
            <a:r>
              <a:rPr lang="fr-FR" sz="3600" dirty="0" smtClean="0"/>
              <a:t> : </a:t>
            </a:r>
            <a:endParaRPr lang="fr-FR" sz="3600" dirty="0"/>
          </a:p>
        </p:txBody>
      </p:sp>
      <p:sp>
        <p:nvSpPr>
          <p:cNvPr id="8" name="ZoneTexte 7"/>
          <p:cNvSpPr txBox="1"/>
          <p:nvPr/>
        </p:nvSpPr>
        <p:spPr>
          <a:xfrm>
            <a:off x="1351497" y="2115521"/>
            <a:ext cx="8623775" cy="2031325"/>
          </a:xfrm>
          <a:prstGeom prst="rect">
            <a:avLst/>
          </a:prstGeom>
          <a:noFill/>
        </p:spPr>
        <p:txBody>
          <a:bodyPr wrap="square" rtlCol="0">
            <a:spAutoFit/>
          </a:bodyPr>
          <a:lstStyle/>
          <a:p>
            <a:r>
              <a:rPr lang="fr-FR" b="1" dirty="0" smtClean="0"/>
              <a:t>1) </a:t>
            </a:r>
            <a:r>
              <a:rPr lang="tr-TR" b="1" dirty="0" smtClean="0"/>
              <a:t>İLGİ ALANLARINIZ İLE BAŞLAYIN</a:t>
            </a:r>
            <a:endParaRPr lang="fr-FR" b="1" dirty="0" smtClean="0"/>
          </a:p>
          <a:p>
            <a:endParaRPr lang="fr-FR" b="1" dirty="0"/>
          </a:p>
          <a:p>
            <a:r>
              <a:rPr lang="fr-FR" b="1" dirty="0" smtClean="0"/>
              <a:t>2) </a:t>
            </a:r>
            <a:r>
              <a:rPr lang="tr-TR" b="1" dirty="0" smtClean="0"/>
              <a:t>AÇIYI TANIMLAYIN</a:t>
            </a:r>
            <a:r>
              <a:rPr lang="fr-FR" b="1" dirty="0" smtClean="0"/>
              <a:t> :  </a:t>
            </a:r>
            <a:r>
              <a:rPr lang="tr-TR" b="1" dirty="0" smtClean="0"/>
              <a:t>BU KONUNUN ÖTESİNDE </a:t>
            </a:r>
            <a:r>
              <a:rPr lang="tr-TR" b="1" dirty="0" smtClean="0"/>
              <a:t>HANGİ </a:t>
            </a:r>
            <a:r>
              <a:rPr lang="tr-TR" b="1" dirty="0" smtClean="0"/>
              <a:t>SORUYA CEVAP VERMEK </a:t>
            </a:r>
            <a:r>
              <a:rPr lang="tr-TR" b="1" dirty="0" smtClean="0"/>
              <a:t> </a:t>
            </a:r>
          </a:p>
          <a:p>
            <a:r>
              <a:rPr lang="tr-TR" b="1" dirty="0"/>
              <a:t> </a:t>
            </a:r>
            <a:r>
              <a:rPr lang="tr-TR" b="1" dirty="0" smtClean="0"/>
              <a:t>                                         </a:t>
            </a:r>
            <a:r>
              <a:rPr lang="tr-TR" b="1" dirty="0" smtClean="0"/>
              <a:t>İSTİYORSUNUZ</a:t>
            </a:r>
            <a:r>
              <a:rPr lang="fr-FR" b="1" dirty="0" smtClean="0"/>
              <a:t> </a:t>
            </a:r>
            <a:r>
              <a:rPr lang="fr-FR" b="1" dirty="0" smtClean="0"/>
              <a:t>? </a:t>
            </a:r>
          </a:p>
          <a:p>
            <a:endParaRPr lang="fr-FR" b="1" dirty="0"/>
          </a:p>
          <a:p>
            <a:r>
              <a:rPr lang="fr-FR" b="1" dirty="0" smtClean="0"/>
              <a:t>3) </a:t>
            </a:r>
            <a:r>
              <a:rPr lang="tr-TR" b="1" dirty="0" smtClean="0"/>
              <a:t>İZLEYİCİ</a:t>
            </a:r>
            <a:r>
              <a:rPr lang="fr-FR" b="1" dirty="0" smtClean="0"/>
              <a:t> : </a:t>
            </a:r>
            <a:r>
              <a:rPr lang="tr-TR" b="1" dirty="0" smtClean="0"/>
              <a:t>BU BELGEYİ KİM OKUYACAK VE NE UMUYORLAR</a:t>
            </a:r>
            <a:r>
              <a:rPr lang="en-US" b="1" dirty="0" smtClean="0"/>
              <a:t>? </a:t>
            </a:r>
          </a:p>
          <a:p>
            <a:endParaRPr lang="fr-FR" b="1" dirty="0"/>
          </a:p>
        </p:txBody>
      </p:sp>
      <p:sp>
        <p:nvSpPr>
          <p:cNvPr id="3" name="ZoneTexte 2"/>
          <p:cNvSpPr txBox="1"/>
          <p:nvPr/>
        </p:nvSpPr>
        <p:spPr>
          <a:xfrm>
            <a:off x="1018989" y="4474823"/>
            <a:ext cx="3693791" cy="1477328"/>
          </a:xfrm>
          <a:prstGeom prst="rect">
            <a:avLst/>
          </a:prstGeom>
          <a:solidFill>
            <a:schemeClr val="bg1">
              <a:lumMod val="85000"/>
            </a:schemeClr>
          </a:solidFill>
        </p:spPr>
        <p:txBody>
          <a:bodyPr wrap="square" rtlCol="0">
            <a:spAutoFit/>
          </a:bodyPr>
          <a:lstStyle/>
          <a:p>
            <a:pPr algn="ctr"/>
            <a:r>
              <a:rPr lang="tr-TR" b="1" dirty="0" smtClean="0"/>
              <a:t>BİR </a:t>
            </a:r>
            <a:r>
              <a:rPr lang="fr-FR" b="1" dirty="0" smtClean="0"/>
              <a:t>FORMAT</a:t>
            </a:r>
            <a:r>
              <a:rPr lang="tr-TR" b="1" dirty="0" smtClean="0"/>
              <a:t> SEÇİN</a:t>
            </a:r>
            <a:endParaRPr lang="fr-FR" b="1" dirty="0" smtClean="0"/>
          </a:p>
          <a:p>
            <a:pPr algn="ctr"/>
            <a:r>
              <a:rPr lang="tr-TR" dirty="0" smtClean="0"/>
              <a:t>süre</a:t>
            </a:r>
            <a:r>
              <a:rPr lang="fr-FR" dirty="0" smtClean="0"/>
              <a:t> / </a:t>
            </a:r>
            <a:r>
              <a:rPr lang="tr-TR" dirty="0" smtClean="0"/>
              <a:t>uzunluk</a:t>
            </a:r>
            <a:endParaRPr lang="fr-FR" dirty="0" smtClean="0"/>
          </a:p>
          <a:p>
            <a:pPr algn="ctr"/>
            <a:r>
              <a:rPr lang="tr-TR" dirty="0"/>
              <a:t>m</a:t>
            </a:r>
            <a:r>
              <a:rPr lang="fr-FR" dirty="0" err="1" smtClean="0"/>
              <a:t>ed</a:t>
            </a:r>
            <a:r>
              <a:rPr lang="tr-TR" dirty="0" smtClean="0"/>
              <a:t>ya</a:t>
            </a:r>
            <a:r>
              <a:rPr lang="fr-FR" dirty="0" smtClean="0"/>
              <a:t> </a:t>
            </a:r>
            <a:r>
              <a:rPr lang="tr-TR" dirty="0" smtClean="0"/>
              <a:t>desteği</a:t>
            </a:r>
            <a:endParaRPr lang="fr-FR" dirty="0" smtClean="0"/>
          </a:p>
          <a:p>
            <a:pPr algn="ctr"/>
            <a:r>
              <a:rPr lang="tr-TR" dirty="0"/>
              <a:t>y</a:t>
            </a:r>
            <a:r>
              <a:rPr lang="tr-TR" dirty="0" smtClean="0"/>
              <a:t>azı</a:t>
            </a:r>
            <a:r>
              <a:rPr lang="fr-FR" dirty="0" smtClean="0"/>
              <a:t> </a:t>
            </a:r>
            <a:r>
              <a:rPr lang="tr-TR" dirty="0" smtClean="0"/>
              <a:t>biçimi</a:t>
            </a:r>
            <a:r>
              <a:rPr lang="fr-FR" dirty="0" smtClean="0"/>
              <a:t> ( </a:t>
            </a:r>
            <a:r>
              <a:rPr lang="tr-TR" dirty="0" smtClean="0"/>
              <a:t>makale</a:t>
            </a:r>
            <a:r>
              <a:rPr lang="fr-FR" dirty="0" smtClean="0"/>
              <a:t>, </a:t>
            </a:r>
            <a:r>
              <a:rPr lang="tr-TR" dirty="0" smtClean="0"/>
              <a:t>belgesel</a:t>
            </a:r>
            <a:r>
              <a:rPr lang="fr-FR" dirty="0" smtClean="0"/>
              <a:t>, </a:t>
            </a:r>
            <a:r>
              <a:rPr lang="tr-TR" dirty="0" smtClean="0"/>
              <a:t>mülakat</a:t>
            </a:r>
            <a:r>
              <a:rPr lang="fr-FR" dirty="0" smtClean="0"/>
              <a:t>, r</a:t>
            </a:r>
            <a:r>
              <a:rPr lang="tr-TR" dirty="0" err="1" smtClean="0"/>
              <a:t>apor</a:t>
            </a:r>
            <a:r>
              <a:rPr lang="fr-FR" dirty="0" smtClean="0"/>
              <a:t>…)</a:t>
            </a:r>
            <a:endParaRPr lang="fr-FR" dirty="0"/>
          </a:p>
        </p:txBody>
      </p:sp>
      <p:sp>
        <p:nvSpPr>
          <p:cNvPr id="24" name="ZoneTexte 23"/>
          <p:cNvSpPr txBox="1"/>
          <p:nvPr/>
        </p:nvSpPr>
        <p:spPr>
          <a:xfrm>
            <a:off x="5330875" y="4470308"/>
            <a:ext cx="2444648" cy="1477328"/>
          </a:xfrm>
          <a:prstGeom prst="rect">
            <a:avLst/>
          </a:prstGeom>
          <a:solidFill>
            <a:schemeClr val="bg1">
              <a:lumMod val="85000"/>
            </a:schemeClr>
          </a:solidFill>
        </p:spPr>
        <p:txBody>
          <a:bodyPr wrap="square" rtlCol="0">
            <a:spAutoFit/>
          </a:bodyPr>
          <a:lstStyle/>
          <a:p>
            <a:pPr algn="ctr"/>
            <a:r>
              <a:rPr lang="tr-TR" b="1" dirty="0" smtClean="0"/>
              <a:t>BİR</a:t>
            </a:r>
            <a:r>
              <a:rPr lang="tr-TR" b="1" dirty="0"/>
              <a:t> </a:t>
            </a:r>
            <a:r>
              <a:rPr lang="fr-FR" b="1" dirty="0" smtClean="0"/>
              <a:t>TON</a:t>
            </a:r>
            <a:r>
              <a:rPr lang="tr-TR" b="1" dirty="0" smtClean="0"/>
              <a:t> SEÇİNİZ</a:t>
            </a:r>
            <a:endParaRPr lang="fr-FR" b="1" dirty="0" smtClean="0"/>
          </a:p>
          <a:p>
            <a:pPr algn="ctr"/>
            <a:r>
              <a:rPr lang="tr-TR" dirty="0" smtClean="0"/>
              <a:t>mizahi</a:t>
            </a:r>
            <a:endParaRPr lang="fr-FR" dirty="0" smtClean="0"/>
          </a:p>
          <a:p>
            <a:pPr algn="ctr"/>
            <a:r>
              <a:rPr lang="tr-TR" dirty="0" smtClean="0"/>
              <a:t>ciddi</a:t>
            </a:r>
            <a:endParaRPr lang="fr-FR" dirty="0" smtClean="0"/>
          </a:p>
          <a:p>
            <a:pPr algn="ctr"/>
            <a:r>
              <a:rPr lang="tr-TR" dirty="0" smtClean="0"/>
              <a:t>eğitsel</a:t>
            </a:r>
            <a:endParaRPr lang="fr-FR" dirty="0" smtClean="0"/>
          </a:p>
          <a:p>
            <a:pPr algn="ctr"/>
            <a:r>
              <a:rPr lang="tr-TR" dirty="0" smtClean="0"/>
              <a:t>alaycı</a:t>
            </a:r>
            <a:endParaRPr lang="fr-FR" dirty="0"/>
          </a:p>
        </p:txBody>
      </p:sp>
      <p:sp>
        <p:nvSpPr>
          <p:cNvPr id="10" name="ZoneTexte 9"/>
          <p:cNvSpPr txBox="1"/>
          <p:nvPr/>
        </p:nvSpPr>
        <p:spPr>
          <a:xfrm>
            <a:off x="8190268" y="4474823"/>
            <a:ext cx="3367724" cy="1200329"/>
          </a:xfrm>
          <a:prstGeom prst="rect">
            <a:avLst/>
          </a:prstGeom>
          <a:solidFill>
            <a:schemeClr val="bg1">
              <a:lumMod val="85000"/>
            </a:schemeClr>
          </a:solidFill>
        </p:spPr>
        <p:txBody>
          <a:bodyPr wrap="square" rtlCol="0">
            <a:spAutoFit/>
          </a:bodyPr>
          <a:lstStyle/>
          <a:p>
            <a:pPr algn="ctr"/>
            <a:r>
              <a:rPr lang="tr-TR" b="1" dirty="0" smtClean="0"/>
              <a:t>BİR ALAN YA DA KONUK</a:t>
            </a:r>
            <a:r>
              <a:rPr lang="fr-FR" b="1" dirty="0" smtClean="0"/>
              <a:t> </a:t>
            </a:r>
            <a:r>
              <a:rPr lang="tr-TR" b="1" dirty="0" smtClean="0"/>
              <a:t>SEÇİNİZ</a:t>
            </a:r>
            <a:endParaRPr lang="fr-FR" b="1" dirty="0" smtClean="0"/>
          </a:p>
          <a:p>
            <a:pPr algn="ctr"/>
            <a:r>
              <a:rPr lang="fr-FR" dirty="0" smtClean="0"/>
              <a:t> </a:t>
            </a:r>
            <a:r>
              <a:rPr lang="tr-TR" dirty="0" smtClean="0"/>
              <a:t>Nasıl bir konuşma istiyoruz</a:t>
            </a:r>
            <a:r>
              <a:rPr lang="fr-FR" dirty="0" smtClean="0"/>
              <a:t> ?</a:t>
            </a:r>
          </a:p>
          <a:p>
            <a:pPr algn="ctr"/>
            <a:r>
              <a:rPr lang="fr-FR" dirty="0" smtClean="0"/>
              <a:t> (</a:t>
            </a:r>
            <a:r>
              <a:rPr lang="tr-TR" dirty="0" smtClean="0"/>
              <a:t>resmi</a:t>
            </a:r>
            <a:r>
              <a:rPr lang="fr-FR" dirty="0" smtClean="0"/>
              <a:t>, </a:t>
            </a:r>
            <a:r>
              <a:rPr lang="fr-FR" dirty="0" err="1" smtClean="0"/>
              <a:t>militan</a:t>
            </a:r>
            <a:r>
              <a:rPr lang="fr-FR" dirty="0" smtClean="0"/>
              <a:t>, </a:t>
            </a:r>
            <a:r>
              <a:rPr lang="fr-FR" dirty="0" err="1" smtClean="0"/>
              <a:t>profes</a:t>
            </a:r>
            <a:r>
              <a:rPr lang="tr-TR" dirty="0" err="1" smtClean="0"/>
              <a:t>yonel</a:t>
            </a:r>
            <a:r>
              <a:rPr lang="fr-FR" dirty="0" smtClean="0"/>
              <a:t>, </a:t>
            </a:r>
            <a:r>
              <a:rPr lang="tr-TR" dirty="0" smtClean="0"/>
              <a:t>sıradan yurttaş</a:t>
            </a:r>
            <a:r>
              <a:rPr lang="fr-FR" dirty="0" smtClean="0"/>
              <a:t>…</a:t>
            </a:r>
            <a:endParaRPr lang="fr-FR" dirty="0"/>
          </a:p>
        </p:txBody>
      </p:sp>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933" y="1668922"/>
            <a:ext cx="3646667" cy="204645"/>
          </a:xfrm>
          <a:prstGeom prst="rect">
            <a:avLst/>
          </a:prstGeom>
        </p:spPr>
      </p:pic>
      <p:sp>
        <p:nvSpPr>
          <p:cNvPr id="14" name="Carré corné 13"/>
          <p:cNvSpPr/>
          <p:nvPr/>
        </p:nvSpPr>
        <p:spPr>
          <a:xfrm rot="20742705">
            <a:off x="5542658" y="625187"/>
            <a:ext cx="2547109" cy="1133677"/>
          </a:xfrm>
          <a:prstGeom prst="foldedCorner">
            <a:avLst>
              <a:gd name="adj" fmla="val 43861"/>
            </a:avLst>
          </a:prstGeom>
          <a:solidFill>
            <a:srgbClr val="1CC8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20794088">
            <a:off x="5883205" y="724411"/>
            <a:ext cx="1910288" cy="707886"/>
          </a:xfrm>
          <a:prstGeom prst="rect">
            <a:avLst/>
          </a:prstGeom>
          <a:noFill/>
        </p:spPr>
        <p:txBody>
          <a:bodyPr wrap="square" rtlCol="0">
            <a:spAutoFit/>
          </a:bodyPr>
          <a:lstStyle/>
          <a:p>
            <a:pPr algn="ctr"/>
            <a:r>
              <a:rPr lang="tr-TR" sz="2000" b="1" dirty="0" err="1" smtClean="0"/>
              <a:t>Editoryal</a:t>
            </a:r>
            <a:r>
              <a:rPr lang="tr-TR" sz="2000" b="1" dirty="0" smtClean="0"/>
              <a:t> bir toplantıda</a:t>
            </a:r>
            <a:r>
              <a:rPr lang="fr-FR" sz="2000" b="1" dirty="0" smtClean="0"/>
              <a:t> ? </a:t>
            </a:r>
            <a:endParaRPr lang="fr-FR" sz="2000" b="1" dirty="0"/>
          </a:p>
        </p:txBody>
      </p:sp>
    </p:spTree>
    <p:extLst>
      <p:ext uri="{BB962C8B-B14F-4D97-AF65-F5344CB8AC3E}">
        <p14:creationId xmlns:p14="http://schemas.microsoft.com/office/powerpoint/2010/main" val="3045860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Rectangle 10"/>
          <p:cNvSpPr/>
          <p:nvPr/>
        </p:nvSpPr>
        <p:spPr>
          <a:xfrm>
            <a:off x="1018989" y="2300458"/>
            <a:ext cx="9895710" cy="1569660"/>
          </a:xfrm>
          <a:prstGeom prst="rect">
            <a:avLst/>
          </a:prstGeom>
        </p:spPr>
        <p:txBody>
          <a:bodyPr wrap="square">
            <a:spAutoFit/>
          </a:bodyPr>
          <a:lstStyle/>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2" name="ZoneTexte 1"/>
          <p:cNvSpPr txBox="1"/>
          <p:nvPr/>
        </p:nvSpPr>
        <p:spPr>
          <a:xfrm>
            <a:off x="1191490" y="1207390"/>
            <a:ext cx="9213273" cy="646331"/>
          </a:xfrm>
          <a:prstGeom prst="rect">
            <a:avLst/>
          </a:prstGeom>
          <a:noFill/>
        </p:spPr>
        <p:txBody>
          <a:bodyPr wrap="square" rtlCol="0">
            <a:spAutoFit/>
          </a:bodyPr>
          <a:lstStyle/>
          <a:p>
            <a:r>
              <a:rPr lang="tr-TR" sz="3600" dirty="0" smtClean="0"/>
              <a:t>GAZETECİLİĞİN TEMELLERİ</a:t>
            </a:r>
            <a:r>
              <a:rPr lang="fr-FR" sz="3600" dirty="0" smtClean="0"/>
              <a:t> :</a:t>
            </a:r>
            <a:r>
              <a:rPr lang="tr-TR" sz="3600" dirty="0" smtClean="0"/>
              <a:t> BİLGİ GÖREVİ</a:t>
            </a:r>
            <a:endParaRPr lang="fr-FR" sz="3600" dirty="0"/>
          </a:p>
        </p:txBody>
      </p:sp>
      <p:sp>
        <p:nvSpPr>
          <p:cNvPr id="17" name="ZoneTexte 16"/>
          <p:cNvSpPr txBox="1"/>
          <p:nvPr/>
        </p:nvSpPr>
        <p:spPr>
          <a:xfrm>
            <a:off x="1191489" y="2331235"/>
            <a:ext cx="9559637" cy="1508105"/>
          </a:xfrm>
          <a:prstGeom prst="rect">
            <a:avLst/>
          </a:prstGeom>
          <a:noFill/>
        </p:spPr>
        <p:txBody>
          <a:bodyPr wrap="square" rtlCol="0">
            <a:spAutoFit/>
          </a:bodyPr>
          <a:lstStyle/>
          <a:p>
            <a:r>
              <a:rPr lang="fr-FR" sz="2400" b="1" dirty="0" smtClean="0"/>
              <a:t>1 ) </a:t>
            </a:r>
            <a:r>
              <a:rPr lang="tr-TR" sz="2400" b="1" dirty="0" smtClean="0"/>
              <a:t>ARAMA EVRESİ</a:t>
            </a:r>
            <a:r>
              <a:rPr lang="fr-FR" sz="2400" b="1" dirty="0" smtClean="0"/>
              <a:t> :</a:t>
            </a:r>
            <a:endParaRPr lang="fr-FR" sz="2400" b="1" dirty="0"/>
          </a:p>
          <a:p>
            <a:r>
              <a:rPr lang="fr-FR" sz="2400" dirty="0" smtClean="0"/>
              <a:t>- 5</a:t>
            </a:r>
            <a:r>
              <a:rPr lang="tr-TR" sz="2400" dirty="0" smtClean="0"/>
              <a:t>N1K KURALI</a:t>
            </a:r>
            <a:r>
              <a:rPr lang="fr-FR" sz="2400" dirty="0" smtClean="0"/>
              <a:t>: </a:t>
            </a:r>
            <a:r>
              <a:rPr lang="tr-TR" sz="2400" dirty="0" smtClean="0"/>
              <a:t>KİM</a:t>
            </a:r>
            <a:r>
              <a:rPr lang="fr-FR" sz="2400" dirty="0" smtClean="0"/>
              <a:t> ? </a:t>
            </a:r>
            <a:r>
              <a:rPr lang="tr-TR" sz="2400" dirty="0" smtClean="0"/>
              <a:t>NE</a:t>
            </a:r>
            <a:r>
              <a:rPr lang="fr-FR" sz="2400" dirty="0" smtClean="0"/>
              <a:t> ? </a:t>
            </a:r>
            <a:r>
              <a:rPr lang="tr-TR" sz="2400" dirty="0" smtClean="0"/>
              <a:t>NE ZAMAN</a:t>
            </a:r>
            <a:r>
              <a:rPr lang="fr-FR" sz="2400" dirty="0" smtClean="0"/>
              <a:t> ? </a:t>
            </a:r>
            <a:r>
              <a:rPr lang="tr-TR" sz="2400" dirty="0" smtClean="0"/>
              <a:t>NEREDE</a:t>
            </a:r>
            <a:r>
              <a:rPr lang="fr-FR" sz="2400" dirty="0" smtClean="0"/>
              <a:t> ? </a:t>
            </a:r>
            <a:r>
              <a:rPr lang="tr-TR" sz="2400" dirty="0" smtClean="0"/>
              <a:t>NEDEN</a:t>
            </a:r>
            <a:r>
              <a:rPr lang="fr-FR" sz="2400" dirty="0" smtClean="0"/>
              <a:t> ?</a:t>
            </a:r>
          </a:p>
          <a:p>
            <a:r>
              <a:rPr lang="tr-TR" sz="2000" i="1" dirty="0" smtClean="0"/>
              <a:t>görev</a:t>
            </a:r>
            <a:r>
              <a:rPr lang="fr-FR" sz="2000" i="1" dirty="0" smtClean="0"/>
              <a:t> : </a:t>
            </a:r>
            <a:r>
              <a:rPr lang="tr-TR" sz="2000" i="1" dirty="0" smtClean="0"/>
              <a:t>Bilgi kısa zamanda nasıl elde edilir</a:t>
            </a:r>
            <a:endParaRPr lang="fr-FR" sz="2000" i="1" dirty="0" smtClean="0"/>
          </a:p>
          <a:p>
            <a:r>
              <a:rPr lang="fr-FR" sz="2000" i="1" dirty="0" smtClean="0"/>
              <a:t>- </a:t>
            </a:r>
            <a:r>
              <a:rPr lang="tr-TR" sz="2400" dirty="0" smtClean="0"/>
              <a:t>TÜM KAYNAKLARINIZI BİLGİLENDİRİN</a:t>
            </a:r>
            <a:endParaRPr lang="fr-FR" sz="2400" dirty="0"/>
          </a:p>
        </p:txBody>
      </p:sp>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3" name="ZoneTexte 2"/>
          <p:cNvSpPr txBox="1"/>
          <p:nvPr/>
        </p:nvSpPr>
        <p:spPr>
          <a:xfrm>
            <a:off x="1191490" y="4276611"/>
            <a:ext cx="9723209" cy="1477328"/>
          </a:xfrm>
          <a:prstGeom prst="rect">
            <a:avLst/>
          </a:prstGeom>
          <a:noFill/>
        </p:spPr>
        <p:txBody>
          <a:bodyPr wrap="square" rtlCol="0">
            <a:spAutoFit/>
          </a:bodyPr>
          <a:lstStyle/>
          <a:p>
            <a:r>
              <a:rPr lang="fr-FR" sz="2400" b="1" dirty="0" smtClean="0"/>
              <a:t>2) </a:t>
            </a:r>
            <a:r>
              <a:rPr lang="tr-TR" sz="2400" b="1" dirty="0" smtClean="0"/>
              <a:t>BİR MÜLAKATI YÖNETMEK</a:t>
            </a:r>
            <a:endParaRPr lang="fr-FR" sz="2400" b="1" dirty="0" smtClean="0"/>
          </a:p>
          <a:p>
            <a:r>
              <a:rPr lang="fr-FR" sz="2400" dirty="0"/>
              <a:t> </a:t>
            </a:r>
            <a:r>
              <a:rPr lang="fr-FR" sz="2400" dirty="0" smtClean="0"/>
              <a:t>- </a:t>
            </a:r>
            <a:r>
              <a:rPr lang="tr-TR" sz="2400" dirty="0" smtClean="0"/>
              <a:t>Hangi ortamda</a:t>
            </a:r>
            <a:r>
              <a:rPr lang="fr-FR" sz="2400" dirty="0" smtClean="0"/>
              <a:t> ? (s</a:t>
            </a:r>
            <a:r>
              <a:rPr lang="tr-TR" sz="2400" dirty="0" smtClean="0"/>
              <a:t>es</a:t>
            </a:r>
            <a:r>
              <a:rPr lang="fr-FR" sz="2400" dirty="0" smtClean="0"/>
              <a:t>, </a:t>
            </a:r>
            <a:r>
              <a:rPr lang="tr-TR" sz="2400" dirty="0" smtClean="0"/>
              <a:t>ışık</a:t>
            </a:r>
            <a:r>
              <a:rPr lang="fr-FR" sz="2400" dirty="0" smtClean="0"/>
              <a:t>, </a:t>
            </a:r>
            <a:r>
              <a:rPr lang="tr-TR" sz="2400" dirty="0" smtClean="0"/>
              <a:t>benim konum nerede</a:t>
            </a:r>
            <a:r>
              <a:rPr lang="fr-FR" sz="2400" dirty="0" smtClean="0"/>
              <a:t>…)</a:t>
            </a:r>
          </a:p>
          <a:p>
            <a:r>
              <a:rPr lang="fr-FR" sz="2400" dirty="0" smtClean="0"/>
              <a:t>- </a:t>
            </a:r>
            <a:r>
              <a:rPr lang="tr-TR" sz="2400" dirty="0"/>
              <a:t> </a:t>
            </a:r>
            <a:r>
              <a:rPr lang="tr-TR" sz="2400" dirty="0" smtClean="0"/>
              <a:t>Ne tarz bir malzemeye ihtiyacım var</a:t>
            </a:r>
            <a:r>
              <a:rPr lang="fr-FR" sz="2400" dirty="0" smtClean="0"/>
              <a:t>?  </a:t>
            </a:r>
            <a:endParaRPr lang="fr-FR" dirty="0"/>
          </a:p>
          <a:p>
            <a:endParaRPr lang="fr-FR" dirty="0"/>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522" y="1722640"/>
            <a:ext cx="3910592" cy="219456"/>
          </a:xfrm>
          <a:prstGeom prst="rect">
            <a:avLst/>
          </a:prstGeom>
        </p:spPr>
      </p:pic>
    </p:spTree>
    <p:extLst>
      <p:ext uri="{BB962C8B-B14F-4D97-AF65-F5344CB8AC3E}">
        <p14:creationId xmlns:p14="http://schemas.microsoft.com/office/powerpoint/2010/main" val="6137681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Rectangle 10"/>
          <p:cNvSpPr/>
          <p:nvPr/>
        </p:nvSpPr>
        <p:spPr>
          <a:xfrm>
            <a:off x="1018989" y="2300458"/>
            <a:ext cx="9895710" cy="1569660"/>
          </a:xfrm>
          <a:prstGeom prst="rect">
            <a:avLst/>
          </a:prstGeom>
        </p:spPr>
        <p:txBody>
          <a:bodyPr wrap="square">
            <a:spAutoFit/>
          </a:bodyPr>
          <a:lstStyle/>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2" name="ZoneTexte 1"/>
          <p:cNvSpPr txBox="1"/>
          <p:nvPr/>
        </p:nvSpPr>
        <p:spPr>
          <a:xfrm>
            <a:off x="1191490" y="927660"/>
            <a:ext cx="9213273" cy="646331"/>
          </a:xfrm>
          <a:prstGeom prst="rect">
            <a:avLst/>
          </a:prstGeom>
          <a:noFill/>
        </p:spPr>
        <p:txBody>
          <a:bodyPr wrap="square" rtlCol="0">
            <a:spAutoFit/>
          </a:bodyPr>
          <a:lstStyle/>
          <a:p>
            <a:r>
              <a:rPr lang="tr-TR" sz="3600" dirty="0" smtClean="0"/>
              <a:t>BİR MÜLAKATI YÖNETMEK</a:t>
            </a:r>
            <a:r>
              <a:rPr lang="fr-FR" sz="3600" dirty="0" smtClean="0"/>
              <a:t> ? </a:t>
            </a:r>
            <a:endParaRPr lang="fr-FR" sz="3600" dirty="0"/>
          </a:p>
        </p:txBody>
      </p:sp>
      <p:sp>
        <p:nvSpPr>
          <p:cNvPr id="17" name="ZoneTexte 16"/>
          <p:cNvSpPr txBox="1"/>
          <p:nvPr/>
        </p:nvSpPr>
        <p:spPr>
          <a:xfrm>
            <a:off x="773620" y="1901882"/>
            <a:ext cx="8285020" cy="4524315"/>
          </a:xfrm>
          <a:prstGeom prst="rect">
            <a:avLst/>
          </a:prstGeom>
          <a:noFill/>
        </p:spPr>
        <p:txBody>
          <a:bodyPr wrap="square" rtlCol="0">
            <a:spAutoFit/>
          </a:bodyPr>
          <a:lstStyle/>
          <a:p>
            <a:pPr algn="ctr"/>
            <a:r>
              <a:rPr lang="fr-FR" sz="2400" b="1" dirty="0"/>
              <a:t> </a:t>
            </a:r>
            <a:r>
              <a:rPr lang="fr-FR" sz="2400" b="1" dirty="0" smtClean="0"/>
              <a:t>1 ) </a:t>
            </a:r>
            <a:r>
              <a:rPr lang="tr-TR" sz="2400" b="1" dirty="0" smtClean="0"/>
              <a:t>KENDİNİZİ TANITIN</a:t>
            </a:r>
            <a:endParaRPr lang="fr-FR" sz="2400" b="1" dirty="0" smtClean="0"/>
          </a:p>
          <a:p>
            <a:pPr algn="ctr"/>
            <a:r>
              <a:rPr lang="fr-FR" sz="2400" dirty="0" smtClean="0"/>
              <a:t>- </a:t>
            </a:r>
            <a:r>
              <a:rPr lang="tr-TR" sz="2400" dirty="0" smtClean="0"/>
              <a:t>ONAY İSTEYİN</a:t>
            </a:r>
            <a:r>
              <a:rPr lang="fr-FR" sz="2400" dirty="0" smtClean="0"/>
              <a:t> + </a:t>
            </a:r>
            <a:r>
              <a:rPr lang="tr-TR" sz="2400" dirty="0" smtClean="0"/>
              <a:t>NİYETİNİZİ İZAH EDİN</a:t>
            </a:r>
            <a:endParaRPr lang="fr-FR" sz="2400" dirty="0" smtClean="0"/>
          </a:p>
          <a:p>
            <a:pPr algn="ctr"/>
            <a:endParaRPr lang="fr-FR" sz="2400" dirty="0"/>
          </a:p>
          <a:p>
            <a:pPr marL="457200" indent="-457200" algn="ctr">
              <a:buAutoNum type="arabicParenR" startAt="2"/>
            </a:pPr>
            <a:r>
              <a:rPr lang="tr-TR" sz="2400" b="1" dirty="0" smtClean="0"/>
              <a:t>SORULARINIZ İÇİN MANTIKLI BİR LİSTE OLUŞTUR</a:t>
            </a:r>
            <a:r>
              <a:rPr lang="fr-FR" sz="2400" b="1" dirty="0" smtClean="0"/>
              <a:t> </a:t>
            </a:r>
            <a:r>
              <a:rPr lang="fr-FR" sz="2400" b="1" dirty="0"/>
              <a:t>(A-&gt; B -&gt; C</a:t>
            </a:r>
            <a:r>
              <a:rPr lang="fr-FR" sz="2400" b="1" dirty="0" smtClean="0"/>
              <a:t>)</a:t>
            </a:r>
          </a:p>
          <a:p>
            <a:pPr algn="ctr"/>
            <a:r>
              <a:rPr lang="fr-FR" sz="2400" dirty="0" smtClean="0"/>
              <a:t>- </a:t>
            </a:r>
            <a:r>
              <a:rPr lang="tr-TR" sz="2400" dirty="0" smtClean="0"/>
              <a:t>KONUĞUNUZU TANITIN</a:t>
            </a:r>
            <a:endParaRPr lang="fr-FR" sz="2400" dirty="0"/>
          </a:p>
          <a:p>
            <a:pPr algn="ctr"/>
            <a:r>
              <a:rPr lang="fr-FR" sz="2400" dirty="0" smtClean="0"/>
              <a:t>- </a:t>
            </a:r>
            <a:r>
              <a:rPr lang="tr-TR" sz="2400" dirty="0" smtClean="0"/>
              <a:t>AÇIK YA DA KAPALI SORULAR ARASINDA BİR SEÇİM YAPIN</a:t>
            </a:r>
            <a:endParaRPr lang="fr-FR" sz="2400" dirty="0"/>
          </a:p>
          <a:p>
            <a:pPr algn="ctr"/>
            <a:r>
              <a:rPr lang="fr-FR" sz="2400" dirty="0" smtClean="0"/>
              <a:t>- </a:t>
            </a:r>
            <a:r>
              <a:rPr lang="tr-TR" sz="2400" dirty="0" smtClean="0"/>
              <a:t>NE ÖĞRENMEK İSTEDİĞİNİZE GÖRE MÜLAKATI YÖNLENDİRİN</a:t>
            </a:r>
            <a:r>
              <a:rPr lang="fr-FR" sz="2400" dirty="0" smtClean="0"/>
              <a:t> </a:t>
            </a:r>
            <a:endParaRPr lang="fr-FR" sz="2400" dirty="0"/>
          </a:p>
          <a:p>
            <a:pPr marL="342900" indent="-342900" algn="ctr">
              <a:buFontTx/>
              <a:buChar char="-"/>
            </a:pPr>
            <a:r>
              <a:rPr lang="tr-TR" sz="2400" dirty="0" smtClean="0"/>
              <a:t>DİNLEYİCİNİZİ HATIRLAYIN</a:t>
            </a:r>
            <a:r>
              <a:rPr lang="fr-FR" sz="2400" dirty="0" smtClean="0"/>
              <a:t> </a:t>
            </a:r>
            <a:r>
              <a:rPr lang="fr-FR" sz="2400" dirty="0"/>
              <a:t>: </a:t>
            </a:r>
            <a:r>
              <a:rPr lang="tr-TR" sz="2400" dirty="0" smtClean="0"/>
              <a:t>KONU BAŞLIKLARININ BİLİNMEDİĞİNİ ÖNGÖRÜN</a:t>
            </a:r>
            <a:endParaRPr lang="fr-FR" sz="2400" dirty="0" smtClean="0"/>
          </a:p>
          <a:p>
            <a:pPr algn="ctr"/>
            <a:r>
              <a:rPr lang="fr-FR" sz="2400" dirty="0" smtClean="0"/>
              <a:t>- </a:t>
            </a:r>
            <a:r>
              <a:rPr lang="tr-TR" sz="2400" dirty="0" smtClean="0"/>
              <a:t>GELECEK İLE İLGİLİ BİR SORU İLE TOPARLAYIN</a:t>
            </a:r>
            <a:r>
              <a:rPr lang="fr-FR" sz="2400" dirty="0" smtClean="0"/>
              <a:t>: </a:t>
            </a:r>
            <a:r>
              <a:rPr lang="tr-TR" sz="2400" dirty="0" smtClean="0"/>
              <a:t>Peki gelecek</a:t>
            </a:r>
            <a:r>
              <a:rPr lang="fr-FR" sz="2400" dirty="0" smtClean="0"/>
              <a:t> ? </a:t>
            </a:r>
            <a:r>
              <a:rPr lang="tr-TR" sz="2400" dirty="0" smtClean="0"/>
              <a:t>Sonraki adım</a:t>
            </a:r>
            <a:r>
              <a:rPr lang="fr-FR" sz="2400" dirty="0" smtClean="0"/>
              <a:t>? </a:t>
            </a:r>
            <a:endParaRPr lang="fr-FR" sz="2400" dirty="0"/>
          </a:p>
          <a:p>
            <a:endParaRPr lang="fr-FR" sz="2400" dirty="0"/>
          </a:p>
        </p:txBody>
      </p:sp>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pic>
        <p:nvPicPr>
          <p:cNvPr id="22" name="Imag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522" y="1476613"/>
            <a:ext cx="5654460" cy="317319"/>
          </a:xfrm>
          <a:prstGeom prst="rect">
            <a:avLst/>
          </a:prstGeom>
        </p:spPr>
      </p:pic>
      <p:sp>
        <p:nvSpPr>
          <p:cNvPr id="8" name="Parenthèse fermante 7"/>
          <p:cNvSpPr/>
          <p:nvPr/>
        </p:nvSpPr>
        <p:spPr>
          <a:xfrm>
            <a:off x="9014155" y="1681941"/>
            <a:ext cx="581891" cy="1308151"/>
          </a:xfrm>
          <a:prstGeom prst="rightBracket">
            <a:avLst/>
          </a:prstGeom>
          <a:noFill/>
          <a:ln>
            <a:solidFill>
              <a:srgbClr val="1CC8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Parenthèse fermante 12"/>
          <p:cNvSpPr/>
          <p:nvPr/>
        </p:nvSpPr>
        <p:spPr>
          <a:xfrm>
            <a:off x="9014155" y="3078546"/>
            <a:ext cx="581891" cy="2698799"/>
          </a:xfrm>
          <a:prstGeom prst="rightBracket">
            <a:avLst/>
          </a:prstGeom>
          <a:ln>
            <a:solidFill>
              <a:srgbClr val="1CC8E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p:cNvSpPr txBox="1"/>
          <p:nvPr/>
        </p:nvSpPr>
        <p:spPr>
          <a:xfrm>
            <a:off x="9802649" y="2130407"/>
            <a:ext cx="1852569" cy="369332"/>
          </a:xfrm>
          <a:prstGeom prst="rect">
            <a:avLst/>
          </a:prstGeom>
          <a:noFill/>
        </p:spPr>
        <p:txBody>
          <a:bodyPr wrap="square" rtlCol="0">
            <a:spAutoFit/>
          </a:bodyPr>
          <a:lstStyle/>
          <a:p>
            <a:r>
              <a:rPr lang="tr-TR" dirty="0" smtClean="0"/>
              <a:t>YAKLAŞIM</a:t>
            </a:r>
            <a:endParaRPr lang="fr-FR" dirty="0"/>
          </a:p>
        </p:txBody>
      </p:sp>
      <p:sp>
        <p:nvSpPr>
          <p:cNvPr id="10" name="ZoneTexte 9"/>
          <p:cNvSpPr txBox="1"/>
          <p:nvPr/>
        </p:nvSpPr>
        <p:spPr>
          <a:xfrm>
            <a:off x="9688604" y="4074469"/>
            <a:ext cx="2125046" cy="369332"/>
          </a:xfrm>
          <a:prstGeom prst="rect">
            <a:avLst/>
          </a:prstGeom>
          <a:noFill/>
        </p:spPr>
        <p:txBody>
          <a:bodyPr wrap="square" rtlCol="0">
            <a:spAutoFit/>
          </a:bodyPr>
          <a:lstStyle/>
          <a:p>
            <a:pPr algn="ctr"/>
            <a:r>
              <a:rPr lang="tr-TR" dirty="0" smtClean="0"/>
              <a:t>BİLGİ GÖREVİ</a:t>
            </a:r>
            <a:endParaRPr lang="fr-FR" dirty="0"/>
          </a:p>
        </p:txBody>
      </p:sp>
    </p:spTree>
    <p:extLst>
      <p:ext uri="{BB962C8B-B14F-4D97-AF65-F5344CB8AC3E}">
        <p14:creationId xmlns:p14="http://schemas.microsoft.com/office/powerpoint/2010/main" val="2796814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540328" y="599769"/>
            <a:ext cx="9704885" cy="1090919"/>
          </a:xfrm>
        </p:spPr>
        <p:txBody>
          <a:bodyPr>
            <a:normAutofit fontScale="90000"/>
          </a:bodyPr>
          <a:lstStyle/>
          <a:p>
            <a:r>
              <a:rPr lang="tr-TR" b="1" cap="all" dirty="0" err="1" smtClean="0">
                <a:latin typeface="Arial Narrow" panose="020B0604020202020204" pitchFamily="34" charset="0"/>
              </a:rPr>
              <a:t>Bİr</a:t>
            </a:r>
            <a:r>
              <a:rPr lang="tr-TR" b="1" cap="all" dirty="0" smtClean="0">
                <a:latin typeface="Arial Narrow" panose="020B0604020202020204" pitchFamily="34" charset="0"/>
              </a:rPr>
              <a:t> araç</a:t>
            </a:r>
            <a:r>
              <a:rPr lang="fr-FR" b="1" cap="all" dirty="0" smtClean="0">
                <a:latin typeface="Arial Narrow" panose="020B0604020202020204" pitchFamily="34" charset="0"/>
              </a:rPr>
              <a:t> : </a:t>
            </a:r>
            <a:r>
              <a:rPr lang="tr-TR" b="1" cap="all" dirty="0" smtClean="0">
                <a:latin typeface="Arial Narrow" panose="020B0604020202020204" pitchFamily="34" charset="0"/>
              </a:rPr>
              <a:t>medya </a:t>
            </a:r>
            <a:r>
              <a:rPr lang="tr-TR" b="1" cap="all" dirty="0" err="1" smtClean="0">
                <a:latin typeface="Arial Narrow" panose="020B0604020202020204" pitchFamily="34" charset="0"/>
              </a:rPr>
              <a:t>okuryazarlIğI</a:t>
            </a:r>
            <a:r>
              <a:rPr lang="tr-TR" b="1" cap="all" dirty="0" smtClean="0">
                <a:latin typeface="Arial Narrow" panose="020B0604020202020204" pitchFamily="34" charset="0"/>
              </a:rPr>
              <a:t> el </a:t>
            </a:r>
            <a:r>
              <a:rPr lang="tr-TR" b="1" cap="all" dirty="0" err="1" smtClean="0">
                <a:latin typeface="Arial Narrow" panose="020B0604020202020204" pitchFamily="34" charset="0"/>
              </a:rPr>
              <a:t>kitabI</a:t>
            </a: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xmlns="" id="{484A7ED0-66CF-E94E-87DB-121D28F5C07B}"/>
              </a:ext>
            </a:extLst>
          </p:cNvPr>
          <p:cNvSpPr>
            <a:spLocks noGrp="1"/>
          </p:cNvSpPr>
          <p:nvPr>
            <p:ph idx="1"/>
          </p:nvPr>
        </p:nvSpPr>
        <p:spPr>
          <a:xfrm>
            <a:off x="540328" y="1825625"/>
            <a:ext cx="5763490" cy="4351338"/>
          </a:xfrm>
        </p:spPr>
        <p:txBody>
          <a:bodyPr>
            <a:normAutofit/>
          </a:bodyPr>
          <a:lstStyle/>
          <a:p>
            <a:r>
              <a:rPr lang="tr-TR" sz="2400" dirty="0" smtClean="0">
                <a:solidFill>
                  <a:srgbClr val="FF0000"/>
                </a:solidFill>
              </a:rPr>
              <a:t>Halk</a:t>
            </a:r>
            <a:r>
              <a:rPr lang="tr-TR" sz="2400" dirty="0"/>
              <a:t>: eğitmenler, öğretmenler, kütüphaneciler ve </a:t>
            </a:r>
            <a:r>
              <a:rPr lang="tr-TR" sz="2400" dirty="0" err="1"/>
              <a:t>sosyo</a:t>
            </a:r>
            <a:r>
              <a:rPr lang="tr-TR" sz="2400" dirty="0"/>
              <a:t>-eğitim </a:t>
            </a:r>
            <a:r>
              <a:rPr lang="tr-TR" sz="2400" dirty="0" smtClean="0"/>
              <a:t>uygulayıcıları.</a:t>
            </a:r>
            <a:endParaRPr lang="en-GB" sz="2600" dirty="0" smtClean="0"/>
          </a:p>
          <a:p>
            <a:pPr marL="0" indent="0">
              <a:buNone/>
            </a:pPr>
            <a:endParaRPr lang="en-GB" sz="2600" dirty="0" smtClean="0"/>
          </a:p>
          <a:p>
            <a:r>
              <a:rPr lang="tr-TR" sz="2400" dirty="0" smtClean="0">
                <a:solidFill>
                  <a:srgbClr val="FF0000"/>
                </a:solidFill>
              </a:rPr>
              <a:t>İçindekiler</a:t>
            </a:r>
            <a:r>
              <a:rPr lang="tr-TR" sz="2400" dirty="0"/>
              <a:t>: kavramlar, yansıtma açıları, pratik alıştırmalar ve </a:t>
            </a:r>
            <a:r>
              <a:rPr lang="tr-TR" sz="2400" dirty="0" smtClean="0"/>
              <a:t>değerlendirmeler.</a:t>
            </a:r>
            <a:endParaRPr lang="en-GB" sz="2600" dirty="0" smtClean="0"/>
          </a:p>
          <a:p>
            <a:pPr marL="0" indent="0">
              <a:buNone/>
            </a:pPr>
            <a:endParaRPr lang="en-GB" sz="2600" dirty="0" smtClean="0">
              <a:latin typeface="Arial" panose="020B0604020202020204" pitchFamily="34" charset="0"/>
            </a:endParaRPr>
          </a:p>
          <a:p>
            <a:r>
              <a:rPr lang="tr-TR" sz="2400" dirty="0" smtClean="0">
                <a:solidFill>
                  <a:srgbClr val="FF0000"/>
                </a:solidFill>
              </a:rPr>
              <a:t>Amaç</a:t>
            </a:r>
            <a:r>
              <a:rPr lang="tr-TR" sz="2400" dirty="0"/>
              <a:t>: Gençler için sekans veya atölye çalışmaları hazırlamak için pedagojik destek sağlamak</a:t>
            </a:r>
            <a:endParaRPr lang="fr-FR" sz="2600" dirty="0"/>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9" name="Image 8"/>
          <p:cNvPicPr>
            <a:picLocks noChangeAspect="1"/>
          </p:cNvPicPr>
          <p:nvPr/>
        </p:nvPicPr>
        <p:blipFill>
          <a:blip r:embed="rId3"/>
          <a:stretch>
            <a:fillRect/>
          </a:stretch>
        </p:blipFill>
        <p:spPr>
          <a:xfrm>
            <a:off x="6123709" y="2514205"/>
            <a:ext cx="5570596" cy="3662758"/>
          </a:xfrm>
          <a:prstGeom prst="rect">
            <a:avLst/>
          </a:prstGeom>
          <a:ln w="28575">
            <a:solidFill>
              <a:schemeClr val="tx1"/>
            </a:solidFill>
          </a:ln>
        </p:spPr>
      </p:pic>
    </p:spTree>
    <p:extLst>
      <p:ext uri="{BB962C8B-B14F-4D97-AF65-F5344CB8AC3E}">
        <p14:creationId xmlns:p14="http://schemas.microsoft.com/office/powerpoint/2010/main" val="745843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11" name="Rectangle 10"/>
          <p:cNvSpPr/>
          <p:nvPr/>
        </p:nvSpPr>
        <p:spPr>
          <a:xfrm>
            <a:off x="1018989" y="2300458"/>
            <a:ext cx="9895710" cy="1569660"/>
          </a:xfrm>
          <a:prstGeom prst="rect">
            <a:avLst/>
          </a:prstGeom>
        </p:spPr>
        <p:txBody>
          <a:bodyPr wrap="square">
            <a:spAutoFit/>
          </a:bodyPr>
          <a:lstStyle/>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8" name="ZoneTexte 7"/>
          <p:cNvSpPr txBox="1"/>
          <p:nvPr/>
        </p:nvSpPr>
        <p:spPr>
          <a:xfrm>
            <a:off x="1410929" y="1113100"/>
            <a:ext cx="8730597" cy="646331"/>
          </a:xfrm>
          <a:prstGeom prst="rect">
            <a:avLst/>
          </a:prstGeom>
          <a:noFill/>
        </p:spPr>
        <p:txBody>
          <a:bodyPr wrap="square" rtlCol="0">
            <a:spAutoFit/>
          </a:bodyPr>
          <a:lstStyle/>
          <a:p>
            <a:r>
              <a:rPr lang="tr-TR" sz="3600" dirty="0" smtClean="0"/>
              <a:t>ETKİNLİK</a:t>
            </a:r>
            <a:r>
              <a:rPr lang="fr-FR" sz="3600" dirty="0" smtClean="0"/>
              <a:t> (Rad</a:t>
            </a:r>
            <a:r>
              <a:rPr lang="tr-TR" sz="3600" dirty="0"/>
              <a:t>y</a:t>
            </a:r>
            <a:r>
              <a:rPr lang="fr-FR" sz="3600" dirty="0" smtClean="0"/>
              <a:t>o) : </a:t>
            </a:r>
            <a:r>
              <a:rPr lang="tr-TR" sz="3600" dirty="0" smtClean="0"/>
              <a:t>PROFİL OLUŞTURMA</a:t>
            </a:r>
            <a:endParaRPr lang="fr-FR" sz="3600" dirty="0"/>
          </a:p>
        </p:txBody>
      </p:sp>
      <p:sp>
        <p:nvSpPr>
          <p:cNvPr id="9" name="ZoneTexte 8"/>
          <p:cNvSpPr txBox="1"/>
          <p:nvPr/>
        </p:nvSpPr>
        <p:spPr>
          <a:xfrm>
            <a:off x="896080" y="2230386"/>
            <a:ext cx="10141527" cy="1569660"/>
          </a:xfrm>
          <a:prstGeom prst="rect">
            <a:avLst/>
          </a:prstGeom>
          <a:noFill/>
        </p:spPr>
        <p:txBody>
          <a:bodyPr wrap="square" rtlCol="0">
            <a:spAutoFit/>
          </a:bodyPr>
          <a:lstStyle/>
          <a:p>
            <a:r>
              <a:rPr lang="tr-TR" sz="2400" b="1" dirty="0" smtClean="0"/>
              <a:t>AÇIKLAMA</a:t>
            </a:r>
            <a:r>
              <a:rPr lang="fr-FR" sz="2400" i="1" dirty="0" smtClean="0"/>
              <a:t> : </a:t>
            </a:r>
            <a:r>
              <a:rPr lang="tr-TR" sz="2400" i="1" dirty="0" smtClean="0"/>
              <a:t>Çiftler olarak</a:t>
            </a:r>
            <a:r>
              <a:rPr lang="fr-FR" sz="2400" i="1" dirty="0" smtClean="0"/>
              <a:t>, </a:t>
            </a:r>
            <a:r>
              <a:rPr lang="tr-TR" sz="2400" i="1" dirty="0" smtClean="0"/>
              <a:t>partneriniz hakkında bilgi almak için birkaç dakikamız var</a:t>
            </a:r>
            <a:r>
              <a:rPr lang="fr-FR" sz="2400" i="1" dirty="0" smtClean="0"/>
              <a:t>. (</a:t>
            </a:r>
            <a:r>
              <a:rPr lang="tr-TR" sz="2400" i="1" dirty="0" smtClean="0"/>
              <a:t>Araştırma Evresi</a:t>
            </a:r>
            <a:r>
              <a:rPr lang="fr-FR" sz="2400" i="1" dirty="0" smtClean="0"/>
              <a:t>)</a:t>
            </a:r>
          </a:p>
          <a:p>
            <a:r>
              <a:rPr lang="tr-TR" sz="2400" i="1" dirty="0" smtClean="0"/>
              <a:t>Daha sonra</a:t>
            </a:r>
            <a:r>
              <a:rPr lang="fr-FR" sz="2400" i="1" dirty="0" smtClean="0"/>
              <a:t>, </a:t>
            </a:r>
            <a:r>
              <a:rPr lang="tr-TR" sz="2400" i="1" dirty="0" smtClean="0"/>
              <a:t>daha sonra 1.30 </a:t>
            </a:r>
            <a:r>
              <a:rPr lang="tr-TR" sz="2400" i="1" dirty="0" err="1" smtClean="0"/>
              <a:t>dk’da</a:t>
            </a:r>
            <a:r>
              <a:rPr lang="tr-TR" sz="2400" i="1" dirty="0" smtClean="0"/>
              <a:t> onun bir portresini oluşturarak gruba tanıtacaksınız</a:t>
            </a:r>
            <a:r>
              <a:rPr lang="tr-TR" sz="2400" i="1" dirty="0"/>
              <a:t>.</a:t>
            </a:r>
            <a:endParaRPr lang="fr-FR" dirty="0"/>
          </a:p>
        </p:txBody>
      </p:sp>
      <p:sp>
        <p:nvSpPr>
          <p:cNvPr id="10" name="ZoneTexte 9"/>
          <p:cNvSpPr txBox="1"/>
          <p:nvPr/>
        </p:nvSpPr>
        <p:spPr>
          <a:xfrm>
            <a:off x="4538043" y="4307389"/>
            <a:ext cx="7402341" cy="1200329"/>
          </a:xfrm>
          <a:prstGeom prst="rect">
            <a:avLst/>
          </a:prstGeom>
          <a:noFill/>
        </p:spPr>
        <p:txBody>
          <a:bodyPr wrap="square" rtlCol="0">
            <a:spAutoFit/>
          </a:bodyPr>
          <a:lstStyle/>
          <a:p>
            <a:r>
              <a:rPr lang="tr-TR" i="1" dirty="0" smtClean="0">
                <a:ln w="0"/>
                <a:solidFill>
                  <a:schemeClr val="accent1"/>
                </a:solidFill>
                <a:effectLst>
                  <a:outerShdw blurRad="38100" dist="25400" dir="5400000" algn="ctr" rotWithShape="0">
                    <a:srgbClr val="6E747A">
                      <a:alpha val="43000"/>
                    </a:srgbClr>
                  </a:outerShdw>
                </a:effectLst>
              </a:rPr>
              <a:t>Amaçlar</a:t>
            </a:r>
            <a:r>
              <a:rPr lang="fr-FR" i="1" dirty="0" smtClean="0">
                <a:ln w="0"/>
                <a:solidFill>
                  <a:schemeClr val="accent1"/>
                </a:solidFill>
                <a:effectLst>
                  <a:outerShdw blurRad="38100" dist="25400" dir="5400000" algn="ctr" rotWithShape="0">
                    <a:srgbClr val="6E747A">
                      <a:alpha val="43000"/>
                    </a:srgbClr>
                  </a:outerShdw>
                </a:effectLst>
              </a:rPr>
              <a:t> :</a:t>
            </a:r>
          </a:p>
          <a:p>
            <a:pPr marL="285750" indent="-285750">
              <a:buFontTx/>
              <a:buChar char="-"/>
            </a:pPr>
            <a:r>
              <a:rPr lang="tr-TR" i="1" dirty="0" smtClean="0">
                <a:ln w="0"/>
                <a:solidFill>
                  <a:schemeClr val="accent1"/>
                </a:solidFill>
                <a:effectLst>
                  <a:outerShdw blurRad="38100" dist="25400" dir="5400000" algn="ctr" rotWithShape="0">
                    <a:srgbClr val="6E747A">
                      <a:alpha val="43000"/>
                    </a:srgbClr>
                  </a:outerShdw>
                </a:effectLst>
              </a:rPr>
              <a:t>Bir konuk bir de gazeteci seçilecek</a:t>
            </a:r>
            <a:r>
              <a:rPr lang="fr-FR" i="1" dirty="0" smtClean="0">
                <a:ln w="0"/>
                <a:solidFill>
                  <a:schemeClr val="accent1"/>
                </a:solidFill>
                <a:effectLst>
                  <a:outerShdw blurRad="38100" dist="25400" dir="5400000" algn="ctr" rotWithShape="0">
                    <a:srgbClr val="6E747A">
                      <a:alpha val="43000"/>
                    </a:srgbClr>
                  </a:outerShdw>
                </a:effectLst>
              </a:rPr>
              <a:t>  : </a:t>
            </a:r>
            <a:r>
              <a:rPr lang="tr-TR" i="1" dirty="0" smtClean="0">
                <a:ln w="0"/>
                <a:solidFill>
                  <a:schemeClr val="accent1"/>
                </a:solidFill>
                <a:effectLst>
                  <a:outerShdw blurRad="38100" dist="25400" dir="5400000" algn="ctr" rotWithShape="0">
                    <a:srgbClr val="6E747A">
                      <a:alpha val="43000"/>
                    </a:srgbClr>
                  </a:outerShdw>
                </a:effectLst>
              </a:rPr>
              <a:t>Mülakat kurallarını uygulayın</a:t>
            </a:r>
            <a:endParaRPr lang="fr-FR" i="1" dirty="0" smtClean="0">
              <a:ln w="0"/>
              <a:solidFill>
                <a:schemeClr val="accent1"/>
              </a:solidFill>
              <a:effectLst>
                <a:outerShdw blurRad="38100" dist="25400" dir="5400000" algn="ctr" rotWithShape="0">
                  <a:srgbClr val="6E747A">
                    <a:alpha val="43000"/>
                  </a:srgbClr>
                </a:outerShdw>
              </a:effectLst>
            </a:endParaRPr>
          </a:p>
          <a:p>
            <a:pPr marL="285750" indent="-285750">
              <a:buFontTx/>
              <a:buChar char="-"/>
            </a:pPr>
            <a:r>
              <a:rPr lang="fr-FR" i="1" dirty="0" smtClean="0">
                <a:ln w="0"/>
                <a:solidFill>
                  <a:schemeClr val="accent1"/>
                </a:solidFill>
                <a:effectLst>
                  <a:outerShdw blurRad="38100" dist="25400" dir="5400000" algn="ctr" rotWithShape="0">
                    <a:srgbClr val="6E747A">
                      <a:alpha val="43000"/>
                    </a:srgbClr>
                  </a:outerShdw>
                </a:effectLst>
              </a:rPr>
              <a:t> </a:t>
            </a:r>
            <a:r>
              <a:rPr lang="tr-TR" i="1" dirty="0" smtClean="0">
                <a:ln w="0"/>
                <a:solidFill>
                  <a:schemeClr val="accent1"/>
                </a:solidFill>
                <a:effectLst>
                  <a:outerShdw blurRad="38100" dist="25400" dir="5400000" algn="ctr" rotWithShape="0">
                    <a:srgbClr val="6E747A">
                      <a:alpha val="43000"/>
                    </a:srgbClr>
                  </a:outerShdw>
                </a:effectLst>
              </a:rPr>
              <a:t>Sizi en iyi temsil eden öğeleri seçin</a:t>
            </a:r>
            <a:endParaRPr lang="fr-FR" i="1" dirty="0" smtClean="0">
              <a:ln w="0"/>
              <a:solidFill>
                <a:schemeClr val="accent1"/>
              </a:solidFill>
              <a:effectLst>
                <a:outerShdw blurRad="38100" dist="25400" dir="5400000" algn="ctr" rotWithShape="0">
                  <a:srgbClr val="6E747A">
                    <a:alpha val="43000"/>
                  </a:srgbClr>
                </a:outerShdw>
              </a:effectLst>
            </a:endParaRPr>
          </a:p>
          <a:p>
            <a:pPr marL="285750" indent="-285750">
              <a:buFontTx/>
              <a:buChar char="-"/>
            </a:pPr>
            <a:r>
              <a:rPr lang="fr-FR" i="1" dirty="0" smtClean="0">
                <a:ln w="0"/>
                <a:solidFill>
                  <a:schemeClr val="accent1"/>
                </a:solidFill>
                <a:effectLst>
                  <a:outerShdw blurRad="38100" dist="25400" dir="5400000" algn="ctr" rotWithShape="0">
                    <a:srgbClr val="6E747A">
                      <a:alpha val="43000"/>
                    </a:srgbClr>
                  </a:outerShdw>
                </a:effectLst>
              </a:rPr>
              <a:t> </a:t>
            </a:r>
            <a:r>
              <a:rPr lang="tr-TR" i="1" dirty="0" smtClean="0">
                <a:ln w="0"/>
                <a:solidFill>
                  <a:schemeClr val="accent1"/>
                </a:solidFill>
                <a:effectLst>
                  <a:outerShdw blurRad="38100" dist="25400" dir="5400000" algn="ctr" rotWithShape="0">
                    <a:srgbClr val="6E747A">
                      <a:alpha val="43000"/>
                    </a:srgbClr>
                  </a:outerShdw>
                </a:effectLst>
              </a:rPr>
              <a:t>Medya zamanlaması hissini </a:t>
            </a:r>
            <a:r>
              <a:rPr lang="tr-TR" i="1" dirty="0" smtClean="0">
                <a:ln w="0"/>
                <a:solidFill>
                  <a:schemeClr val="accent1"/>
                </a:solidFill>
                <a:effectLst>
                  <a:outerShdw blurRad="38100" dist="25400" dir="5400000" algn="ctr" rotWithShape="0">
                    <a:srgbClr val="6E747A">
                      <a:alpha val="43000"/>
                    </a:srgbClr>
                  </a:outerShdw>
                </a:effectLst>
              </a:rPr>
              <a:t>öğrenin</a:t>
            </a:r>
            <a:r>
              <a:rPr lang="fr-FR" i="1" dirty="0" smtClean="0">
                <a:ln w="0"/>
                <a:solidFill>
                  <a:schemeClr val="accent1"/>
                </a:solidFill>
                <a:effectLst>
                  <a:outerShdw blurRad="38100" dist="25400" dir="5400000" algn="ctr" rotWithShape="0">
                    <a:srgbClr val="6E747A">
                      <a:alpha val="43000"/>
                    </a:srgbClr>
                  </a:outerShdw>
                </a:effectLst>
              </a:rPr>
              <a:t> </a:t>
            </a:r>
            <a:endParaRPr lang="fr-FR" i="1" dirty="0">
              <a:ln w="0"/>
              <a:solidFill>
                <a:schemeClr val="accent1"/>
              </a:solidFill>
              <a:effectLst>
                <a:outerShdw blurRad="38100" dist="25400" dir="5400000" algn="ctr" rotWithShape="0">
                  <a:srgbClr val="6E747A">
                    <a:alpha val="43000"/>
                  </a:srgbClr>
                </a:outerShdw>
              </a:effectLst>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930" y="1718013"/>
            <a:ext cx="1999757" cy="112223"/>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48258">
            <a:off x="1774978" y="3935112"/>
            <a:ext cx="1627541" cy="2012313"/>
          </a:xfrm>
          <a:prstGeom prst="rect">
            <a:avLst/>
          </a:prstGeom>
        </p:spPr>
      </p:pic>
      <p:pic>
        <p:nvPicPr>
          <p:cNvPr id="14" name="Image 13"/>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158756">
            <a:off x="2111069" y="4466338"/>
            <a:ext cx="875148" cy="875148"/>
          </a:xfrm>
          <a:prstGeom prst="rect">
            <a:avLst/>
          </a:prstGeom>
        </p:spPr>
      </p:pic>
    </p:spTree>
    <p:extLst>
      <p:ext uri="{BB962C8B-B14F-4D97-AF65-F5344CB8AC3E}">
        <p14:creationId xmlns:p14="http://schemas.microsoft.com/office/powerpoint/2010/main" val="42183928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2" name="ZoneTexte 1"/>
          <p:cNvSpPr txBox="1"/>
          <p:nvPr/>
        </p:nvSpPr>
        <p:spPr>
          <a:xfrm>
            <a:off x="872836" y="809006"/>
            <a:ext cx="8936182" cy="954107"/>
          </a:xfrm>
          <a:prstGeom prst="rect">
            <a:avLst/>
          </a:prstGeom>
          <a:noFill/>
        </p:spPr>
        <p:txBody>
          <a:bodyPr wrap="square" rtlCol="0">
            <a:spAutoFit/>
          </a:bodyPr>
          <a:lstStyle/>
          <a:p>
            <a:r>
              <a:rPr lang="fr-FR" sz="2800" dirty="0" smtClean="0"/>
              <a:t>EDITOR</a:t>
            </a:r>
            <a:r>
              <a:rPr lang="tr-TR" sz="2800" dirty="0" smtClean="0"/>
              <a:t>YAL</a:t>
            </a:r>
            <a:r>
              <a:rPr lang="fr-FR" sz="2800" dirty="0" smtClean="0"/>
              <a:t> TA</a:t>
            </a:r>
            <a:r>
              <a:rPr lang="tr-TR" sz="2800" dirty="0" smtClean="0"/>
              <a:t>KI</a:t>
            </a:r>
            <a:r>
              <a:rPr lang="fr-FR" sz="2800" dirty="0" smtClean="0"/>
              <a:t>M ORGAN</a:t>
            </a:r>
            <a:r>
              <a:rPr lang="tr-TR" sz="2800" dirty="0" err="1" smtClean="0"/>
              <a:t>iZASYONU</a:t>
            </a:r>
            <a:r>
              <a:rPr lang="fr-FR" sz="2800" dirty="0" smtClean="0"/>
              <a:t>/ </a:t>
            </a:r>
            <a:r>
              <a:rPr lang="tr-TR" sz="2800" dirty="0" smtClean="0"/>
              <a:t>BİR </a:t>
            </a:r>
            <a:r>
              <a:rPr lang="fr-FR" sz="2800" dirty="0" smtClean="0"/>
              <a:t>MED</a:t>
            </a:r>
            <a:r>
              <a:rPr lang="tr-TR" sz="2800" dirty="0" smtClean="0"/>
              <a:t>YA YÖNETİCİSİ OLUŞTURMAK</a:t>
            </a:r>
            <a:r>
              <a:rPr lang="fr-FR" sz="2800" dirty="0" smtClean="0"/>
              <a:t> : </a:t>
            </a:r>
            <a:endParaRPr lang="fr-FR" sz="2800" dirty="0"/>
          </a:p>
        </p:txBody>
      </p:sp>
      <p:graphicFrame>
        <p:nvGraphicFramePr>
          <p:cNvPr id="3" name="Tableau 2"/>
          <p:cNvGraphicFramePr>
            <a:graphicFrameLocks noGrp="1"/>
          </p:cNvGraphicFramePr>
          <p:nvPr>
            <p:extLst>
              <p:ext uri="{D42A27DB-BD31-4B8C-83A1-F6EECF244321}">
                <p14:modId xmlns:p14="http://schemas.microsoft.com/office/powerpoint/2010/main" val="307771892"/>
              </p:ext>
            </p:extLst>
          </p:nvPr>
        </p:nvGraphicFramePr>
        <p:xfrm>
          <a:off x="1048328" y="1893681"/>
          <a:ext cx="9702798" cy="4023360"/>
        </p:xfrm>
        <a:graphic>
          <a:graphicData uri="http://schemas.openxmlformats.org/drawingml/2006/table">
            <a:tbl>
              <a:tblPr firstRow="1" bandRow="1">
                <a:tableStyleId>{7DF18680-E054-41AD-8BC1-D1AEF772440D}</a:tableStyleId>
              </a:tblPr>
              <a:tblGrid>
                <a:gridCol w="2816811">
                  <a:extLst>
                    <a:ext uri="{9D8B030D-6E8A-4147-A177-3AD203B41FA5}">
                      <a16:colId xmlns:a16="http://schemas.microsoft.com/office/drawing/2014/main" xmlns="" val="4263208196"/>
                    </a:ext>
                  </a:extLst>
                </a:gridCol>
                <a:gridCol w="3974943">
                  <a:extLst>
                    <a:ext uri="{9D8B030D-6E8A-4147-A177-3AD203B41FA5}">
                      <a16:colId xmlns:a16="http://schemas.microsoft.com/office/drawing/2014/main" xmlns="" val="1796156306"/>
                    </a:ext>
                  </a:extLst>
                </a:gridCol>
                <a:gridCol w="2911044">
                  <a:extLst>
                    <a:ext uri="{9D8B030D-6E8A-4147-A177-3AD203B41FA5}">
                      <a16:colId xmlns:a16="http://schemas.microsoft.com/office/drawing/2014/main" xmlns="" val="1396247076"/>
                    </a:ext>
                  </a:extLst>
                </a:gridCol>
              </a:tblGrid>
              <a:tr h="357926">
                <a:tc>
                  <a:txBody>
                    <a:bodyPr/>
                    <a:lstStyle/>
                    <a:p>
                      <a:pPr algn="ctr"/>
                      <a:r>
                        <a:rPr lang="fr-FR" dirty="0" smtClean="0"/>
                        <a:t>M</a:t>
                      </a:r>
                      <a:r>
                        <a:rPr lang="tr-TR" dirty="0" smtClean="0"/>
                        <a:t>İK</a:t>
                      </a:r>
                      <a:r>
                        <a:rPr lang="fr-FR" dirty="0" smtClean="0"/>
                        <a:t> / V</a:t>
                      </a:r>
                      <a:r>
                        <a:rPr lang="tr-TR" dirty="0" smtClean="0"/>
                        <a:t>İ</a:t>
                      </a:r>
                      <a:r>
                        <a:rPr lang="fr-FR" dirty="0" smtClean="0"/>
                        <a:t>DEO</a:t>
                      </a:r>
                      <a:endParaRPr lang="fr-FR" dirty="0"/>
                    </a:p>
                  </a:txBody>
                  <a:tcPr/>
                </a:tc>
                <a:tc>
                  <a:txBody>
                    <a:bodyPr/>
                    <a:lstStyle/>
                    <a:p>
                      <a:r>
                        <a:rPr lang="fr-FR" dirty="0" smtClean="0"/>
                        <a:t>J</a:t>
                      </a:r>
                      <a:r>
                        <a:rPr lang="tr-TR" dirty="0" smtClean="0"/>
                        <a:t>İ</a:t>
                      </a:r>
                      <a:r>
                        <a:rPr lang="fr-FR" dirty="0" smtClean="0"/>
                        <a:t>NGLE</a:t>
                      </a:r>
                      <a:r>
                        <a:rPr lang="tr-TR" dirty="0" smtClean="0"/>
                        <a:t>LAR</a:t>
                      </a:r>
                      <a:r>
                        <a:rPr lang="fr-FR" dirty="0" smtClean="0"/>
                        <a:t> / </a:t>
                      </a:r>
                      <a:r>
                        <a:rPr lang="tr-TR" dirty="0" smtClean="0"/>
                        <a:t>KAYITLAR</a:t>
                      </a:r>
                      <a:r>
                        <a:rPr lang="fr-FR" dirty="0" smtClean="0"/>
                        <a:t> / </a:t>
                      </a:r>
                      <a:r>
                        <a:rPr lang="tr-TR" dirty="0" smtClean="0"/>
                        <a:t>KAYNAKLAR</a:t>
                      </a:r>
                      <a:endParaRPr lang="fr-FR" dirty="0"/>
                    </a:p>
                  </a:txBody>
                  <a:tcPr/>
                </a:tc>
                <a:tc>
                  <a:txBody>
                    <a:bodyPr/>
                    <a:lstStyle/>
                    <a:p>
                      <a:pPr algn="ctr"/>
                      <a:r>
                        <a:rPr lang="tr-TR" dirty="0" smtClean="0"/>
                        <a:t>ZAMANLAMA</a:t>
                      </a:r>
                      <a:r>
                        <a:rPr lang="fr-FR" dirty="0" smtClean="0"/>
                        <a:t> / </a:t>
                      </a:r>
                      <a:r>
                        <a:rPr lang="tr-TR" dirty="0" smtClean="0"/>
                        <a:t>UZUNLUK</a:t>
                      </a:r>
                      <a:endParaRPr lang="fr-FR" dirty="0"/>
                    </a:p>
                  </a:txBody>
                  <a:tcPr/>
                </a:tc>
                <a:extLst>
                  <a:ext uri="{0D108BD9-81ED-4DB2-BD59-A6C34878D82A}">
                    <a16:rowId xmlns:a16="http://schemas.microsoft.com/office/drawing/2014/main" xmlns="" val="3608772158"/>
                  </a:ext>
                </a:extLst>
              </a:tr>
              <a:tr h="308092">
                <a:tc>
                  <a:txBody>
                    <a:bodyPr/>
                    <a:lstStyle/>
                    <a:p>
                      <a:endParaRPr lang="fr-FR" sz="1400" dirty="0"/>
                    </a:p>
                  </a:txBody>
                  <a:tcPr>
                    <a:noFill/>
                  </a:tcPr>
                </a:tc>
                <a:tc>
                  <a:txBody>
                    <a:bodyPr/>
                    <a:lstStyle/>
                    <a:p>
                      <a:pPr algn="ctr"/>
                      <a:r>
                        <a:rPr lang="fr-FR" sz="1400" b="1" dirty="0" smtClean="0"/>
                        <a:t>JINGLE </a:t>
                      </a:r>
                      <a:endParaRPr lang="fr-FR" sz="1400" b="1" dirty="0"/>
                    </a:p>
                  </a:txBody>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3389639143"/>
                  </a:ext>
                </a:extLst>
              </a:tr>
              <a:tr h="529469">
                <a:tc>
                  <a:txBody>
                    <a:bodyPr/>
                    <a:lstStyle/>
                    <a:p>
                      <a:pPr algn="ctr"/>
                      <a:r>
                        <a:rPr lang="tr-TR" sz="1400" dirty="0" smtClean="0"/>
                        <a:t>EV</a:t>
                      </a:r>
                      <a:r>
                        <a:rPr lang="tr-TR" sz="1400" baseline="0" dirty="0" smtClean="0"/>
                        <a:t> SAHİBİ</a:t>
                      </a:r>
                    </a:p>
                    <a:p>
                      <a:pPr algn="ctr"/>
                      <a:r>
                        <a:rPr lang="fr-FR" sz="1400" dirty="0" smtClean="0"/>
                        <a:t> ( </a:t>
                      </a:r>
                      <a:r>
                        <a:rPr lang="tr-TR" sz="1400" dirty="0" smtClean="0"/>
                        <a:t>MERHABA</a:t>
                      </a:r>
                      <a:r>
                        <a:rPr lang="fr-FR" sz="1400" dirty="0" smtClean="0"/>
                        <a:t> + </a:t>
                      </a:r>
                      <a:r>
                        <a:rPr lang="tr-TR" sz="1400" dirty="0" smtClean="0"/>
                        <a:t>ÖZET</a:t>
                      </a:r>
                      <a:r>
                        <a:rPr lang="fr-FR" sz="1400" dirty="0" smtClean="0"/>
                        <a:t>)</a:t>
                      </a:r>
                    </a:p>
                    <a:p>
                      <a:pPr algn="ctr"/>
                      <a:endParaRPr lang="fr-FR" sz="1400" dirty="0"/>
                    </a:p>
                  </a:txBody>
                  <a:tcPr>
                    <a:solidFill>
                      <a:schemeClr val="accent2">
                        <a:lumMod val="40000"/>
                        <a:lumOff val="60000"/>
                      </a:schemeClr>
                    </a:solidFill>
                  </a:tcPr>
                </a:tc>
                <a:tc>
                  <a:txBody>
                    <a:bodyPr/>
                    <a:lstStyle/>
                    <a:p>
                      <a:pPr algn="ctr"/>
                      <a:endParaRPr lang="fr-FR" sz="1400" dirty="0"/>
                    </a:p>
                  </a:txBody>
                  <a:tcPr>
                    <a:solidFill>
                      <a:schemeClr val="accent2">
                        <a:lumMod val="40000"/>
                        <a:lumOff val="60000"/>
                      </a:schemeClr>
                    </a:solidFill>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2681247031"/>
                  </a:ext>
                </a:extLst>
              </a:tr>
              <a:tr h="357926">
                <a:tc>
                  <a:txBody>
                    <a:bodyPr/>
                    <a:lstStyle/>
                    <a:p>
                      <a:endParaRPr lang="fr-FR" sz="1400" dirty="0"/>
                    </a:p>
                  </a:txBody>
                  <a:tcPr>
                    <a:noFill/>
                  </a:tcPr>
                </a:tc>
                <a:tc>
                  <a:txBody>
                    <a:bodyPr/>
                    <a:lstStyle/>
                    <a:p>
                      <a:pPr algn="ctr"/>
                      <a:r>
                        <a:rPr lang="fr-FR" sz="1400" b="1" dirty="0" smtClean="0"/>
                        <a:t>JINGLE </a:t>
                      </a:r>
                      <a:endParaRPr lang="fr-FR" sz="1400" b="1" dirty="0"/>
                    </a:p>
                  </a:txBody>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3269402083"/>
                  </a:ext>
                </a:extLst>
              </a:tr>
              <a:tr h="357926">
                <a:tc>
                  <a:txBody>
                    <a:bodyPr/>
                    <a:lstStyle/>
                    <a:p>
                      <a:pPr algn="ctr"/>
                      <a:r>
                        <a:rPr lang="tr-TR" sz="1400" dirty="0" smtClean="0"/>
                        <a:t>GAZETECİ</a:t>
                      </a:r>
                      <a:r>
                        <a:rPr lang="fr-FR" sz="1400" dirty="0" smtClean="0"/>
                        <a:t> 1</a:t>
                      </a:r>
                      <a:endParaRPr lang="fr-FR" sz="1400" dirty="0"/>
                    </a:p>
                  </a:txBody>
                  <a:tcPr>
                    <a:solidFill>
                      <a:schemeClr val="accent4">
                        <a:lumMod val="60000"/>
                        <a:lumOff val="40000"/>
                      </a:schemeClr>
                    </a:solidFill>
                  </a:tcPr>
                </a:tc>
                <a:tc>
                  <a:txBody>
                    <a:bodyPr/>
                    <a:lstStyle/>
                    <a:p>
                      <a:endParaRPr lang="fr-FR" sz="1400" dirty="0"/>
                    </a:p>
                  </a:txBody>
                  <a:tcPr>
                    <a:solidFill>
                      <a:schemeClr val="accent4">
                        <a:lumMod val="60000"/>
                        <a:lumOff val="40000"/>
                      </a:schemeClr>
                    </a:solidFill>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2589266427"/>
                  </a:ext>
                </a:extLst>
              </a:tr>
              <a:tr h="357926">
                <a:tc>
                  <a:txBody>
                    <a:bodyPr/>
                    <a:lstStyle/>
                    <a:p>
                      <a:pPr algn="ctr"/>
                      <a:endParaRPr lang="fr-FR" sz="1400" dirty="0"/>
                    </a:p>
                  </a:txBody>
                  <a:tcPr>
                    <a:noFill/>
                  </a:tcPr>
                </a:tc>
                <a:tc>
                  <a:txBody>
                    <a:bodyPr/>
                    <a:lstStyle/>
                    <a:p>
                      <a:pPr algn="ctr"/>
                      <a:r>
                        <a:rPr lang="fr-FR" sz="1400" b="1" dirty="0" smtClean="0"/>
                        <a:t>R</a:t>
                      </a:r>
                      <a:r>
                        <a:rPr lang="tr-TR" sz="1400" b="1" dirty="0" smtClean="0"/>
                        <a:t>APOR</a:t>
                      </a:r>
                      <a:r>
                        <a:rPr lang="fr-FR" sz="1400" dirty="0" smtClean="0"/>
                        <a:t> 1</a:t>
                      </a:r>
                      <a:endParaRPr lang="fr-FR" sz="1400" dirty="0"/>
                    </a:p>
                  </a:txBody>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2183342115"/>
                  </a:ext>
                </a:extLst>
              </a:tr>
              <a:tr h="357926">
                <a:tc>
                  <a:txBody>
                    <a:bodyPr/>
                    <a:lstStyle/>
                    <a:p>
                      <a:pPr algn="ctr"/>
                      <a:r>
                        <a:rPr lang="tr-TR" sz="1400" dirty="0" smtClean="0"/>
                        <a:t>GAZETECİ</a:t>
                      </a:r>
                      <a:r>
                        <a:rPr lang="fr-FR" sz="1400" dirty="0" smtClean="0"/>
                        <a:t> 1</a:t>
                      </a:r>
                      <a:endParaRPr lang="fr-FR" sz="1400" dirty="0"/>
                    </a:p>
                  </a:txBody>
                  <a:tcPr>
                    <a:solidFill>
                      <a:schemeClr val="accent4">
                        <a:lumMod val="60000"/>
                        <a:lumOff val="40000"/>
                      </a:schemeClr>
                    </a:solidFill>
                  </a:tcPr>
                </a:tc>
                <a:tc>
                  <a:txBody>
                    <a:bodyPr/>
                    <a:lstStyle/>
                    <a:p>
                      <a:endParaRPr lang="fr-FR" sz="1400" dirty="0"/>
                    </a:p>
                  </a:txBody>
                  <a:tcPr>
                    <a:solidFill>
                      <a:schemeClr val="accent4">
                        <a:lumMod val="60000"/>
                        <a:lumOff val="40000"/>
                      </a:schemeClr>
                    </a:solidFill>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7258399"/>
                  </a:ext>
                </a:extLst>
              </a:tr>
              <a:tr h="357926">
                <a:tc>
                  <a:txBody>
                    <a:bodyPr/>
                    <a:lstStyle/>
                    <a:p>
                      <a:pPr algn="ctr"/>
                      <a:r>
                        <a:rPr lang="tr-TR" sz="1400" dirty="0" smtClean="0"/>
                        <a:t>EV</a:t>
                      </a:r>
                      <a:r>
                        <a:rPr lang="tr-TR" sz="1400" baseline="0" dirty="0" smtClean="0"/>
                        <a:t> SAHİBİ</a:t>
                      </a:r>
                      <a:endParaRPr lang="fr-FR" sz="1400" dirty="0"/>
                    </a:p>
                  </a:txBody>
                  <a:tcPr>
                    <a:solidFill>
                      <a:schemeClr val="accent2">
                        <a:lumMod val="40000"/>
                        <a:lumOff val="60000"/>
                      </a:schemeClr>
                    </a:solidFill>
                  </a:tcPr>
                </a:tc>
                <a:tc>
                  <a:txBody>
                    <a:bodyPr/>
                    <a:lstStyle/>
                    <a:p>
                      <a:endParaRPr lang="fr-FR" sz="1400" dirty="0"/>
                    </a:p>
                  </a:txBody>
                  <a:tcPr>
                    <a:solidFill>
                      <a:schemeClr val="accent2">
                        <a:lumMod val="40000"/>
                        <a:lumOff val="60000"/>
                      </a:schemeClr>
                    </a:solidFill>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146218174"/>
                  </a:ext>
                </a:extLst>
              </a:tr>
              <a:tr h="357926">
                <a:tc>
                  <a:txBody>
                    <a:bodyPr/>
                    <a:lstStyle/>
                    <a:p>
                      <a:pPr algn="ctr"/>
                      <a:r>
                        <a:rPr lang="tr-TR" sz="1400" baseline="0" dirty="0" smtClean="0"/>
                        <a:t>SUNUCU</a:t>
                      </a:r>
                      <a:r>
                        <a:rPr lang="fr-FR" sz="1400" baseline="0" dirty="0" smtClean="0"/>
                        <a:t> 1</a:t>
                      </a:r>
                      <a:endParaRPr lang="fr-FR" sz="1400" dirty="0"/>
                    </a:p>
                  </a:txBody>
                  <a:tcPr>
                    <a:solidFill>
                      <a:schemeClr val="accent1">
                        <a:lumMod val="60000"/>
                        <a:lumOff val="40000"/>
                      </a:schemeClr>
                    </a:solidFill>
                  </a:tcPr>
                </a:tc>
                <a:tc>
                  <a:txBody>
                    <a:bodyPr/>
                    <a:lstStyle/>
                    <a:p>
                      <a:endParaRPr lang="fr-FR" sz="1400" dirty="0"/>
                    </a:p>
                  </a:txBody>
                  <a:tcPr>
                    <a:solidFill>
                      <a:schemeClr val="accent1">
                        <a:lumMod val="60000"/>
                        <a:lumOff val="40000"/>
                      </a:schemeClr>
                    </a:solidFill>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2631284062"/>
                  </a:ext>
                </a:extLst>
              </a:tr>
              <a:tr h="357926">
                <a:tc>
                  <a:txBody>
                    <a:bodyPr/>
                    <a:lstStyle/>
                    <a:p>
                      <a:pPr algn="ctr"/>
                      <a:r>
                        <a:rPr lang="tr-TR" sz="1400" dirty="0" smtClean="0"/>
                        <a:t>EV</a:t>
                      </a:r>
                      <a:r>
                        <a:rPr lang="tr-TR" sz="1400" baseline="0" dirty="0" smtClean="0"/>
                        <a:t> SAHİBİ</a:t>
                      </a:r>
                      <a:endParaRPr lang="fr-FR" sz="1400" dirty="0"/>
                    </a:p>
                  </a:txBody>
                  <a:tcPr>
                    <a:solidFill>
                      <a:schemeClr val="accent2">
                        <a:lumMod val="40000"/>
                        <a:lumOff val="60000"/>
                      </a:schemeClr>
                    </a:solidFill>
                  </a:tcPr>
                </a:tc>
                <a:tc>
                  <a:txBody>
                    <a:bodyPr/>
                    <a:lstStyle/>
                    <a:p>
                      <a:endParaRPr lang="fr-FR" sz="1400" dirty="0"/>
                    </a:p>
                  </a:txBody>
                  <a:tcPr>
                    <a:solidFill>
                      <a:schemeClr val="accent2">
                        <a:lumMod val="40000"/>
                        <a:lumOff val="60000"/>
                      </a:schemeClr>
                    </a:solidFill>
                  </a:tcPr>
                </a:tc>
                <a:tc>
                  <a:txBody>
                    <a:bodyPr/>
                    <a:lstStyle/>
                    <a:p>
                      <a:endParaRPr lang="fr-FR" dirty="0"/>
                    </a:p>
                  </a:txBody>
                  <a:tcPr>
                    <a:solidFill>
                      <a:schemeClr val="accent3">
                        <a:lumMod val="40000"/>
                        <a:lumOff val="60000"/>
                      </a:schemeClr>
                    </a:solidFill>
                  </a:tcPr>
                </a:tc>
                <a:extLst>
                  <a:ext uri="{0D108BD9-81ED-4DB2-BD59-A6C34878D82A}">
                    <a16:rowId xmlns:a16="http://schemas.microsoft.com/office/drawing/2014/main" xmlns="" val="1409309297"/>
                  </a:ext>
                </a:extLst>
              </a:tr>
            </a:tbl>
          </a:graphicData>
        </a:graphic>
      </p:graphicFrame>
    </p:spTree>
    <p:extLst>
      <p:ext uri="{BB962C8B-B14F-4D97-AF65-F5344CB8AC3E}">
        <p14:creationId xmlns:p14="http://schemas.microsoft.com/office/powerpoint/2010/main" val="3405377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9" name="ZoneTexte 8"/>
          <p:cNvSpPr txBox="1"/>
          <p:nvPr/>
        </p:nvSpPr>
        <p:spPr>
          <a:xfrm>
            <a:off x="540328" y="892681"/>
            <a:ext cx="6442363" cy="584775"/>
          </a:xfrm>
          <a:prstGeom prst="rect">
            <a:avLst/>
          </a:prstGeom>
          <a:noFill/>
        </p:spPr>
        <p:txBody>
          <a:bodyPr wrap="square" rtlCol="0">
            <a:spAutoFit/>
          </a:bodyPr>
          <a:lstStyle/>
          <a:p>
            <a:r>
              <a:rPr lang="fr-FR" sz="3200" dirty="0" smtClean="0"/>
              <a:t>C</a:t>
            </a:r>
            <a:r>
              <a:rPr lang="tr-TR" sz="3200" dirty="0" smtClean="0"/>
              <a:t>ANVA’DA</a:t>
            </a:r>
            <a:r>
              <a:rPr lang="fr-FR" sz="3200" dirty="0" smtClean="0"/>
              <a:t> </a:t>
            </a:r>
            <a:r>
              <a:rPr lang="tr-TR" sz="3200" dirty="0" smtClean="0"/>
              <a:t>BİR </a:t>
            </a:r>
            <a:r>
              <a:rPr lang="fr-FR" sz="3200" dirty="0" smtClean="0"/>
              <a:t>WEB</a:t>
            </a:r>
            <a:r>
              <a:rPr lang="tr-TR" sz="3200" dirty="0" smtClean="0"/>
              <a:t>DERGİSİ</a:t>
            </a:r>
            <a:r>
              <a:rPr lang="fr-FR" sz="3200" dirty="0" smtClean="0"/>
              <a:t> </a:t>
            </a:r>
            <a:r>
              <a:rPr lang="tr-TR" sz="3200" dirty="0" smtClean="0"/>
              <a:t>YARATMA</a:t>
            </a:r>
            <a:endParaRPr lang="fr-FR" sz="3200" dirty="0"/>
          </a:p>
        </p:txBody>
      </p:sp>
      <p:pic>
        <p:nvPicPr>
          <p:cNvPr id="2" name="Image 1"/>
          <p:cNvPicPr>
            <a:picLocks noChangeAspect="1"/>
          </p:cNvPicPr>
          <p:nvPr/>
        </p:nvPicPr>
        <p:blipFill>
          <a:blip r:embed="rId3"/>
          <a:stretch>
            <a:fillRect/>
          </a:stretch>
        </p:blipFill>
        <p:spPr>
          <a:xfrm>
            <a:off x="7096056" y="1525199"/>
            <a:ext cx="3655071" cy="4799665"/>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817418" y="1798077"/>
            <a:ext cx="5583382" cy="1200329"/>
          </a:xfrm>
          <a:prstGeom prst="rect">
            <a:avLst/>
          </a:prstGeom>
          <a:noFill/>
        </p:spPr>
        <p:txBody>
          <a:bodyPr wrap="square" rtlCol="0">
            <a:spAutoFit/>
          </a:bodyPr>
          <a:lstStyle/>
          <a:p>
            <a:pPr marL="285750" indent="-285750">
              <a:buFontTx/>
              <a:buChar char="-"/>
            </a:pPr>
            <a:r>
              <a:rPr lang="tr-TR" b="1" dirty="0" smtClean="0"/>
              <a:t>BİR HESAP OLUŞTURUN</a:t>
            </a:r>
            <a:endParaRPr lang="fr-FR" b="1" dirty="0" smtClean="0"/>
          </a:p>
          <a:p>
            <a:pPr marL="285750" indent="-285750">
              <a:buFontTx/>
              <a:buChar char="-"/>
            </a:pPr>
            <a:r>
              <a:rPr lang="tr-TR" b="1" dirty="0" smtClean="0"/>
              <a:t>BİR ŞABLON SEÇİN</a:t>
            </a:r>
            <a:r>
              <a:rPr lang="fr-FR" b="1" dirty="0" smtClean="0"/>
              <a:t> (</a:t>
            </a:r>
            <a:r>
              <a:rPr lang="tr-TR" b="1" dirty="0" smtClean="0"/>
              <a:t>TUTARLILIK</a:t>
            </a:r>
            <a:r>
              <a:rPr lang="fr-FR" b="1" dirty="0" smtClean="0"/>
              <a:t>)</a:t>
            </a:r>
          </a:p>
          <a:p>
            <a:pPr marL="285750" indent="-285750">
              <a:buFontTx/>
              <a:buChar char="-"/>
            </a:pPr>
            <a:r>
              <a:rPr lang="tr-TR" b="1" dirty="0" smtClean="0"/>
              <a:t>BİR BAŞLIK SEÇİN</a:t>
            </a:r>
            <a:r>
              <a:rPr lang="fr-FR" b="1" dirty="0" smtClean="0"/>
              <a:t> / </a:t>
            </a:r>
            <a:r>
              <a:rPr lang="tr-TR" b="1" dirty="0" smtClean="0"/>
              <a:t>BİR</a:t>
            </a:r>
            <a:r>
              <a:rPr lang="fr-FR" b="1" dirty="0" smtClean="0"/>
              <a:t> LOGO </a:t>
            </a:r>
          </a:p>
          <a:p>
            <a:pPr marL="285750" indent="-285750">
              <a:buFontTx/>
              <a:buChar char="-"/>
            </a:pPr>
            <a:r>
              <a:rPr lang="tr-TR" b="1" dirty="0" smtClean="0"/>
              <a:t>BİR ÖZET YAZIN</a:t>
            </a:r>
            <a:endParaRPr lang="fr-FR" b="1" dirty="0" smtClean="0"/>
          </a:p>
        </p:txBody>
      </p:sp>
      <p:sp>
        <p:nvSpPr>
          <p:cNvPr id="8" name="ZoneTexte 7"/>
          <p:cNvSpPr txBox="1"/>
          <p:nvPr/>
        </p:nvSpPr>
        <p:spPr>
          <a:xfrm>
            <a:off x="1191491" y="3186545"/>
            <a:ext cx="3089564" cy="369332"/>
          </a:xfrm>
          <a:prstGeom prst="rect">
            <a:avLst/>
          </a:prstGeom>
          <a:noFill/>
        </p:spPr>
        <p:txBody>
          <a:bodyPr wrap="square" rtlCol="0">
            <a:spAutoFit/>
          </a:bodyPr>
          <a:lstStyle/>
          <a:p>
            <a:r>
              <a:rPr lang="tr-TR" b="1" dirty="0" smtClean="0"/>
              <a:t> İÇERİK EKLEYİN</a:t>
            </a:r>
            <a:r>
              <a:rPr lang="fr-FR" b="1" dirty="0" smtClean="0"/>
              <a:t> </a:t>
            </a:r>
            <a:endParaRPr lang="fr-FR" b="1" dirty="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36113">
            <a:off x="2246989" y="3730998"/>
            <a:ext cx="962478" cy="194252"/>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06200">
            <a:off x="1917237" y="4129137"/>
            <a:ext cx="962478" cy="194252"/>
          </a:xfrm>
          <a:prstGeom prst="rect">
            <a:avLst/>
          </a:prstGeom>
        </p:spPr>
      </p:pic>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198880">
            <a:off x="1399732" y="3984149"/>
            <a:ext cx="962478" cy="194252"/>
          </a:xfrm>
          <a:prstGeom prst="rect">
            <a:avLst/>
          </a:prstGeom>
        </p:spPr>
      </p:pic>
      <p:sp>
        <p:nvSpPr>
          <p:cNvPr id="12" name="ZoneTexte 11"/>
          <p:cNvSpPr txBox="1"/>
          <p:nvPr/>
        </p:nvSpPr>
        <p:spPr>
          <a:xfrm>
            <a:off x="3352800" y="3828124"/>
            <a:ext cx="2151371" cy="646331"/>
          </a:xfrm>
          <a:prstGeom prst="rect">
            <a:avLst/>
          </a:prstGeom>
          <a:noFill/>
        </p:spPr>
        <p:txBody>
          <a:bodyPr wrap="square" rtlCol="0">
            <a:spAutoFit/>
          </a:bodyPr>
          <a:lstStyle/>
          <a:p>
            <a:r>
              <a:rPr lang="tr-TR" dirty="0" smtClean="0"/>
              <a:t>BİR MAKALE YAZMAK</a:t>
            </a:r>
            <a:endParaRPr lang="fr-FR" dirty="0"/>
          </a:p>
        </p:txBody>
      </p:sp>
      <p:sp>
        <p:nvSpPr>
          <p:cNvPr id="15" name="ZoneTexte 14"/>
          <p:cNvSpPr txBox="1"/>
          <p:nvPr/>
        </p:nvSpPr>
        <p:spPr>
          <a:xfrm>
            <a:off x="2826327" y="4571947"/>
            <a:ext cx="1773382" cy="369332"/>
          </a:xfrm>
          <a:prstGeom prst="rect">
            <a:avLst/>
          </a:prstGeom>
          <a:noFill/>
        </p:spPr>
        <p:txBody>
          <a:bodyPr wrap="square" rtlCol="0">
            <a:spAutoFit/>
          </a:bodyPr>
          <a:lstStyle/>
          <a:p>
            <a:r>
              <a:rPr lang="fr-FR" dirty="0" smtClean="0"/>
              <a:t>PODCAST</a:t>
            </a:r>
            <a:endParaRPr lang="fr-FR" dirty="0"/>
          </a:p>
        </p:txBody>
      </p:sp>
      <p:sp>
        <p:nvSpPr>
          <p:cNvPr id="16" name="ZoneTexte 15"/>
          <p:cNvSpPr txBox="1"/>
          <p:nvPr/>
        </p:nvSpPr>
        <p:spPr>
          <a:xfrm>
            <a:off x="1412046" y="4703669"/>
            <a:ext cx="1316182" cy="369332"/>
          </a:xfrm>
          <a:prstGeom prst="rect">
            <a:avLst/>
          </a:prstGeom>
          <a:noFill/>
        </p:spPr>
        <p:txBody>
          <a:bodyPr wrap="square" rtlCol="0">
            <a:spAutoFit/>
          </a:bodyPr>
          <a:lstStyle/>
          <a:p>
            <a:r>
              <a:rPr lang="fr-FR" dirty="0" smtClean="0"/>
              <a:t>V</a:t>
            </a:r>
            <a:r>
              <a:rPr lang="tr-TR" dirty="0" smtClean="0"/>
              <a:t>i</a:t>
            </a:r>
            <a:r>
              <a:rPr lang="fr-FR" dirty="0" smtClean="0"/>
              <a:t>DEO</a:t>
            </a:r>
            <a:endParaRPr lang="fr-FR" dirty="0"/>
          </a:p>
        </p:txBody>
      </p:sp>
    </p:spTree>
    <p:extLst>
      <p:ext uri="{BB962C8B-B14F-4D97-AF65-F5344CB8AC3E}">
        <p14:creationId xmlns:p14="http://schemas.microsoft.com/office/powerpoint/2010/main" val="12152497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9" name="ZoneTexte 8"/>
          <p:cNvSpPr txBox="1"/>
          <p:nvPr/>
        </p:nvSpPr>
        <p:spPr>
          <a:xfrm>
            <a:off x="540328" y="892681"/>
            <a:ext cx="6442363" cy="584775"/>
          </a:xfrm>
          <a:prstGeom prst="rect">
            <a:avLst/>
          </a:prstGeom>
          <a:noFill/>
        </p:spPr>
        <p:txBody>
          <a:bodyPr wrap="square" rtlCol="0">
            <a:spAutoFit/>
          </a:bodyPr>
          <a:lstStyle/>
          <a:p>
            <a:r>
              <a:rPr lang="tr-TR" sz="3200" dirty="0" smtClean="0"/>
              <a:t>BİR GAZETECİ GİBİ YAZMAK</a:t>
            </a:r>
            <a:endParaRPr lang="fr-FR" sz="3200" dirty="0"/>
          </a:p>
        </p:txBody>
      </p:sp>
      <p:pic>
        <p:nvPicPr>
          <p:cNvPr id="2" name="Image 1"/>
          <p:cNvPicPr>
            <a:picLocks noChangeAspect="1"/>
          </p:cNvPicPr>
          <p:nvPr/>
        </p:nvPicPr>
        <p:blipFill>
          <a:blip r:embed="rId3"/>
          <a:stretch>
            <a:fillRect/>
          </a:stretch>
        </p:blipFill>
        <p:spPr>
          <a:xfrm>
            <a:off x="706730" y="1770368"/>
            <a:ext cx="2641987" cy="3469331"/>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4475018" y="1770368"/>
            <a:ext cx="6414655" cy="3826868"/>
          </a:xfrm>
          <a:prstGeom prst="rect">
            <a:avLst/>
          </a:prstGeom>
          <a:noFill/>
        </p:spPr>
        <p:txBody>
          <a:bodyPr wrap="square" rtlCol="0">
            <a:spAutoFit/>
          </a:bodyPr>
          <a:lstStyle/>
          <a:p>
            <a:endParaRPr lang="fr-FR" dirty="0"/>
          </a:p>
        </p:txBody>
      </p:sp>
      <p:sp>
        <p:nvSpPr>
          <p:cNvPr id="17" name="ZoneTexte 16"/>
          <p:cNvSpPr txBox="1"/>
          <p:nvPr/>
        </p:nvSpPr>
        <p:spPr>
          <a:xfrm>
            <a:off x="4244408" y="2720049"/>
            <a:ext cx="6645265" cy="2862322"/>
          </a:xfrm>
          <a:prstGeom prst="rect">
            <a:avLst/>
          </a:prstGeom>
          <a:noFill/>
        </p:spPr>
        <p:txBody>
          <a:bodyPr wrap="square" rtlCol="0">
            <a:spAutoFit/>
          </a:bodyPr>
          <a:lstStyle/>
          <a:p>
            <a:r>
              <a:rPr lang="tr-TR" sz="2000" b="1" dirty="0" smtClean="0"/>
              <a:t>Bir dergi için yazmak standart bir yazı yazmaktan farklıdır.</a:t>
            </a:r>
            <a:endParaRPr lang="en-US" sz="2000" b="1" dirty="0" smtClean="0"/>
          </a:p>
          <a:p>
            <a:r>
              <a:rPr lang="en-US" sz="2000" dirty="0" smtClean="0"/>
              <a:t>-&gt; </a:t>
            </a:r>
            <a:r>
              <a:rPr lang="tr-TR" sz="2000" dirty="0" smtClean="0"/>
              <a:t>Konuya geçin,</a:t>
            </a:r>
            <a:r>
              <a:rPr lang="en-US" sz="2000" dirty="0" smtClean="0"/>
              <a:t> </a:t>
            </a:r>
            <a:r>
              <a:rPr lang="tr-TR" sz="2000" dirty="0" smtClean="0"/>
              <a:t>kısa ve</a:t>
            </a:r>
            <a:r>
              <a:rPr lang="en-US" sz="2000" dirty="0" smtClean="0"/>
              <a:t> d</a:t>
            </a:r>
            <a:r>
              <a:rPr lang="tr-TR" sz="2000" dirty="0" smtClean="0"/>
              <a:t>i</a:t>
            </a:r>
            <a:r>
              <a:rPr lang="en-US" sz="2000" dirty="0" err="1" smtClean="0"/>
              <a:t>nami</a:t>
            </a:r>
            <a:r>
              <a:rPr lang="tr-TR" sz="2000" dirty="0" smtClean="0"/>
              <a:t>k</a:t>
            </a:r>
            <a:r>
              <a:rPr lang="en-US" sz="2000" dirty="0" smtClean="0"/>
              <a:t> </a:t>
            </a:r>
            <a:r>
              <a:rPr lang="tr-TR" sz="2000" dirty="0" smtClean="0"/>
              <a:t>yazın</a:t>
            </a:r>
            <a:endParaRPr lang="en-US" sz="2000" dirty="0" smtClean="0"/>
          </a:p>
          <a:p>
            <a:endParaRPr lang="en-US" sz="2000" dirty="0" smtClean="0"/>
          </a:p>
          <a:p>
            <a:r>
              <a:rPr lang="tr-TR" sz="2000" b="1" dirty="0" smtClean="0"/>
              <a:t>Bilgini derecelendir</a:t>
            </a:r>
            <a:endParaRPr lang="en-US" sz="2000" b="1" dirty="0" smtClean="0"/>
          </a:p>
          <a:p>
            <a:r>
              <a:rPr lang="en-US" sz="2000" dirty="0" smtClean="0"/>
              <a:t>-&gt; </a:t>
            </a:r>
            <a:r>
              <a:rPr lang="tr-TR" sz="2000" dirty="0" smtClean="0"/>
              <a:t>İlk satır en önemli satır olmalıdır</a:t>
            </a:r>
            <a:endParaRPr lang="en-US" sz="2000" dirty="0" smtClean="0"/>
          </a:p>
          <a:p>
            <a:endParaRPr lang="en-US" sz="2000" dirty="0"/>
          </a:p>
          <a:p>
            <a:endParaRPr lang="en-US" sz="2000" dirty="0" smtClean="0"/>
          </a:p>
          <a:p>
            <a:endParaRPr lang="en-US" sz="2000" dirty="0"/>
          </a:p>
          <a:p>
            <a:endParaRPr lang="fr-FR" sz="2000" dirty="0"/>
          </a:p>
        </p:txBody>
      </p:sp>
    </p:spTree>
    <p:extLst>
      <p:ext uri="{BB962C8B-B14F-4D97-AF65-F5344CB8AC3E}">
        <p14:creationId xmlns:p14="http://schemas.microsoft.com/office/powerpoint/2010/main" val="25475692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1018989" y="2300458"/>
            <a:ext cx="9895710" cy="156966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ZoneTexte 20"/>
          <p:cNvSpPr txBox="1"/>
          <p:nvPr/>
        </p:nvSpPr>
        <p:spPr>
          <a:xfrm>
            <a:off x="7536873" y="4676721"/>
            <a:ext cx="32142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p:cNvSpPr txBox="1"/>
          <p:nvPr/>
        </p:nvSpPr>
        <p:spPr>
          <a:xfrm>
            <a:off x="1410930" y="745566"/>
            <a:ext cx="7010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noProof="0" dirty="0" smtClean="0">
                <a:solidFill>
                  <a:prstClr val="black"/>
                </a:solidFill>
                <a:latin typeface="Calibri" panose="020F0502020204030204"/>
              </a:rPr>
              <a:t>TEMEL TÜRLER</a:t>
            </a:r>
            <a:r>
              <a:rPr kumimoji="0" lang="fr-FR" sz="3600" b="0" i="0" u="none" strike="noStrike" kern="1200" cap="none" spc="0" normalizeH="0" noProof="0" dirty="0" smtClean="0">
                <a:ln>
                  <a:noFill/>
                </a:ln>
                <a:solidFill>
                  <a:prstClr val="black"/>
                </a:solidFill>
                <a:effectLst/>
                <a:uLnTx/>
                <a:uFillTx/>
                <a:latin typeface="Calibri" panose="020F0502020204030204"/>
                <a:ea typeface="+mn-ea"/>
                <a:cs typeface="+mn-cs"/>
              </a:rPr>
              <a:t>: </a:t>
            </a:r>
            <a:endParaRPr kumimoji="0" lang="fr-F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942" y="1356184"/>
            <a:ext cx="2648452" cy="148627"/>
          </a:xfrm>
          <a:prstGeom prst="rect">
            <a:avLst/>
          </a:prstGeom>
        </p:spPr>
      </p:pic>
      <p:sp>
        <p:nvSpPr>
          <p:cNvPr id="2" name="ZoneTexte 1"/>
          <p:cNvSpPr txBox="1"/>
          <p:nvPr/>
        </p:nvSpPr>
        <p:spPr>
          <a:xfrm>
            <a:off x="756924" y="1627567"/>
            <a:ext cx="10563411" cy="4062651"/>
          </a:xfrm>
          <a:prstGeom prst="rect">
            <a:avLst/>
          </a:prstGeom>
          <a:noFill/>
        </p:spPr>
        <p:txBody>
          <a:bodyPr wrap="square" rtlCol="0">
            <a:spAutoFit/>
          </a:bodyPr>
          <a:lstStyle/>
          <a:p>
            <a:pPr lvl="0"/>
            <a:r>
              <a:rPr lang="tr-TR" sz="2000" b="1" noProof="0" dirty="0" smtClean="0">
                <a:solidFill>
                  <a:prstClr val="black"/>
                </a:solidFill>
                <a:latin typeface="Calibri" panose="020F0502020204030204"/>
              </a:rPr>
              <a:t>ELEŞTİRİ</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tr-TR" sz="2000" b="1" i="0" u="none" strike="noStrike" kern="1200" cap="none" spc="0" normalizeH="0" baseline="0" noProof="0" dirty="0" smtClean="0">
                <a:ln>
                  <a:noFill/>
                </a:ln>
                <a:solidFill>
                  <a:prstClr val="black"/>
                </a:solidFill>
                <a:effectLst/>
                <a:uLnTx/>
                <a:uFillTx/>
                <a:latin typeface="Calibri" panose="020F0502020204030204"/>
              </a:rPr>
              <a:t> bilgi ve yargılama iç</a:t>
            </a:r>
            <a:r>
              <a:rPr kumimoji="0" lang="tr-TR" sz="2000" b="1" i="0" u="none" strike="noStrike" kern="1200" cap="none" spc="0" normalizeH="0" noProof="0" dirty="0" smtClean="0">
                <a:ln>
                  <a:noFill/>
                </a:ln>
                <a:solidFill>
                  <a:prstClr val="black"/>
                </a:solidFill>
                <a:effectLst/>
                <a:uLnTx/>
                <a:uFillTx/>
                <a:latin typeface="Calibri" panose="020F0502020204030204"/>
              </a:rPr>
              <a:t> içedir</a:t>
            </a:r>
            <a:r>
              <a:rPr kumimoji="0" lang="fr-FR" sz="2000" b="1" i="0" u="none" strike="noStrike" kern="1200" cap="none" spc="0" normalizeH="0" baseline="0" noProof="0" dirty="0" smtClean="0">
                <a:ln>
                  <a:noFill/>
                </a:ln>
                <a:solidFill>
                  <a:prstClr val="black"/>
                </a:solidFill>
                <a:effectLst/>
                <a:uLnTx/>
                <a:uFillTx/>
                <a:latin typeface="Calibri" panose="020F0502020204030204"/>
              </a:rPr>
              <a:t>,</a:t>
            </a:r>
            <a:r>
              <a:rPr kumimoji="0" lang="fr-FR" sz="2000" b="1" i="0" u="none" strike="noStrike" kern="1200" cap="none" spc="0" normalizeH="0" noProof="0" dirty="0" smtClean="0">
                <a:ln>
                  <a:noFill/>
                </a:ln>
                <a:solidFill>
                  <a:prstClr val="black"/>
                </a:solidFill>
                <a:effectLst/>
                <a:uLnTx/>
                <a:uFillTx/>
                <a:latin typeface="Calibri" panose="020F0502020204030204"/>
              </a:rPr>
              <a:t> </a:t>
            </a:r>
            <a:r>
              <a:rPr lang="tr-TR" sz="2000" b="1" dirty="0" smtClean="0">
                <a:solidFill>
                  <a:prstClr val="black"/>
                </a:solidFill>
                <a:latin typeface="Calibri" panose="020F0502020204030204"/>
              </a:rPr>
              <a:t>ifadeler taraflıdır</a:t>
            </a:r>
            <a:r>
              <a:rPr kumimoji="0" lang="fr-FR" sz="2000" b="1" i="0" u="none" strike="noStrike" kern="1200" cap="none" spc="0" normalizeH="0" noProof="0" dirty="0" smtClean="0">
                <a:ln>
                  <a:noFill/>
                </a:ln>
                <a:solidFill>
                  <a:prstClr val="black"/>
                </a:solidFill>
                <a:effectLst/>
                <a:uLnTx/>
                <a:uFillTx/>
                <a:latin typeface="Calibri" panose="020F0502020204030204"/>
              </a:rPr>
              <a:t>. </a:t>
            </a:r>
            <a:r>
              <a:rPr lang="tr-TR" sz="2000" b="1" smtClean="0">
                <a:solidFill>
                  <a:prstClr val="black"/>
                </a:solidFill>
                <a:latin typeface="Calibri" panose="020F0502020204030204"/>
              </a:rPr>
              <a:t>Basılmış </a:t>
            </a:r>
            <a:r>
              <a:rPr lang="tr-TR" sz="2000" b="1" smtClean="0">
                <a:solidFill>
                  <a:prstClr val="black"/>
                </a:solidFill>
                <a:latin typeface="Calibri" panose="020F0502020204030204"/>
              </a:rPr>
              <a:t>bir eserin </a:t>
            </a:r>
            <a:r>
              <a:rPr lang="tr-TR" sz="2000" b="1" dirty="0" smtClean="0">
                <a:solidFill>
                  <a:prstClr val="black"/>
                </a:solidFill>
                <a:latin typeface="Calibri" panose="020F0502020204030204"/>
              </a:rPr>
              <a:t>değerlendirilmesidir.</a:t>
            </a:r>
            <a:endParaRPr lang="en-US" b="1" dirty="0" smtClean="0"/>
          </a:p>
          <a:p>
            <a:pPr lvl="0"/>
            <a:endParaRPr lang="en-US" b="1" dirty="0"/>
          </a:p>
          <a:p>
            <a:pPr lvl="0"/>
            <a:r>
              <a:rPr lang="en-US" b="1" dirty="0" smtClean="0"/>
              <a:t>EDITOR</a:t>
            </a:r>
            <a:r>
              <a:rPr lang="tr-TR" b="1" dirty="0" smtClean="0"/>
              <a:t>Y</a:t>
            </a:r>
            <a:r>
              <a:rPr lang="en-US" b="1" dirty="0" smtClean="0"/>
              <a:t>AL (editorial t</a:t>
            </a:r>
            <a:r>
              <a:rPr lang="tr-TR" b="1" dirty="0" smtClean="0"/>
              <a:t>akımın yorumu</a:t>
            </a:r>
            <a:r>
              <a:rPr lang="en-US" b="1" dirty="0" smtClean="0"/>
              <a:t>) </a:t>
            </a:r>
            <a:r>
              <a:rPr lang="en-US" b="1" dirty="0"/>
              <a:t>:</a:t>
            </a:r>
            <a:r>
              <a:rPr lang="en-US" dirty="0"/>
              <a:t> </a:t>
            </a:r>
            <a:r>
              <a:rPr lang="tr-TR" b="1" dirty="0" smtClean="0"/>
              <a:t>şef </a:t>
            </a:r>
            <a:r>
              <a:rPr lang="en-US" b="1" dirty="0" smtClean="0"/>
              <a:t>edit</a:t>
            </a:r>
            <a:r>
              <a:rPr lang="tr-TR" b="1" dirty="0" smtClean="0"/>
              <a:t>ö</a:t>
            </a:r>
            <a:r>
              <a:rPr lang="en-US" b="1" dirty="0" smtClean="0"/>
              <a:t>r </a:t>
            </a:r>
            <a:r>
              <a:rPr lang="tr-TR" b="1" dirty="0" smtClean="0"/>
              <a:t>ya </a:t>
            </a:r>
            <a:r>
              <a:rPr lang="en-US" b="1" dirty="0" smtClean="0"/>
              <a:t>editor</a:t>
            </a:r>
            <a:r>
              <a:rPr lang="tr-TR" b="1" dirty="0" smtClean="0"/>
              <a:t>y</a:t>
            </a:r>
            <a:r>
              <a:rPr lang="en-US" b="1" dirty="0" smtClean="0"/>
              <a:t>al </a:t>
            </a:r>
            <a:r>
              <a:rPr lang="tr-TR" b="1" dirty="0" smtClean="0"/>
              <a:t>ekibin yorumudur</a:t>
            </a:r>
            <a:endParaRPr lang="en-US" b="1" dirty="0"/>
          </a:p>
          <a:p>
            <a:pPr lvl="0"/>
            <a:endParaRPr kumimoji="0" lang="fr-FR" sz="2000" b="1" i="0" u="none" strike="noStrike" kern="1200" cap="none" spc="0" normalizeH="0" baseline="0" noProof="0" dirty="0" smtClean="0">
              <a:ln>
                <a:noFill/>
              </a:ln>
              <a:solidFill>
                <a:prstClr val="black"/>
              </a:solidFill>
              <a:effectLst/>
              <a:uLnTx/>
              <a:uFillTx/>
              <a:latin typeface="Calibri" panose="020F0502020204030204"/>
            </a:endParaRPr>
          </a:p>
          <a:p>
            <a:pPr lvl="0"/>
            <a:r>
              <a:rPr lang="tr-TR" sz="2000" b="1" dirty="0" smtClean="0">
                <a:solidFill>
                  <a:prstClr val="black"/>
                </a:solidFill>
                <a:latin typeface="Calibri" panose="020F0502020204030204"/>
              </a:rPr>
              <a:t>MÜLAKAT</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fr-FR" sz="20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tr-TR" b="1" dirty="0" smtClean="0"/>
              <a:t>2 ya da fazla insanın konuşma metnidir</a:t>
            </a:r>
            <a:endParaRPr kumimoji="0" lang="fr-FR" sz="2000" b="1" i="0" u="none" strike="noStrike" kern="1200" cap="none" spc="0" normalizeH="0" baseline="0" noProof="0" dirty="0" smtClean="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kumimoji="0" lang="fr-FR" sz="2000" b="1" i="0" u="none" strike="noStrike" kern="1200" cap="none" spc="0" normalizeH="0" noProof="0" dirty="0" smtClean="0">
                <a:ln>
                  <a:noFill/>
                </a:ln>
                <a:solidFill>
                  <a:prstClr val="black"/>
                </a:solidFill>
                <a:effectLst/>
                <a:uLnTx/>
                <a:uFillTx/>
                <a:latin typeface="Calibri" panose="020F0502020204030204"/>
                <a:ea typeface="+mn-ea"/>
                <a:cs typeface="+mn-cs"/>
              </a:rPr>
              <a:t>R</a:t>
            </a:r>
            <a:r>
              <a:rPr kumimoji="0" lang="tr-TR" sz="2000" b="1" i="0" u="none" strike="noStrike" kern="1200" cap="none" spc="0" normalizeH="0" noProof="0" dirty="0" smtClean="0">
                <a:ln>
                  <a:noFill/>
                </a:ln>
                <a:solidFill>
                  <a:prstClr val="black"/>
                </a:solidFill>
                <a:effectLst/>
                <a:uLnTx/>
                <a:uFillTx/>
                <a:latin typeface="Calibri" panose="020F0502020204030204"/>
                <a:ea typeface="+mn-ea"/>
                <a:cs typeface="+mn-cs"/>
              </a:rPr>
              <a:t>APOR</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tr-TR" b="1" dirty="0" smtClean="0"/>
              <a:t>saha çalışması sonucu elde edilen hikaye ve ifadelerdir</a:t>
            </a:r>
            <a:endParaRPr lang="en-US" dirty="0" smtClean="0"/>
          </a:p>
          <a:p>
            <a:pPr lvl="0"/>
            <a:endPar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prstClr val="black"/>
                </a:solidFill>
                <a:latin typeface="Calibri" panose="020F0502020204030204"/>
              </a:rPr>
              <a:t>BAŞLIK</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fr-FR" sz="2000" b="1" i="0" u="none" strike="noStrike" kern="1200" cap="none" spc="0" normalizeH="0" baseline="0" noProof="0" dirty="0" err="1" smtClean="0">
                <a:ln>
                  <a:noFill/>
                </a:ln>
                <a:solidFill>
                  <a:prstClr val="black"/>
                </a:solidFill>
                <a:effectLst/>
                <a:uLnTx/>
                <a:uFillTx/>
                <a:latin typeface="Calibri" panose="020F0502020204030204"/>
                <a:ea typeface="+mn-ea"/>
                <a:cs typeface="+mn-cs"/>
              </a:rPr>
              <a:t>pedago</a:t>
            </a:r>
            <a:r>
              <a:rPr kumimoji="0" lang="tr-T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j</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i</a:t>
            </a:r>
            <a:r>
              <a:rPr kumimoji="0" lang="tr-T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k ip</a:t>
            </a:r>
            <a:r>
              <a:rPr kumimoji="0" lang="tr-TR" sz="2000" b="1" i="0" u="none" strike="noStrike" kern="1200" cap="none" spc="0" normalizeH="0" noProof="0" dirty="0" smtClean="0">
                <a:ln>
                  <a:noFill/>
                </a:ln>
                <a:solidFill>
                  <a:prstClr val="black"/>
                </a:solidFill>
                <a:effectLst/>
                <a:uLnTx/>
                <a:uFillTx/>
                <a:latin typeface="Calibri" panose="020F0502020204030204"/>
                <a:ea typeface="+mn-ea"/>
                <a:cs typeface="+mn-cs"/>
              </a:rPr>
              <a:t> uçları hakkında tavsiyelerdir</a:t>
            </a:r>
            <a:endPar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smtClean="0">
                <a:solidFill>
                  <a:prstClr val="black"/>
                </a:solidFill>
                <a:latin typeface="Calibri" panose="020F0502020204030204"/>
              </a:rPr>
              <a:t>BASIN</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tr-TR" sz="2000" b="1" dirty="0" smtClean="0">
                <a:solidFill>
                  <a:prstClr val="black"/>
                </a:solidFill>
                <a:latin typeface="Calibri" panose="020F0502020204030204"/>
              </a:rPr>
              <a:t>ELEŞTİRİSİ</a:t>
            </a:r>
            <a:r>
              <a:rPr kumimoji="0" lang="fr-FR" sz="2000" b="1" i="0" u="none" strike="noStrike" kern="1200" cap="none" spc="0" normalizeH="0" noProof="0" dirty="0" smtClean="0">
                <a:ln>
                  <a:noFill/>
                </a:ln>
                <a:solidFill>
                  <a:prstClr val="black"/>
                </a:solidFill>
                <a:effectLst/>
                <a:uLnTx/>
                <a:uFillTx/>
                <a:latin typeface="Calibri" panose="020F0502020204030204"/>
                <a:ea typeface="+mn-ea"/>
                <a:cs typeface="+mn-cs"/>
              </a:rPr>
              <a:t> / </a:t>
            </a:r>
            <a:r>
              <a:rPr lang="tr-TR" sz="2000" b="1" dirty="0" smtClean="0">
                <a:solidFill>
                  <a:prstClr val="black"/>
                </a:solidFill>
                <a:latin typeface="Calibri" panose="020F0502020204030204"/>
              </a:rPr>
              <a:t>GÜNLÜK</a:t>
            </a:r>
            <a:r>
              <a:rPr kumimoji="0" lang="fr-FR" sz="20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tr-TR" sz="20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tr-TR" sz="2000" b="1" dirty="0" smtClean="0">
                <a:solidFill>
                  <a:prstClr val="black"/>
                </a:solidFill>
                <a:latin typeface="Calibri" panose="020F0502020204030204"/>
              </a:rPr>
              <a:t>olayların ve haberlerin duyurulmasıdır</a:t>
            </a:r>
            <a:endParaRPr lang="fr-FR" sz="2000"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2800" b="1" noProof="0" dirty="0">
              <a:solidFill>
                <a:prstClr val="black"/>
              </a:solidFill>
              <a:latin typeface="Calibri" panose="020F0502020204030204"/>
            </a:endParaRPr>
          </a:p>
          <a:p>
            <a:pPr lvl="0"/>
            <a:r>
              <a:rPr lang="tr-TR" sz="2000" b="1" dirty="0" smtClean="0">
                <a:solidFill>
                  <a:prstClr val="black"/>
                </a:solidFill>
                <a:latin typeface="Calibri" panose="020F0502020204030204"/>
              </a:rPr>
              <a:t>MAKALE</a:t>
            </a:r>
            <a:r>
              <a:rPr kumimoji="0" lang="fr-FR" sz="20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fr-FR" sz="20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tr-TR" b="1" dirty="0" smtClean="0"/>
              <a:t>ilgi duyulan belli alanla ilgilenen kısa bir gazete ya da dergidir</a:t>
            </a:r>
            <a:endParaRPr kumimoji="0" lang="fr-FR" sz="2800" b="1" i="0" u="none" strike="noStrike" kern="1200" cap="none" spc="0" normalizeH="0" baseline="0" noProof="0" dirty="0">
              <a:ln>
                <a:noFill/>
              </a:ln>
              <a:solidFill>
                <a:prstClr val="black"/>
              </a:solidFill>
              <a:effectLst/>
              <a:uLnTx/>
              <a:uFillTx/>
              <a:latin typeface="Calibri" panose="020F0502020204030204"/>
            </a:endParaRPr>
          </a:p>
        </p:txBody>
      </p:sp>
      <p:pic>
        <p:nvPicPr>
          <p:cNvPr id="14" name="Espace réservé du contenu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0091" y="336764"/>
            <a:ext cx="2150244" cy="870626"/>
          </a:xfrm>
          <a:prstGeom prst="rect">
            <a:avLst/>
          </a:prstGeom>
        </p:spPr>
      </p:pic>
    </p:spTree>
    <p:extLst>
      <p:ext uri="{BB962C8B-B14F-4D97-AF65-F5344CB8AC3E}">
        <p14:creationId xmlns:p14="http://schemas.microsoft.com/office/powerpoint/2010/main" val="478862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9" name="ZoneTexte 8"/>
          <p:cNvSpPr txBox="1"/>
          <p:nvPr/>
        </p:nvSpPr>
        <p:spPr>
          <a:xfrm>
            <a:off x="817417" y="1207390"/>
            <a:ext cx="6442363" cy="584775"/>
          </a:xfrm>
          <a:prstGeom prst="rect">
            <a:avLst/>
          </a:prstGeom>
          <a:noFill/>
        </p:spPr>
        <p:txBody>
          <a:bodyPr wrap="square" rtlCol="0">
            <a:spAutoFit/>
          </a:bodyPr>
          <a:lstStyle/>
          <a:p>
            <a:r>
              <a:rPr lang="tr-TR" sz="3200" dirty="0" smtClean="0"/>
              <a:t>GÖRSEL KAYNAKLAR</a:t>
            </a:r>
            <a:endParaRPr lang="fr-FR" sz="3200" dirty="0"/>
          </a:p>
        </p:txBody>
      </p:sp>
      <p:pic>
        <p:nvPicPr>
          <p:cNvPr id="1026" name="Picture 2" descr="Afficher l’image 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18" y="2399786"/>
            <a:ext cx="3435928" cy="1179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images pour flic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2399786"/>
            <a:ext cx="169545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43756" y="4064666"/>
            <a:ext cx="3391190" cy="646331"/>
          </a:xfrm>
          <a:prstGeom prst="rect">
            <a:avLst/>
          </a:prstGeom>
        </p:spPr>
        <p:txBody>
          <a:bodyPr wrap="square">
            <a:spAutoFit/>
          </a:bodyPr>
          <a:lstStyle/>
          <a:p>
            <a:r>
              <a:rPr lang="en-US" dirty="0">
                <a:solidFill>
                  <a:srgbClr val="666666"/>
                </a:solidFill>
                <a:latin typeface="Arial" panose="020B0604020202020204" pitchFamily="34" charset="0"/>
                <a:cs typeface="Arial" panose="020B0604020202020204" pitchFamily="34" charset="0"/>
              </a:rPr>
              <a:t> </a:t>
            </a:r>
            <a:r>
              <a:rPr lang="tr-TR" dirty="0" smtClean="0">
                <a:solidFill>
                  <a:srgbClr val="666666"/>
                </a:solidFill>
                <a:latin typeface="Arial" panose="020B0604020202020204" pitchFamily="34" charset="0"/>
                <a:cs typeface="Arial" panose="020B0604020202020204" pitchFamily="34" charset="0"/>
              </a:rPr>
              <a:t>Çevrimiçi fotoğraf yönetimi ve paylaşımı uygulaması</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3491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9" name="ZoneTexte 8"/>
          <p:cNvSpPr txBox="1"/>
          <p:nvPr/>
        </p:nvSpPr>
        <p:spPr>
          <a:xfrm>
            <a:off x="817417" y="1207390"/>
            <a:ext cx="6442363" cy="584775"/>
          </a:xfrm>
          <a:prstGeom prst="rect">
            <a:avLst/>
          </a:prstGeom>
          <a:noFill/>
        </p:spPr>
        <p:txBody>
          <a:bodyPr wrap="square" rtlCol="0">
            <a:spAutoFit/>
          </a:bodyPr>
          <a:lstStyle/>
          <a:p>
            <a:r>
              <a:rPr lang="tr-TR" sz="3200" dirty="0" smtClean="0"/>
              <a:t>BİR </a:t>
            </a:r>
            <a:r>
              <a:rPr lang="fr-FR" sz="3200" dirty="0" smtClean="0"/>
              <a:t>PODCAST </a:t>
            </a:r>
            <a:r>
              <a:rPr lang="tr-TR" sz="3200" dirty="0" smtClean="0"/>
              <a:t>YAYINLAYIN</a:t>
            </a:r>
            <a:endParaRPr lang="fr-FR" sz="3200" dirty="0"/>
          </a:p>
        </p:txBody>
      </p:sp>
      <p:pic>
        <p:nvPicPr>
          <p:cNvPr id="2" name="Image 1"/>
          <p:cNvPicPr>
            <a:picLocks noChangeAspect="1"/>
          </p:cNvPicPr>
          <p:nvPr/>
        </p:nvPicPr>
        <p:blipFill>
          <a:blip r:embed="rId3"/>
          <a:stretch>
            <a:fillRect/>
          </a:stretch>
        </p:blipFill>
        <p:spPr>
          <a:xfrm>
            <a:off x="2843327" y="2265550"/>
            <a:ext cx="1760133" cy="1202871"/>
          </a:xfrm>
          <a:prstGeom prst="rect">
            <a:avLst/>
          </a:prstGeom>
        </p:spPr>
      </p:pic>
      <p:pic>
        <p:nvPicPr>
          <p:cNvPr id="3" name="Image 2"/>
          <p:cNvPicPr>
            <a:picLocks noChangeAspect="1"/>
          </p:cNvPicPr>
          <p:nvPr/>
        </p:nvPicPr>
        <p:blipFill>
          <a:blip r:embed="rId4"/>
          <a:stretch>
            <a:fillRect/>
          </a:stretch>
        </p:blipFill>
        <p:spPr>
          <a:xfrm>
            <a:off x="1192911" y="4059382"/>
            <a:ext cx="2308811" cy="986671"/>
          </a:xfrm>
          <a:prstGeom prst="rect">
            <a:avLst/>
          </a:prstGeom>
        </p:spPr>
      </p:pic>
      <p:pic>
        <p:nvPicPr>
          <p:cNvPr id="8" name="Image 7"/>
          <p:cNvPicPr>
            <a:picLocks noChangeAspect="1"/>
          </p:cNvPicPr>
          <p:nvPr/>
        </p:nvPicPr>
        <p:blipFill>
          <a:blip r:embed="rId5"/>
          <a:stretch>
            <a:fillRect/>
          </a:stretch>
        </p:blipFill>
        <p:spPr>
          <a:xfrm>
            <a:off x="4833762" y="3998353"/>
            <a:ext cx="1248384" cy="1356735"/>
          </a:xfrm>
          <a:prstGeom prst="rect">
            <a:avLst/>
          </a:prstGeom>
        </p:spPr>
      </p:pic>
      <p:sp>
        <p:nvSpPr>
          <p:cNvPr id="11" name="ZoneTexte 10"/>
          <p:cNvSpPr txBox="1"/>
          <p:nvPr/>
        </p:nvSpPr>
        <p:spPr>
          <a:xfrm>
            <a:off x="6594764" y="4492055"/>
            <a:ext cx="3352800" cy="369332"/>
          </a:xfrm>
          <a:prstGeom prst="rect">
            <a:avLst/>
          </a:prstGeom>
          <a:noFill/>
        </p:spPr>
        <p:txBody>
          <a:bodyPr wrap="square" rtlCol="0">
            <a:spAutoFit/>
          </a:bodyPr>
          <a:lstStyle/>
          <a:p>
            <a:r>
              <a:rPr lang="fr-FR" b="1" dirty="0" smtClean="0"/>
              <a:t>S</a:t>
            </a:r>
            <a:r>
              <a:rPr lang="tr-TR" b="1" dirty="0" smtClean="0"/>
              <a:t>ES</a:t>
            </a:r>
            <a:r>
              <a:rPr lang="fr-FR" b="1" dirty="0" smtClean="0"/>
              <a:t> EDIT</a:t>
            </a:r>
            <a:r>
              <a:rPr lang="tr-TR" b="1" dirty="0" smtClean="0"/>
              <a:t>LEME YAZILIMI</a:t>
            </a:r>
            <a:endParaRPr lang="fr-FR" b="1" dirty="0"/>
          </a:p>
        </p:txBody>
      </p:sp>
      <p:sp>
        <p:nvSpPr>
          <p:cNvPr id="12" name="ZoneTexte 11"/>
          <p:cNvSpPr txBox="1"/>
          <p:nvPr/>
        </p:nvSpPr>
        <p:spPr>
          <a:xfrm>
            <a:off x="5015345" y="2563091"/>
            <a:ext cx="4599710" cy="369332"/>
          </a:xfrm>
          <a:prstGeom prst="rect">
            <a:avLst/>
          </a:prstGeom>
          <a:noFill/>
        </p:spPr>
        <p:txBody>
          <a:bodyPr wrap="square" rtlCol="0">
            <a:spAutoFit/>
          </a:bodyPr>
          <a:lstStyle/>
          <a:p>
            <a:r>
              <a:rPr lang="en-US" b="1" dirty="0" smtClean="0"/>
              <a:t>M</a:t>
            </a:r>
            <a:r>
              <a:rPr lang="tr-TR" b="1" dirty="0" smtClean="0"/>
              <a:t>ÜZİK</a:t>
            </a:r>
            <a:r>
              <a:rPr lang="en-US" b="1" dirty="0" smtClean="0"/>
              <a:t> AND </a:t>
            </a:r>
            <a:r>
              <a:rPr lang="tr-TR" b="1" dirty="0" smtClean="0"/>
              <a:t>SES</a:t>
            </a:r>
            <a:r>
              <a:rPr lang="en-US" b="1" dirty="0" smtClean="0"/>
              <a:t> STREAM PLATFORM</a:t>
            </a:r>
            <a:r>
              <a:rPr lang="tr-TR" b="1" dirty="0" smtClean="0"/>
              <a:t>U </a:t>
            </a:r>
            <a:endParaRPr lang="fr-FR" b="1" dirty="0"/>
          </a:p>
        </p:txBody>
      </p:sp>
      <p:sp>
        <p:nvSpPr>
          <p:cNvPr id="13" name="ZoneTexte 12"/>
          <p:cNvSpPr txBox="1"/>
          <p:nvPr/>
        </p:nvSpPr>
        <p:spPr>
          <a:xfrm rot="20061055">
            <a:off x="2472469" y="2127050"/>
            <a:ext cx="789709" cy="276999"/>
          </a:xfrm>
          <a:prstGeom prst="rect">
            <a:avLst/>
          </a:prstGeom>
          <a:solidFill>
            <a:schemeClr val="accent4"/>
          </a:solidFill>
        </p:spPr>
        <p:txBody>
          <a:bodyPr wrap="square" rtlCol="0">
            <a:spAutoFit/>
          </a:bodyPr>
          <a:lstStyle/>
          <a:p>
            <a:r>
              <a:rPr lang="tr-TR" sz="1200" b="1" dirty="0" smtClean="0">
                <a:solidFill>
                  <a:schemeClr val="bg1"/>
                </a:solidFill>
              </a:rPr>
              <a:t>ÜCRETSİZ</a:t>
            </a:r>
            <a:endParaRPr lang="fr-FR" sz="1200" b="1" dirty="0">
              <a:solidFill>
                <a:schemeClr val="bg1"/>
              </a:solidFill>
            </a:endParaRPr>
          </a:p>
        </p:txBody>
      </p:sp>
      <p:sp>
        <p:nvSpPr>
          <p:cNvPr id="17" name="ZoneTexte 16"/>
          <p:cNvSpPr txBox="1"/>
          <p:nvPr/>
        </p:nvSpPr>
        <p:spPr>
          <a:xfrm rot="20061055">
            <a:off x="798056" y="3859854"/>
            <a:ext cx="789709" cy="276999"/>
          </a:xfrm>
          <a:prstGeom prst="rect">
            <a:avLst/>
          </a:prstGeom>
          <a:solidFill>
            <a:schemeClr val="accent4"/>
          </a:solidFill>
        </p:spPr>
        <p:txBody>
          <a:bodyPr wrap="square" rtlCol="0">
            <a:spAutoFit/>
          </a:bodyPr>
          <a:lstStyle/>
          <a:p>
            <a:r>
              <a:rPr lang="tr-TR" sz="1200" b="1" dirty="0" smtClean="0">
                <a:solidFill>
                  <a:schemeClr val="bg1"/>
                </a:solidFill>
              </a:rPr>
              <a:t>ÜCRETSİZ</a:t>
            </a:r>
            <a:endParaRPr lang="fr-FR" sz="1200" b="1" dirty="0">
              <a:solidFill>
                <a:schemeClr val="bg1"/>
              </a:solidFill>
            </a:endParaRPr>
          </a:p>
        </p:txBody>
      </p:sp>
      <p:sp>
        <p:nvSpPr>
          <p:cNvPr id="18" name="ZoneTexte 17"/>
          <p:cNvSpPr txBox="1"/>
          <p:nvPr/>
        </p:nvSpPr>
        <p:spPr>
          <a:xfrm rot="20061055">
            <a:off x="4521274" y="3859853"/>
            <a:ext cx="789709" cy="276999"/>
          </a:xfrm>
          <a:prstGeom prst="rect">
            <a:avLst/>
          </a:prstGeom>
          <a:solidFill>
            <a:schemeClr val="accent4"/>
          </a:solidFill>
        </p:spPr>
        <p:txBody>
          <a:bodyPr wrap="square" rtlCol="0">
            <a:spAutoFit/>
          </a:bodyPr>
          <a:lstStyle/>
          <a:p>
            <a:r>
              <a:rPr lang="tr-TR" sz="1200" b="1" dirty="0" smtClean="0">
                <a:solidFill>
                  <a:schemeClr val="bg1"/>
                </a:solidFill>
              </a:rPr>
              <a:t>ÜCRETSİZ</a:t>
            </a:r>
            <a:endParaRPr lang="fr-FR" sz="1200" b="1" dirty="0">
              <a:solidFill>
                <a:schemeClr val="bg1"/>
              </a:solidFill>
            </a:endParaRPr>
          </a:p>
        </p:txBody>
      </p:sp>
    </p:spTree>
    <p:extLst>
      <p:ext uri="{BB962C8B-B14F-4D97-AF65-F5344CB8AC3E}">
        <p14:creationId xmlns:p14="http://schemas.microsoft.com/office/powerpoint/2010/main" val="13713733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21" name="ZoneTexte 20"/>
          <p:cNvSpPr txBox="1"/>
          <p:nvPr/>
        </p:nvSpPr>
        <p:spPr>
          <a:xfrm>
            <a:off x="7536873" y="4676721"/>
            <a:ext cx="3214254" cy="369332"/>
          </a:xfrm>
          <a:prstGeom prst="rect">
            <a:avLst/>
          </a:prstGeom>
          <a:noFill/>
        </p:spPr>
        <p:txBody>
          <a:bodyPr wrap="square" rtlCol="0">
            <a:spAutoFit/>
          </a:bodyPr>
          <a:lstStyle/>
          <a:p>
            <a:endParaRPr lang="fr-FR" dirty="0"/>
          </a:p>
        </p:txBody>
      </p:sp>
      <p:sp>
        <p:nvSpPr>
          <p:cNvPr id="9" name="ZoneTexte 8"/>
          <p:cNvSpPr txBox="1"/>
          <p:nvPr/>
        </p:nvSpPr>
        <p:spPr>
          <a:xfrm>
            <a:off x="817417" y="1207390"/>
            <a:ext cx="6442363" cy="584775"/>
          </a:xfrm>
          <a:prstGeom prst="rect">
            <a:avLst/>
          </a:prstGeom>
          <a:noFill/>
        </p:spPr>
        <p:txBody>
          <a:bodyPr wrap="square" rtlCol="0">
            <a:spAutoFit/>
          </a:bodyPr>
          <a:lstStyle/>
          <a:p>
            <a:r>
              <a:rPr lang="tr-TR" sz="3200" dirty="0" smtClean="0"/>
              <a:t>BİR </a:t>
            </a:r>
            <a:r>
              <a:rPr lang="fr-FR" sz="3200" dirty="0" smtClean="0"/>
              <a:t>V</a:t>
            </a:r>
            <a:r>
              <a:rPr lang="tr-TR" sz="3200" dirty="0" smtClean="0"/>
              <a:t>İ</a:t>
            </a:r>
            <a:r>
              <a:rPr lang="fr-FR" sz="3200" dirty="0" smtClean="0"/>
              <a:t>DEO</a:t>
            </a:r>
            <a:r>
              <a:rPr lang="tr-TR" sz="3200" dirty="0" smtClean="0"/>
              <a:t> YAYINLAYIN</a:t>
            </a:r>
            <a:endParaRPr lang="fr-FR" sz="3200" dirty="0"/>
          </a:p>
        </p:txBody>
      </p:sp>
      <p:sp>
        <p:nvSpPr>
          <p:cNvPr id="11" name="ZoneTexte 10"/>
          <p:cNvSpPr txBox="1"/>
          <p:nvPr/>
        </p:nvSpPr>
        <p:spPr>
          <a:xfrm>
            <a:off x="9501963" y="3368448"/>
            <a:ext cx="1911927" cy="646331"/>
          </a:xfrm>
          <a:prstGeom prst="rect">
            <a:avLst/>
          </a:prstGeom>
          <a:noFill/>
        </p:spPr>
        <p:txBody>
          <a:bodyPr wrap="square" rtlCol="0">
            <a:spAutoFit/>
          </a:bodyPr>
          <a:lstStyle/>
          <a:p>
            <a:r>
              <a:rPr lang="fr-FR" b="1" dirty="0" smtClean="0"/>
              <a:t>V</a:t>
            </a:r>
            <a:r>
              <a:rPr lang="tr-TR" b="1" dirty="0" smtClean="0"/>
              <a:t>İ</a:t>
            </a:r>
            <a:r>
              <a:rPr lang="fr-FR" b="1" dirty="0" smtClean="0"/>
              <a:t>DEO EDIT</a:t>
            </a:r>
            <a:r>
              <a:rPr lang="tr-TR" b="1" dirty="0" smtClean="0"/>
              <a:t>LEME</a:t>
            </a:r>
            <a:r>
              <a:rPr lang="fr-FR" b="1" dirty="0" smtClean="0"/>
              <a:t> </a:t>
            </a:r>
            <a:r>
              <a:rPr lang="tr-TR" b="1" dirty="0" smtClean="0"/>
              <a:t>YAZILIMI</a:t>
            </a:r>
            <a:endParaRPr lang="fr-FR" b="1" dirty="0"/>
          </a:p>
        </p:txBody>
      </p:sp>
      <p:pic>
        <p:nvPicPr>
          <p:cNvPr id="10" name="Image 9"/>
          <p:cNvPicPr>
            <a:picLocks noChangeAspect="1"/>
          </p:cNvPicPr>
          <p:nvPr/>
        </p:nvPicPr>
        <p:blipFill>
          <a:blip r:embed="rId3"/>
          <a:stretch>
            <a:fillRect/>
          </a:stretch>
        </p:blipFill>
        <p:spPr>
          <a:xfrm>
            <a:off x="1191490" y="2514447"/>
            <a:ext cx="2470914" cy="937474"/>
          </a:xfrm>
          <a:prstGeom prst="rect">
            <a:avLst/>
          </a:prstGeom>
        </p:spPr>
      </p:pic>
      <p:pic>
        <p:nvPicPr>
          <p:cNvPr id="13" name="Image 12"/>
          <p:cNvPicPr>
            <a:picLocks noChangeAspect="1"/>
          </p:cNvPicPr>
          <p:nvPr/>
        </p:nvPicPr>
        <p:blipFill>
          <a:blip r:embed="rId4"/>
          <a:stretch>
            <a:fillRect/>
          </a:stretch>
        </p:blipFill>
        <p:spPr>
          <a:xfrm>
            <a:off x="2437158" y="4101034"/>
            <a:ext cx="2592032" cy="1475102"/>
          </a:xfrm>
          <a:prstGeom prst="rect">
            <a:avLst/>
          </a:prstGeom>
        </p:spPr>
      </p:pic>
      <p:pic>
        <p:nvPicPr>
          <p:cNvPr id="14" name="Image 13"/>
          <p:cNvPicPr>
            <a:picLocks noChangeAspect="1"/>
          </p:cNvPicPr>
          <p:nvPr/>
        </p:nvPicPr>
        <p:blipFill>
          <a:blip r:embed="rId5"/>
          <a:stretch>
            <a:fillRect/>
          </a:stretch>
        </p:blipFill>
        <p:spPr>
          <a:xfrm>
            <a:off x="5147858" y="2497148"/>
            <a:ext cx="1767822" cy="1006869"/>
          </a:xfrm>
          <a:prstGeom prst="rect">
            <a:avLst/>
          </a:prstGeom>
        </p:spPr>
      </p:pic>
      <p:pic>
        <p:nvPicPr>
          <p:cNvPr id="15" name="Image 14"/>
          <p:cNvPicPr>
            <a:picLocks noChangeAspect="1"/>
          </p:cNvPicPr>
          <p:nvPr/>
        </p:nvPicPr>
        <p:blipFill>
          <a:blip r:embed="rId6"/>
          <a:stretch>
            <a:fillRect/>
          </a:stretch>
        </p:blipFill>
        <p:spPr>
          <a:xfrm>
            <a:off x="6644464" y="4122723"/>
            <a:ext cx="1230631" cy="1208418"/>
          </a:xfrm>
          <a:prstGeom prst="rect">
            <a:avLst/>
          </a:prstGeom>
        </p:spPr>
      </p:pic>
      <p:sp>
        <p:nvSpPr>
          <p:cNvPr id="16" name="ZoneTexte 15"/>
          <p:cNvSpPr txBox="1"/>
          <p:nvPr/>
        </p:nvSpPr>
        <p:spPr>
          <a:xfrm>
            <a:off x="6130634" y="5391470"/>
            <a:ext cx="2258292" cy="369332"/>
          </a:xfrm>
          <a:prstGeom prst="rect">
            <a:avLst/>
          </a:prstGeom>
          <a:noFill/>
        </p:spPr>
        <p:txBody>
          <a:bodyPr wrap="square" rtlCol="0">
            <a:spAutoFit/>
          </a:bodyPr>
          <a:lstStyle/>
          <a:p>
            <a:r>
              <a:rPr lang="fr-FR" b="1" dirty="0" smtClean="0"/>
              <a:t>Adobe </a:t>
            </a:r>
            <a:r>
              <a:rPr lang="fr-FR" b="1" dirty="0" err="1" smtClean="0"/>
              <a:t>Premiere</a:t>
            </a:r>
            <a:r>
              <a:rPr lang="fr-FR" b="1" dirty="0" smtClean="0"/>
              <a:t> pro</a:t>
            </a:r>
            <a:endParaRPr lang="fr-FR" b="1" dirty="0"/>
          </a:p>
        </p:txBody>
      </p:sp>
      <p:sp>
        <p:nvSpPr>
          <p:cNvPr id="17" name="Parenthèse fermante 16"/>
          <p:cNvSpPr/>
          <p:nvPr/>
        </p:nvSpPr>
        <p:spPr>
          <a:xfrm>
            <a:off x="8135475" y="1792165"/>
            <a:ext cx="1177636" cy="4610276"/>
          </a:xfrm>
          <a:prstGeom prst="rightBracket">
            <a:avLst/>
          </a:prstGeom>
          <a:ln w="38100"/>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
        <p:nvSpPr>
          <p:cNvPr id="18" name="ZoneTexte 17"/>
          <p:cNvSpPr txBox="1"/>
          <p:nvPr/>
        </p:nvSpPr>
        <p:spPr>
          <a:xfrm rot="20061055">
            <a:off x="796635" y="2358649"/>
            <a:ext cx="789709" cy="276999"/>
          </a:xfrm>
          <a:prstGeom prst="rect">
            <a:avLst/>
          </a:prstGeom>
          <a:solidFill>
            <a:schemeClr val="accent4"/>
          </a:solidFill>
        </p:spPr>
        <p:txBody>
          <a:bodyPr wrap="square" rtlCol="0">
            <a:spAutoFit/>
          </a:bodyPr>
          <a:lstStyle/>
          <a:p>
            <a:r>
              <a:rPr lang="tr-TR" sz="1200" b="1" dirty="0" smtClean="0">
                <a:solidFill>
                  <a:schemeClr val="bg1"/>
                </a:solidFill>
              </a:rPr>
              <a:t>ÜCRETSİZ</a:t>
            </a:r>
            <a:endParaRPr lang="fr-FR" sz="1200" b="1" dirty="0">
              <a:solidFill>
                <a:schemeClr val="bg1"/>
              </a:solidFill>
            </a:endParaRPr>
          </a:p>
        </p:txBody>
      </p:sp>
      <p:sp>
        <p:nvSpPr>
          <p:cNvPr id="20" name="ZoneTexte 19"/>
          <p:cNvSpPr txBox="1"/>
          <p:nvPr/>
        </p:nvSpPr>
        <p:spPr>
          <a:xfrm rot="20061055">
            <a:off x="2730889" y="4050498"/>
            <a:ext cx="789709" cy="276999"/>
          </a:xfrm>
          <a:prstGeom prst="rect">
            <a:avLst/>
          </a:prstGeom>
          <a:solidFill>
            <a:schemeClr val="accent4"/>
          </a:solidFill>
        </p:spPr>
        <p:txBody>
          <a:bodyPr wrap="square" rtlCol="0">
            <a:spAutoFit/>
          </a:bodyPr>
          <a:lstStyle/>
          <a:p>
            <a:r>
              <a:rPr lang="tr-TR" sz="1200" b="1" dirty="0" smtClean="0">
                <a:solidFill>
                  <a:schemeClr val="bg1"/>
                </a:solidFill>
              </a:rPr>
              <a:t>ÜCRETSİZ</a:t>
            </a:r>
            <a:endParaRPr lang="fr-FR" sz="1200" b="1" dirty="0">
              <a:solidFill>
                <a:schemeClr val="bg1"/>
              </a:solidFill>
            </a:endParaRPr>
          </a:p>
        </p:txBody>
      </p:sp>
    </p:spTree>
    <p:extLst>
      <p:ext uri="{BB962C8B-B14F-4D97-AF65-F5344CB8AC3E}">
        <p14:creationId xmlns:p14="http://schemas.microsoft.com/office/powerpoint/2010/main" val="1525949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DAD80E-5B83-634A-B229-E505BEFBAC23}"/>
              </a:ext>
            </a:extLst>
          </p:cNvPr>
          <p:cNvSpPr/>
          <p:nvPr/>
        </p:nvSpPr>
        <p:spPr>
          <a:xfrm>
            <a:off x="540327" y="-21055"/>
            <a:ext cx="11651673" cy="6342611"/>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Rectangle 5">
            <a:extLst>
              <a:ext uri="{FF2B5EF4-FFF2-40B4-BE49-F238E27FC236}">
                <a16:creationId xmlns:a16="http://schemas.microsoft.com/office/drawing/2014/main" xmlns=""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xmlns=""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2" name="ZoneTexte 1"/>
          <p:cNvSpPr txBox="1"/>
          <p:nvPr/>
        </p:nvSpPr>
        <p:spPr>
          <a:xfrm>
            <a:off x="3217026" y="2635528"/>
            <a:ext cx="7834529" cy="769441"/>
          </a:xfrm>
          <a:prstGeom prst="rect">
            <a:avLst/>
          </a:prstGeom>
          <a:noFill/>
        </p:spPr>
        <p:txBody>
          <a:bodyPr wrap="square" rtlCol="0">
            <a:spAutoFit/>
          </a:bodyPr>
          <a:lstStyle/>
          <a:p>
            <a:r>
              <a:rPr lang="tr-TR" sz="4400" dirty="0" smtClean="0"/>
              <a:t>İLGİNİZE ÇOK TEŞEKKÜRLER</a:t>
            </a:r>
            <a:endParaRPr lang="fr-FR" sz="4400" dirty="0"/>
          </a:p>
        </p:txBody>
      </p:sp>
      <p:sp>
        <p:nvSpPr>
          <p:cNvPr id="3" name="ZoneTexte 2"/>
          <p:cNvSpPr txBox="1"/>
          <p:nvPr/>
        </p:nvSpPr>
        <p:spPr>
          <a:xfrm>
            <a:off x="5250929" y="4281055"/>
            <a:ext cx="7301289" cy="1200329"/>
          </a:xfrm>
          <a:prstGeom prst="rect">
            <a:avLst/>
          </a:prstGeom>
          <a:noFill/>
        </p:spPr>
        <p:txBody>
          <a:bodyPr wrap="square" rtlCol="0">
            <a:spAutoFit/>
          </a:bodyPr>
          <a:lstStyle/>
          <a:p>
            <a:r>
              <a:rPr lang="tr-TR" dirty="0" smtClean="0"/>
              <a:t>İKİ GÜNLÜK BU EĞİTİM HAKKINDAKİ GÖRÜŞLERİNİZİ BİZE BELİRTİN</a:t>
            </a:r>
            <a:r>
              <a:rPr lang="fr-FR" dirty="0" smtClean="0"/>
              <a:t>:</a:t>
            </a:r>
          </a:p>
          <a:p>
            <a:r>
              <a:rPr lang="fr-FR" dirty="0">
                <a:hlinkClick r:id="rId3" tooltip="https://form.dragnsurvey.com/survey/r/ed2045c7"/>
              </a:rPr>
              <a:t>https://form.dragnsurvey.com/survey/r/ed2045c7</a:t>
            </a:r>
            <a:r>
              <a:rPr lang="fr-FR" dirty="0"/>
              <a:t> </a:t>
            </a:r>
          </a:p>
          <a:p>
            <a:r>
              <a:rPr lang="fr-FR" dirty="0" smtClean="0"/>
              <a:t> </a:t>
            </a:r>
          </a:p>
          <a:p>
            <a:endParaRPr lang="fr-FR" dirty="0"/>
          </a:p>
        </p:txBody>
      </p:sp>
      <p:sp>
        <p:nvSpPr>
          <p:cNvPr id="4" name="Flèche droite 3"/>
          <p:cNvSpPr/>
          <p:nvPr/>
        </p:nvSpPr>
        <p:spPr>
          <a:xfrm>
            <a:off x="4073236" y="4337978"/>
            <a:ext cx="1025237" cy="346364"/>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9506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DAD80E-5B83-634A-B229-E505BEFBAC23}"/>
              </a:ext>
            </a:extLst>
          </p:cNvPr>
          <p:cNvSpPr/>
          <p:nvPr/>
        </p:nvSpPr>
        <p:spPr>
          <a:xfrm>
            <a:off x="540327" y="-7200"/>
            <a:ext cx="11651673" cy="6342611"/>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6" name="Rectangle 5">
            <a:extLst>
              <a:ext uri="{FF2B5EF4-FFF2-40B4-BE49-F238E27FC236}">
                <a16:creationId xmlns:a16="http://schemas.microsoft.com/office/drawing/2014/main" xmlns="" id="{D2E8116C-8863-1445-B45E-46A7F12012FB}"/>
              </a:ext>
            </a:extLst>
          </p:cNvPr>
          <p:cNvSpPr/>
          <p:nvPr/>
        </p:nvSpPr>
        <p:spPr>
          <a:xfrm>
            <a:off x="947651" y="415636"/>
            <a:ext cx="1862051" cy="1862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xmlns="" id="{DCE1A5E5-D0AC-BE49-8E09-1598EEC982D4}"/>
              </a:ext>
            </a:extLst>
          </p:cNvPr>
          <p:cNvPicPr>
            <a:picLocks noChangeAspect="1"/>
          </p:cNvPicPr>
          <p:nvPr/>
        </p:nvPicPr>
        <p:blipFill>
          <a:blip r:embed="rId2"/>
          <a:stretch>
            <a:fillRect/>
          </a:stretch>
        </p:blipFill>
        <p:spPr>
          <a:xfrm>
            <a:off x="1088505" y="892493"/>
            <a:ext cx="1619249" cy="890587"/>
          </a:xfrm>
          <a:prstGeom prst="rect">
            <a:avLst/>
          </a:prstGeom>
        </p:spPr>
      </p:pic>
      <p:sp>
        <p:nvSpPr>
          <p:cNvPr id="9" name="ZoneTexte 8"/>
          <p:cNvSpPr txBox="1"/>
          <p:nvPr/>
        </p:nvSpPr>
        <p:spPr>
          <a:xfrm>
            <a:off x="3435927" y="1482436"/>
            <a:ext cx="6899564" cy="1754326"/>
          </a:xfrm>
          <a:prstGeom prst="rect">
            <a:avLst/>
          </a:prstGeom>
          <a:noFill/>
        </p:spPr>
        <p:txBody>
          <a:bodyPr wrap="square" rtlCol="0">
            <a:spAutoFit/>
          </a:bodyPr>
          <a:lstStyle/>
          <a:p>
            <a:r>
              <a:rPr lang="fr-FR" sz="5400" dirty="0" smtClean="0"/>
              <a:t>1.</a:t>
            </a:r>
            <a:r>
              <a:rPr lang="tr-TR" sz="5400" dirty="0" smtClean="0"/>
              <a:t>MEDYA EVRENİ VE BİLGİNİN DOĞASI</a:t>
            </a:r>
            <a:endParaRPr lang="fr-FR" sz="5400" dirty="0"/>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2352" y="3810000"/>
            <a:ext cx="1391584" cy="1391584"/>
          </a:xfrm>
          <a:prstGeom prst="rect">
            <a:avLst/>
          </a:prstGeom>
        </p:spPr>
      </p:pic>
    </p:spTree>
    <p:extLst>
      <p:ext uri="{BB962C8B-B14F-4D97-AF65-F5344CB8AC3E}">
        <p14:creationId xmlns:p14="http://schemas.microsoft.com/office/powerpoint/2010/main" val="3712968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344507A-9CB8-964E-B824-4CA4E012C8C2}"/>
              </a:ext>
            </a:extLst>
          </p:cNvPr>
          <p:cNvSpPr>
            <a:spLocks noGrp="1"/>
          </p:cNvSpPr>
          <p:nvPr>
            <p:ph type="title"/>
          </p:nvPr>
        </p:nvSpPr>
        <p:spPr>
          <a:xfrm>
            <a:off x="540328" y="599769"/>
            <a:ext cx="9704885" cy="1090919"/>
          </a:xfrm>
        </p:spPr>
        <p:txBody>
          <a:bodyPr>
            <a:normAutofit/>
          </a:bodyPr>
          <a:lstStyle/>
          <a:p>
            <a:r>
              <a:rPr lang="fr-FR" b="1" cap="all" dirty="0" smtClean="0">
                <a:latin typeface="Arial Narrow" panose="020B0604020202020204" pitchFamily="34" charset="0"/>
              </a:rPr>
              <a:t> </a:t>
            </a:r>
            <a:r>
              <a:rPr lang="tr-TR" b="1" cap="all" dirty="0" smtClean="0">
                <a:latin typeface="Arial Narrow" panose="020B0604020202020204" pitchFamily="34" charset="0"/>
              </a:rPr>
              <a:t>MEDYA EVRENİ ÜZERİNE YOĞUNLAŞMAK</a:t>
            </a:r>
            <a:endParaRPr lang="fr-FR" b="1" cap="all" dirty="0">
              <a:latin typeface="Arial Narrow" panose="020B0604020202020204" pitchFamily="34" charset="0"/>
            </a:endParaRPr>
          </a:p>
        </p:txBody>
      </p:sp>
      <p:sp>
        <p:nvSpPr>
          <p:cNvPr id="3" name="Espace réservé du contenu 2">
            <a:extLst>
              <a:ext uri="{FF2B5EF4-FFF2-40B4-BE49-F238E27FC236}">
                <a16:creationId xmlns:a16="http://schemas.microsoft.com/office/drawing/2014/main" xmlns="" id="{484A7ED0-66CF-E94E-87DB-121D28F5C07B}"/>
              </a:ext>
            </a:extLst>
          </p:cNvPr>
          <p:cNvSpPr>
            <a:spLocks noGrp="1"/>
          </p:cNvSpPr>
          <p:nvPr>
            <p:ph idx="1"/>
          </p:nvPr>
        </p:nvSpPr>
        <p:spPr>
          <a:xfrm>
            <a:off x="540328" y="1825625"/>
            <a:ext cx="11416145" cy="4351338"/>
          </a:xfrm>
        </p:spPr>
        <p:txBody>
          <a:bodyPr>
            <a:normAutofit/>
          </a:bodyPr>
          <a:lstStyle/>
          <a:p>
            <a:pPr marL="0" indent="0">
              <a:buNone/>
            </a:pPr>
            <a:r>
              <a:rPr lang="tr-TR" b="1" dirty="0" smtClean="0">
                <a:latin typeface="Arial" panose="020B0604020202020204" pitchFamily="34" charset="0"/>
              </a:rPr>
              <a:t>Neden</a:t>
            </a:r>
            <a:r>
              <a:rPr lang="fr-FR" b="1" dirty="0" smtClean="0">
                <a:latin typeface="Arial" panose="020B0604020202020204" pitchFamily="34" charset="0"/>
              </a:rPr>
              <a:t> ? </a:t>
            </a:r>
          </a:p>
          <a:p>
            <a:pPr marL="0" indent="0">
              <a:buNone/>
            </a:pPr>
            <a:endParaRPr lang="fr-FR" dirty="0" smtClean="0">
              <a:latin typeface="Arial" panose="020B0604020202020204" pitchFamily="34" charset="0"/>
            </a:endParaRPr>
          </a:p>
          <a:p>
            <a:pPr marL="457200" lvl="1" indent="0">
              <a:buNone/>
            </a:pPr>
            <a:r>
              <a:rPr lang="fr-FR" dirty="0" smtClean="0">
                <a:solidFill>
                  <a:srgbClr val="FF3D5C"/>
                </a:solidFill>
                <a:latin typeface="Arial" panose="020B0604020202020204" pitchFamily="34" charset="0"/>
              </a:rPr>
              <a:t>1</a:t>
            </a:r>
            <a:r>
              <a:rPr lang="fr-FR" dirty="0" smtClean="0">
                <a:latin typeface="Arial" panose="020B0604020202020204" pitchFamily="34" charset="0"/>
              </a:rPr>
              <a:t>. </a:t>
            </a:r>
            <a:r>
              <a:rPr lang="tr-TR" dirty="0" smtClean="0"/>
              <a:t>Sosyal </a:t>
            </a:r>
            <a:r>
              <a:rPr lang="tr-TR" dirty="0"/>
              <a:t>ve ekonomik medya gerçekliğini ve çeşitliliğini </a:t>
            </a:r>
            <a:r>
              <a:rPr lang="tr-TR" dirty="0" smtClean="0"/>
              <a:t>anlamak.</a:t>
            </a:r>
            <a:endParaRPr lang="fr-FR" dirty="0" smtClean="0">
              <a:latin typeface="Arial" panose="020B0604020202020204" pitchFamily="34" charset="0"/>
            </a:endParaRPr>
          </a:p>
          <a:p>
            <a:pPr marL="457200" lvl="1" indent="0">
              <a:buNone/>
            </a:pPr>
            <a:r>
              <a:rPr lang="fr-FR" dirty="0" smtClean="0">
                <a:solidFill>
                  <a:srgbClr val="FF3D5C"/>
                </a:solidFill>
                <a:latin typeface="Arial" panose="020B0604020202020204" pitchFamily="34" charset="0"/>
              </a:rPr>
              <a:t>2 . </a:t>
            </a:r>
            <a:r>
              <a:rPr lang="tr-TR" dirty="0" smtClean="0"/>
              <a:t>İçerik </a:t>
            </a:r>
            <a:r>
              <a:rPr lang="tr-TR" dirty="0"/>
              <a:t>ve medya desteği arasında bir güvenilirlik ölçeği </a:t>
            </a:r>
            <a:r>
              <a:rPr lang="tr-TR" dirty="0" smtClean="0"/>
              <a:t>oluşturmak.</a:t>
            </a:r>
            <a:endParaRPr lang="fr-FR" dirty="0" smtClean="0">
              <a:latin typeface="Arial" panose="020B0604020202020204" pitchFamily="34" charset="0"/>
            </a:endParaRPr>
          </a:p>
          <a:p>
            <a:pPr lvl="1"/>
            <a:endParaRPr lang="fr-FR" dirty="0">
              <a:latin typeface="Arial" panose="020B0604020202020204" pitchFamily="34" charset="0"/>
            </a:endParaRPr>
          </a:p>
          <a:p>
            <a:pPr marL="457200" lvl="1" indent="0">
              <a:buNone/>
            </a:pPr>
            <a:r>
              <a:rPr lang="fr-FR" dirty="0" smtClean="0">
                <a:solidFill>
                  <a:srgbClr val="FF3D5C"/>
                </a:solidFill>
                <a:latin typeface="Arial" panose="020B0604020202020204" pitchFamily="34" charset="0"/>
              </a:rPr>
              <a:t>3 . </a:t>
            </a:r>
            <a:r>
              <a:rPr lang="tr-TR" dirty="0" smtClean="0"/>
              <a:t>Güveni </a:t>
            </a:r>
            <a:r>
              <a:rPr lang="tr-TR" dirty="0"/>
              <a:t>yeniden kazanmak için gazetecilik işi ve bilgi sistemi konusunda şeffaf </a:t>
            </a:r>
            <a:r>
              <a:rPr lang="tr-TR" dirty="0" smtClean="0"/>
              <a:t>olmak.</a:t>
            </a:r>
            <a:endParaRPr lang="fr-FR" dirty="0" smtClean="0">
              <a:latin typeface="Arial" panose="020B0604020202020204" pitchFamily="34" charset="0"/>
            </a:endParaRPr>
          </a:p>
          <a:p>
            <a:pPr lvl="1"/>
            <a:endParaRPr lang="fr-FR" dirty="0">
              <a:latin typeface="Arial" panose="020B0604020202020204" pitchFamily="34" charset="0"/>
            </a:endParaRPr>
          </a:p>
          <a:p>
            <a:pPr marL="457200" lvl="1" indent="0">
              <a:buNone/>
            </a:pPr>
            <a:r>
              <a:rPr lang="fr-FR" dirty="0" smtClean="0">
                <a:solidFill>
                  <a:srgbClr val="FF3D5C"/>
                </a:solidFill>
                <a:latin typeface="Arial" panose="020B0604020202020204" pitchFamily="34" charset="0"/>
              </a:rPr>
              <a:t>4 . </a:t>
            </a:r>
            <a:r>
              <a:rPr lang="tr-TR" dirty="0" smtClean="0"/>
              <a:t>Eleştirel </a:t>
            </a:r>
            <a:r>
              <a:rPr lang="tr-TR" dirty="0"/>
              <a:t>bir ruh geliştirin ve vatandaşlıklarını </a:t>
            </a:r>
            <a:r>
              <a:rPr lang="tr-TR" dirty="0" smtClean="0"/>
              <a:t>uygulamak.</a:t>
            </a:r>
            <a:endParaRPr lang="fr-FR" dirty="0" smtClean="0">
              <a:latin typeface="Arial" panose="020B0604020202020204" pitchFamily="34" charset="0"/>
            </a:endParaRPr>
          </a:p>
          <a:p>
            <a:pPr lvl="1"/>
            <a:endParaRPr lang="fr-FR" dirty="0" smtClean="0">
              <a:latin typeface="Arial" panose="020B0604020202020204" pitchFamily="34" charset="0"/>
            </a:endParaRPr>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3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9014">
            <a:off x="265906" y="1658170"/>
            <a:ext cx="1894235" cy="785150"/>
          </a:xfrm>
          <a:prstGeom prst="rect">
            <a:avLst/>
          </a:prstGeom>
        </p:spPr>
      </p:pic>
    </p:spTree>
    <p:extLst>
      <p:ext uri="{BB962C8B-B14F-4D97-AF65-F5344CB8AC3E}">
        <p14:creationId xmlns:p14="http://schemas.microsoft.com/office/powerpoint/2010/main" val="3710902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484A7ED0-66CF-E94E-87DB-121D28F5C07B}"/>
              </a:ext>
            </a:extLst>
          </p:cNvPr>
          <p:cNvSpPr>
            <a:spLocks noGrp="1"/>
          </p:cNvSpPr>
          <p:nvPr>
            <p:ph idx="1"/>
          </p:nvPr>
        </p:nvSpPr>
        <p:spPr>
          <a:xfrm>
            <a:off x="540328" y="1298025"/>
            <a:ext cx="10813472" cy="4351338"/>
          </a:xfrm>
        </p:spPr>
        <p:txBody>
          <a:bodyPr/>
          <a:lstStyle/>
          <a:p>
            <a:pPr marL="0" indent="0">
              <a:buNone/>
            </a:pPr>
            <a:r>
              <a:rPr lang="tr-TR" dirty="0" smtClean="0">
                <a:latin typeface="Arial" panose="020B0604020202020204" pitchFamily="34" charset="0"/>
              </a:rPr>
              <a:t>ETKİNLİK</a:t>
            </a:r>
            <a:r>
              <a:rPr lang="fr-FR" dirty="0" smtClean="0">
                <a:latin typeface="Arial" panose="020B0604020202020204" pitchFamily="34" charset="0"/>
              </a:rPr>
              <a:t>  : </a:t>
            </a:r>
            <a:r>
              <a:rPr lang="tr-TR" dirty="0" smtClean="0">
                <a:latin typeface="Arial" panose="020B0604020202020204" pitchFamily="34" charset="0"/>
              </a:rPr>
              <a:t>ÇEVRİMİÇİ DÜNYA HARİTASI</a:t>
            </a:r>
            <a:endParaRPr lang="fr-FR" dirty="0" smtClean="0">
              <a:latin typeface="Arial" panose="020B0604020202020204" pitchFamily="34" charset="0"/>
            </a:endParaRPr>
          </a:p>
          <a:p>
            <a:pPr marL="0" indent="0">
              <a:buNone/>
            </a:pPr>
            <a:endParaRPr lang="fr-FR" dirty="0">
              <a:latin typeface="Arial" panose="020B0604020202020204" pitchFamily="34" charset="0"/>
            </a:endParaRPr>
          </a:p>
          <a:p>
            <a:pPr marL="0" indent="0">
              <a:buNone/>
            </a:pPr>
            <a:endParaRPr lang="fr-FR" dirty="0">
              <a:latin typeface="Arial" panose="020B0604020202020204" pitchFamily="34" charset="0"/>
            </a:endParaRPr>
          </a:p>
        </p:txBody>
      </p:sp>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FFE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223" y="2525993"/>
            <a:ext cx="2539682" cy="2539682"/>
          </a:xfrm>
          <a:prstGeom prst="rect">
            <a:avLst/>
          </a:prstGeom>
          <a:ln>
            <a:noFill/>
          </a:ln>
          <a:effectLst>
            <a:outerShdw blurRad="292100" dist="139700" dir="2700000" algn="tl" rotWithShape="0">
              <a:srgbClr val="333333">
                <a:alpha val="65000"/>
              </a:srgbClr>
            </a:outerShdw>
          </a:effectLst>
        </p:spPr>
      </p:pic>
      <p:cxnSp>
        <p:nvCxnSpPr>
          <p:cNvPr id="10" name="Connecteur droit avec flèche 9"/>
          <p:cNvCxnSpPr/>
          <p:nvPr/>
        </p:nvCxnSpPr>
        <p:spPr>
          <a:xfrm flipH="1" flipV="1">
            <a:off x="3827459" y="3281774"/>
            <a:ext cx="972000" cy="32400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pic>
        <p:nvPicPr>
          <p:cNvPr id="12" name="Image 11"/>
          <p:cNvPicPr>
            <a:picLocks noChangeAspect="1"/>
          </p:cNvPicPr>
          <p:nvPr/>
        </p:nvPicPr>
        <p:blipFill>
          <a:blip r:embed="rId4"/>
          <a:stretch>
            <a:fillRect/>
          </a:stretch>
        </p:blipFill>
        <p:spPr>
          <a:xfrm rot="7185168">
            <a:off x="6634366" y="2735770"/>
            <a:ext cx="1152244" cy="518205"/>
          </a:xfrm>
          <a:prstGeom prst="rect">
            <a:avLst/>
          </a:prstGeom>
        </p:spPr>
      </p:pic>
      <p:pic>
        <p:nvPicPr>
          <p:cNvPr id="13" name="Image 12"/>
          <p:cNvPicPr>
            <a:picLocks noChangeAspect="1"/>
          </p:cNvPicPr>
          <p:nvPr/>
        </p:nvPicPr>
        <p:blipFill>
          <a:blip r:embed="rId5"/>
          <a:stretch>
            <a:fillRect/>
          </a:stretch>
        </p:blipFill>
        <p:spPr>
          <a:xfrm rot="3527334">
            <a:off x="6813317" y="3763269"/>
            <a:ext cx="1030313" cy="1261981"/>
          </a:xfrm>
          <a:prstGeom prst="rect">
            <a:avLst/>
          </a:prstGeom>
        </p:spPr>
      </p:pic>
      <p:pic>
        <p:nvPicPr>
          <p:cNvPr id="14" name="Image 13"/>
          <p:cNvPicPr>
            <a:picLocks noChangeAspect="1"/>
          </p:cNvPicPr>
          <p:nvPr/>
        </p:nvPicPr>
        <p:blipFill>
          <a:blip r:embed="rId5"/>
          <a:stretch>
            <a:fillRect/>
          </a:stretch>
        </p:blipFill>
        <p:spPr>
          <a:xfrm rot="10448114">
            <a:off x="4445016" y="4431095"/>
            <a:ext cx="1030313" cy="1261981"/>
          </a:xfrm>
          <a:prstGeom prst="rect">
            <a:avLst/>
          </a:prstGeom>
        </p:spPr>
      </p:pic>
      <p:pic>
        <p:nvPicPr>
          <p:cNvPr id="15" name="Image 14"/>
          <p:cNvPicPr>
            <a:picLocks noChangeAspect="1"/>
          </p:cNvPicPr>
          <p:nvPr/>
        </p:nvPicPr>
        <p:blipFill>
          <a:blip r:embed="rId5"/>
          <a:stretch>
            <a:fillRect/>
          </a:stretch>
        </p:blipFill>
        <p:spPr>
          <a:xfrm rot="6483023">
            <a:off x="6006702" y="4492933"/>
            <a:ext cx="1030313" cy="1261981"/>
          </a:xfrm>
          <a:prstGeom prst="rect">
            <a:avLst/>
          </a:prstGeom>
        </p:spPr>
      </p:pic>
      <p:sp>
        <p:nvSpPr>
          <p:cNvPr id="16" name="ZoneTexte 15"/>
          <p:cNvSpPr txBox="1"/>
          <p:nvPr/>
        </p:nvSpPr>
        <p:spPr>
          <a:xfrm>
            <a:off x="4960172" y="6275613"/>
            <a:ext cx="6151173" cy="400110"/>
          </a:xfrm>
          <a:prstGeom prst="rect">
            <a:avLst/>
          </a:prstGeom>
          <a:noFill/>
        </p:spPr>
        <p:txBody>
          <a:bodyPr wrap="square" rtlCol="0">
            <a:spAutoFit/>
          </a:bodyPr>
          <a:lstStyle/>
          <a:p>
            <a:r>
              <a:rPr lang="tr-TR" sz="2000" b="1" i="1" dirty="0" smtClean="0">
                <a:solidFill>
                  <a:schemeClr val="bg1">
                    <a:lumMod val="50000"/>
                  </a:schemeClr>
                </a:solidFill>
              </a:rPr>
              <a:t>Medya hakkında konuştuğumuzda aklınıza gelen nedir</a:t>
            </a:r>
            <a:r>
              <a:rPr lang="tr-TR" sz="2000" b="1" i="1" dirty="0">
                <a:solidFill>
                  <a:schemeClr val="bg1">
                    <a:lumMod val="50000"/>
                  </a:schemeClr>
                </a:solidFill>
              </a:rPr>
              <a:t>?</a:t>
            </a:r>
            <a:endParaRPr lang="fr-FR" sz="2000" b="1" i="1" dirty="0">
              <a:solidFill>
                <a:schemeClr val="bg1">
                  <a:lumMod val="50000"/>
                </a:schemeClr>
              </a:solidFill>
            </a:endParaRPr>
          </a:p>
        </p:txBody>
      </p:sp>
      <p:sp>
        <p:nvSpPr>
          <p:cNvPr id="18" name="Flèche droite 17"/>
          <p:cNvSpPr/>
          <p:nvPr/>
        </p:nvSpPr>
        <p:spPr>
          <a:xfrm>
            <a:off x="4128655" y="6368663"/>
            <a:ext cx="666167" cy="428623"/>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328" y="1725211"/>
            <a:ext cx="1828799" cy="73847"/>
          </a:xfrm>
          <a:prstGeom prst="rect">
            <a:avLst/>
          </a:prstGeom>
        </p:spPr>
      </p:pic>
    </p:spTree>
    <p:extLst>
      <p:ext uri="{BB962C8B-B14F-4D97-AF65-F5344CB8AC3E}">
        <p14:creationId xmlns:p14="http://schemas.microsoft.com/office/powerpoint/2010/main" val="2021189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1F8A03-EE31-424A-893A-0E613182580A}"/>
              </a:ext>
            </a:extLst>
          </p:cNvPr>
          <p:cNvSpPr/>
          <p:nvPr/>
        </p:nvSpPr>
        <p:spPr>
          <a:xfrm>
            <a:off x="540328" y="-7199"/>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xmlns="" id="{5F319E77-96F7-F041-A2AA-04185465AE56}"/>
              </a:ext>
            </a:extLst>
          </p:cNvPr>
          <p:cNvSpPr/>
          <p:nvPr/>
        </p:nvSpPr>
        <p:spPr>
          <a:xfrm>
            <a:off x="540328" y="6275613"/>
            <a:ext cx="4375802" cy="606968"/>
          </a:xfrm>
          <a:prstGeom prst="rect">
            <a:avLst/>
          </a:prstGeom>
          <a:solidFill>
            <a:srgbClr val="1CC8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xmlns="" id="{2A33B8CF-EFD5-8149-A623-144CBDBDCF6C}"/>
              </a:ext>
            </a:extLst>
          </p:cNvPr>
          <p:cNvSpPr/>
          <p:nvPr/>
        </p:nvSpPr>
        <p:spPr>
          <a:xfrm>
            <a:off x="10579956" y="-8907"/>
            <a:ext cx="1216297" cy="1216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xmlns="" id="{C61DA64D-B0DF-A448-B33E-A9E9E9288FBA}"/>
              </a:ext>
            </a:extLst>
          </p:cNvPr>
          <p:cNvPicPr>
            <a:picLocks noChangeAspect="1"/>
          </p:cNvPicPr>
          <p:nvPr/>
        </p:nvPicPr>
        <p:blipFill>
          <a:blip r:embed="rId2"/>
          <a:stretch>
            <a:fillRect/>
          </a:stretch>
        </p:blipFill>
        <p:spPr>
          <a:xfrm>
            <a:off x="10636607" y="308902"/>
            <a:ext cx="1057698" cy="581734"/>
          </a:xfrm>
          <a:prstGeom prst="rect">
            <a:avLst/>
          </a:prstGeom>
        </p:spPr>
      </p:pic>
      <p:sp>
        <p:nvSpPr>
          <p:cNvPr id="8" name="Espace réservé du contenu 7"/>
          <p:cNvSpPr>
            <a:spLocks noGrp="1"/>
          </p:cNvSpPr>
          <p:nvPr>
            <p:ph idx="1"/>
          </p:nvPr>
        </p:nvSpPr>
        <p:spPr/>
        <p:txBody>
          <a:bodyPr/>
          <a:lstStyle/>
          <a:p>
            <a:r>
              <a:rPr lang="fr-FR" dirty="0" smtClean="0"/>
              <a:t>Med</a:t>
            </a:r>
            <a:r>
              <a:rPr lang="tr-TR" dirty="0" smtClean="0"/>
              <a:t>ya</a:t>
            </a:r>
            <a:r>
              <a:rPr lang="fr-FR" dirty="0" smtClean="0"/>
              <a:t> : </a:t>
            </a:r>
            <a:r>
              <a:rPr lang="tr-TR" dirty="0" smtClean="0"/>
              <a:t>teknik destek ve </a:t>
            </a:r>
            <a:r>
              <a:rPr lang="tr-TR" dirty="0" err="1" smtClean="0"/>
              <a:t>sosyo</a:t>
            </a:r>
            <a:r>
              <a:rPr lang="tr-TR" smtClean="0"/>
              <a:t> ekonomik </a:t>
            </a:r>
            <a:r>
              <a:rPr lang="tr-TR" dirty="0" smtClean="0"/>
              <a:t>yapı</a:t>
            </a:r>
            <a:endParaRPr lang="fr-FR" dirty="0" smtClean="0"/>
          </a:p>
          <a:p>
            <a:r>
              <a:rPr lang="fr-FR" dirty="0"/>
              <a:t> </a:t>
            </a:r>
            <a:r>
              <a:rPr lang="tr-TR" dirty="0" smtClean="0"/>
              <a:t>Geleneksel</a:t>
            </a:r>
            <a:r>
              <a:rPr lang="fr-FR" dirty="0" smtClean="0"/>
              <a:t> / </a:t>
            </a:r>
            <a:r>
              <a:rPr lang="fr-FR" dirty="0" err="1" smtClean="0"/>
              <a:t>so</a:t>
            </a:r>
            <a:r>
              <a:rPr lang="tr-TR" dirty="0" err="1" smtClean="0"/>
              <a:t>syal</a:t>
            </a:r>
            <a:r>
              <a:rPr lang="fr-FR" dirty="0" smtClean="0"/>
              <a:t> </a:t>
            </a:r>
            <a:r>
              <a:rPr lang="fr-FR" dirty="0" err="1" smtClean="0"/>
              <a:t>med</a:t>
            </a:r>
            <a:r>
              <a:rPr lang="tr-TR" dirty="0" smtClean="0"/>
              <a:t>ya</a:t>
            </a:r>
            <a:endParaRPr lang="fr-FR" dirty="0" smtClean="0"/>
          </a:p>
          <a:p>
            <a:r>
              <a:rPr lang="fr-FR" dirty="0" smtClean="0"/>
              <a:t> </a:t>
            </a:r>
            <a:r>
              <a:rPr lang="tr-TR" dirty="0" smtClean="0"/>
              <a:t>Özel</a:t>
            </a:r>
            <a:r>
              <a:rPr lang="fr-FR" dirty="0" smtClean="0"/>
              <a:t> / </a:t>
            </a:r>
            <a:r>
              <a:rPr lang="tr-TR" dirty="0" smtClean="0"/>
              <a:t>halka açık</a:t>
            </a:r>
            <a:r>
              <a:rPr lang="fr-FR" dirty="0" smtClean="0"/>
              <a:t> </a:t>
            </a:r>
            <a:r>
              <a:rPr lang="fr-FR" dirty="0" err="1" smtClean="0"/>
              <a:t>med</a:t>
            </a:r>
            <a:r>
              <a:rPr lang="tr-TR" dirty="0" smtClean="0"/>
              <a:t>ya</a:t>
            </a:r>
            <a:endParaRPr lang="fr-FR" dirty="0" smtClean="0"/>
          </a:p>
          <a:p>
            <a:pPr marL="0" indent="0">
              <a:buNone/>
            </a:pPr>
            <a:endParaRPr lang="fr-FR" dirty="0" smtClean="0"/>
          </a:p>
        </p:txBody>
      </p:sp>
      <p:sp>
        <p:nvSpPr>
          <p:cNvPr id="9" name="Titre 8"/>
          <p:cNvSpPr>
            <a:spLocks noGrp="1"/>
          </p:cNvSpPr>
          <p:nvPr>
            <p:ph type="title"/>
          </p:nvPr>
        </p:nvSpPr>
        <p:spPr/>
        <p:txBody>
          <a:bodyPr/>
          <a:lstStyle/>
          <a:p>
            <a:pPr algn="ctr"/>
            <a:r>
              <a:rPr lang="tr-TR" dirty="0">
                <a:latin typeface="+mn-lt"/>
              </a:rPr>
              <a:t> </a:t>
            </a:r>
            <a:r>
              <a:rPr lang="tr-TR" dirty="0" smtClean="0">
                <a:latin typeface="+mn-lt"/>
              </a:rPr>
              <a:t>    </a:t>
            </a:r>
            <a:r>
              <a:rPr lang="tr-TR" dirty="0" smtClean="0"/>
              <a:t>GELİŞTİRİLEN </a:t>
            </a:r>
            <a:r>
              <a:rPr lang="tr-TR" dirty="0"/>
              <a:t>KAVRAMLAR</a:t>
            </a:r>
            <a:endParaRPr lang="fr-FR" dirty="0">
              <a:latin typeface="+mn-lt"/>
            </a:endParaRPr>
          </a:p>
        </p:txBody>
      </p:sp>
      <p:sp>
        <p:nvSpPr>
          <p:cNvPr id="10" name="ZoneTexte 9"/>
          <p:cNvSpPr txBox="1"/>
          <p:nvPr/>
        </p:nvSpPr>
        <p:spPr>
          <a:xfrm>
            <a:off x="5943601" y="3739284"/>
            <a:ext cx="5244504" cy="2123658"/>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r>
              <a:rPr lang="tr-TR" sz="2400" b="1" dirty="0" smtClean="0"/>
              <a:t>Amaçlar</a:t>
            </a:r>
            <a:r>
              <a:rPr lang="fr-FR" sz="2400" b="1" dirty="0" smtClean="0"/>
              <a:t> : </a:t>
            </a:r>
          </a:p>
          <a:p>
            <a:pPr marL="285750" indent="-285750">
              <a:buFont typeface="Wingdings" panose="05000000000000000000" pitchFamily="2" charset="2"/>
              <a:buChar char="§"/>
            </a:pPr>
            <a:r>
              <a:rPr lang="tr-TR" i="1" dirty="0" smtClean="0"/>
              <a:t>Gençlerin davranışlarını sorgulamak</a:t>
            </a:r>
            <a:r>
              <a:rPr lang="fr-FR" i="1" dirty="0"/>
              <a:t> </a:t>
            </a:r>
            <a:endParaRPr lang="fr-FR" i="1" dirty="0" smtClean="0"/>
          </a:p>
          <a:p>
            <a:pPr marL="285750" indent="-285750">
              <a:buFont typeface="Wingdings" panose="05000000000000000000" pitchFamily="2" charset="2"/>
              <a:buChar char="§"/>
            </a:pPr>
            <a:r>
              <a:rPr lang="tr-TR" i="1" dirty="0" smtClean="0"/>
              <a:t>Bilgi seviyesini ölçmek</a:t>
            </a:r>
            <a:endParaRPr lang="fr-FR" i="1" dirty="0" smtClean="0"/>
          </a:p>
          <a:p>
            <a:pPr marL="285750" indent="-285750">
              <a:buFont typeface="Wingdings" panose="05000000000000000000" pitchFamily="2" charset="2"/>
              <a:buChar char="§"/>
            </a:pPr>
            <a:r>
              <a:rPr lang="tr-TR" i="1" dirty="0" smtClean="0"/>
              <a:t>Medya ortamına bir miktar çeşitlilik getirmek</a:t>
            </a:r>
            <a:endParaRPr lang="fr-FR" i="1" dirty="0" smtClean="0"/>
          </a:p>
          <a:p>
            <a:pPr marL="285750" indent="-285750">
              <a:buFont typeface="Wingdings" panose="05000000000000000000" pitchFamily="2" charset="2"/>
              <a:buChar char="§"/>
            </a:pPr>
            <a:r>
              <a:rPr lang="tr-TR" i="1" dirty="0" smtClean="0"/>
              <a:t>Bağımsızlık kavramı hakkında eleştirel bir ruh edinmek</a:t>
            </a:r>
            <a:endParaRPr lang="fr-FR" i="1" dirty="0" smtClean="0"/>
          </a:p>
          <a:p>
            <a:pPr marL="285750" indent="-285750">
              <a:buFontTx/>
              <a:buChar char="-"/>
            </a:pPr>
            <a:endParaRPr lang="fr-FR" i="1" dirty="0"/>
          </a:p>
        </p:txBody>
      </p:sp>
      <p:sp>
        <p:nvSpPr>
          <p:cNvPr id="11" name="ZoneTexte 10"/>
          <p:cNvSpPr txBox="1"/>
          <p:nvPr/>
        </p:nvSpPr>
        <p:spPr>
          <a:xfrm>
            <a:off x="4916130" y="6346240"/>
            <a:ext cx="7095761" cy="584775"/>
          </a:xfrm>
          <a:prstGeom prst="rect">
            <a:avLst/>
          </a:prstGeom>
          <a:noFill/>
        </p:spPr>
        <p:txBody>
          <a:bodyPr wrap="square" rtlCol="0">
            <a:spAutoFit/>
          </a:bodyPr>
          <a:lstStyle/>
          <a:p>
            <a:r>
              <a:rPr lang="tr-TR" sz="1600" i="1" dirty="0" smtClean="0">
                <a:solidFill>
                  <a:schemeClr val="bg1">
                    <a:lumMod val="50000"/>
                  </a:schemeClr>
                </a:solidFill>
              </a:rPr>
              <a:t>Gençlerin bilgiye nereden ulaştıklarını biliyor musunuz</a:t>
            </a:r>
            <a:r>
              <a:rPr lang="fr-FR" sz="1600" i="1" dirty="0" smtClean="0">
                <a:solidFill>
                  <a:schemeClr val="bg1">
                    <a:lumMod val="50000"/>
                  </a:schemeClr>
                </a:solidFill>
              </a:rPr>
              <a:t>? </a:t>
            </a:r>
            <a:r>
              <a:rPr lang="tr-TR" sz="1600" i="1" dirty="0" smtClean="0">
                <a:solidFill>
                  <a:schemeClr val="bg1">
                    <a:lumMod val="50000"/>
                  </a:schemeClr>
                </a:solidFill>
              </a:rPr>
              <a:t>Hangi medyayı kullanıyorlar</a:t>
            </a:r>
            <a:r>
              <a:rPr lang="fr-FR" sz="1600" i="1" dirty="0" smtClean="0">
                <a:solidFill>
                  <a:schemeClr val="bg1">
                    <a:lumMod val="50000"/>
                  </a:schemeClr>
                </a:solidFill>
              </a:rPr>
              <a:t>?  </a:t>
            </a:r>
            <a:endParaRPr lang="fr-FR" sz="1600" i="1" dirty="0">
              <a:solidFill>
                <a:schemeClr val="bg1">
                  <a:lumMod val="50000"/>
                </a:schemeClr>
              </a:solidFill>
            </a:endParaRPr>
          </a:p>
        </p:txBody>
      </p:sp>
      <p:sp>
        <p:nvSpPr>
          <p:cNvPr id="12" name="Flèche droite 11"/>
          <p:cNvSpPr/>
          <p:nvPr/>
        </p:nvSpPr>
        <p:spPr>
          <a:xfrm>
            <a:off x="4128655" y="6368663"/>
            <a:ext cx="666167" cy="428623"/>
          </a:xfrm>
          <a:prstGeom prst="rightArrow">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757" y="890636"/>
            <a:ext cx="1489272" cy="374703"/>
          </a:xfrm>
          <a:prstGeom prst="rect">
            <a:avLst/>
          </a:prstGeom>
        </p:spPr>
      </p:pic>
    </p:spTree>
    <p:extLst>
      <p:ext uri="{BB962C8B-B14F-4D97-AF65-F5344CB8AC3E}">
        <p14:creationId xmlns:p14="http://schemas.microsoft.com/office/powerpoint/2010/main" val="48825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4997</TotalTime>
  <Words>2485</Words>
  <Application>Microsoft Office PowerPoint</Application>
  <PresentationFormat>Özel</PresentationFormat>
  <Paragraphs>463</Paragraphs>
  <Slides>58</Slides>
  <Notes>2</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Thème Office</vt:lpstr>
      <vt:lpstr>  in MedYA OKURYAZARLIĞI EĞİTİMİ</vt:lpstr>
      <vt:lpstr>çözüm ortaklarI</vt:lpstr>
      <vt:lpstr>eğİtİm amaçlarI</vt:lpstr>
      <vt:lpstr>Neden medya eğİtİmİ ? </vt:lpstr>
      <vt:lpstr>Bİr araç : medya okuryazarlIğI el kitabI</vt:lpstr>
      <vt:lpstr>PowerPoint Sunusu</vt:lpstr>
      <vt:lpstr> MEDYA EVRENİ ÜZERİNE YOĞUNLAŞMAK</vt:lpstr>
      <vt:lpstr>PowerPoint Sunusu</vt:lpstr>
      <vt:lpstr>     GELİŞTİRİLEN KAVRAMLAR</vt:lpstr>
      <vt:lpstr>PowerPoint Sunusu</vt:lpstr>
      <vt:lpstr>BİLGİ NEDİR ?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DEZİNFORMAsyON        MİSİNFORMAsyON</vt:lpstr>
      <vt:lpstr> DEZENFERMASYON VE KOMPLO TEORİLERİ  </vt:lpstr>
      <vt:lpstr>PowerPoint Sunusu</vt:lpstr>
      <vt:lpstr>PowerPoint Sunusu</vt:lpstr>
      <vt:lpstr>PowerPoint Sunusu</vt:lpstr>
      <vt:lpstr>PowerPoint Sunusu</vt:lpstr>
      <vt:lpstr>PowerPoint Sunusu</vt:lpstr>
      <vt:lpstr>DEZeNFORMASYON ve nefret söylemİ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Antonin DOUSSOT</dc:creator>
  <cp:lastModifiedBy>MURAT</cp:lastModifiedBy>
  <cp:revision>234</cp:revision>
  <dcterms:created xsi:type="dcterms:W3CDTF">2020-12-09T10:59:29Z</dcterms:created>
  <dcterms:modified xsi:type="dcterms:W3CDTF">2021-02-19T14:06:45Z</dcterms:modified>
</cp:coreProperties>
</file>