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2"/>
  </p:notesMasterIdLst>
  <p:sldIdLst>
    <p:sldId id="256" r:id="rId2"/>
    <p:sldId id="380" r:id="rId3"/>
    <p:sldId id="259" r:id="rId4"/>
    <p:sldId id="274" r:id="rId5"/>
    <p:sldId id="275" r:id="rId6"/>
    <p:sldId id="369" r:id="rId7"/>
    <p:sldId id="370" r:id="rId8"/>
    <p:sldId id="276" r:id="rId9"/>
    <p:sldId id="277" r:id="rId10"/>
    <p:sldId id="278" r:id="rId11"/>
    <p:sldId id="279" r:id="rId12"/>
    <p:sldId id="280" r:id="rId13"/>
    <p:sldId id="281" r:id="rId14"/>
    <p:sldId id="265"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323" r:id="rId28"/>
    <p:sldId id="324" r:id="rId29"/>
    <p:sldId id="325" r:id="rId30"/>
    <p:sldId id="326" r:id="rId31"/>
    <p:sldId id="327" r:id="rId32"/>
    <p:sldId id="328" r:id="rId33"/>
    <p:sldId id="329" r:id="rId34"/>
    <p:sldId id="330"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372" r:id="rId72"/>
    <p:sldId id="374" r:id="rId73"/>
    <p:sldId id="261" r:id="rId74"/>
    <p:sldId id="266" r:id="rId75"/>
    <p:sldId id="295" r:id="rId76"/>
    <p:sldId id="268" r:id="rId77"/>
    <p:sldId id="269" r:id="rId78"/>
    <p:sldId id="306" r:id="rId79"/>
    <p:sldId id="308" r:id="rId80"/>
    <p:sldId id="307" r:id="rId81"/>
    <p:sldId id="310" r:id="rId82"/>
    <p:sldId id="309" r:id="rId83"/>
    <p:sldId id="312" r:id="rId84"/>
    <p:sldId id="311" r:id="rId85"/>
    <p:sldId id="314" r:id="rId86"/>
    <p:sldId id="313" r:id="rId87"/>
    <p:sldId id="316" r:id="rId88"/>
    <p:sldId id="315" r:id="rId89"/>
    <p:sldId id="317" r:id="rId90"/>
    <p:sldId id="318" r:id="rId91"/>
    <p:sldId id="319" r:id="rId92"/>
    <p:sldId id="320" r:id="rId93"/>
    <p:sldId id="376" r:id="rId94"/>
    <p:sldId id="378" r:id="rId95"/>
    <p:sldId id="257" r:id="rId96"/>
    <p:sldId id="282" r:id="rId97"/>
    <p:sldId id="267" r:id="rId98"/>
    <p:sldId id="270" r:id="rId99"/>
    <p:sldId id="322" r:id="rId100"/>
    <p:sldId id="296" r:id="rId101"/>
    <p:sldId id="297" r:id="rId102"/>
    <p:sldId id="299" r:id="rId103"/>
    <p:sldId id="298" r:id="rId104"/>
    <p:sldId id="300" r:id="rId105"/>
    <p:sldId id="301" r:id="rId106"/>
    <p:sldId id="303" r:id="rId107"/>
    <p:sldId id="302" r:id="rId108"/>
    <p:sldId id="304" r:id="rId109"/>
    <p:sldId id="305" r:id="rId110"/>
    <p:sldId id="260" r:id="rId1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a:srgbClr val="1CC8EF"/>
    <a:srgbClr val="FF3D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8"/>
    <p:restoredTop sz="94682"/>
  </p:normalViewPr>
  <p:slideViewPr>
    <p:cSldViewPr snapToGrid="0" snapToObjects="1">
      <p:cViewPr varScale="1">
        <p:scale>
          <a:sx n="68" d="100"/>
          <a:sy n="68" d="100"/>
        </p:scale>
        <p:origin x="9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48CFA-745C-4B21-BA0B-A91965EE6A01}" type="datetimeFigureOut">
              <a:rPr lang="en-US" smtClean="0"/>
              <a:t>2/10/2021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59239-502F-436E-9760-FF6C709F540F}" type="slidenum">
              <a:rPr lang="en-US" smtClean="0"/>
              <a:t>‹N°›</a:t>
            </a:fld>
            <a:endParaRPr lang="en-US"/>
          </a:p>
        </p:txBody>
      </p:sp>
    </p:spTree>
    <p:extLst>
      <p:ext uri="{BB962C8B-B14F-4D97-AF65-F5344CB8AC3E}">
        <p14:creationId xmlns:p14="http://schemas.microsoft.com/office/powerpoint/2010/main" val="298683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a:t>
            </a:r>
            <a:r>
              <a:rPr lang="en-GB" baseline="0" dirty="0"/>
              <a:t> is a slide for the teachers. Students do not need to see this. </a:t>
            </a:r>
            <a:endParaRPr lang="en-GB" dirty="0"/>
          </a:p>
          <a:p>
            <a:endParaRPr lang="en-GB" dirty="0"/>
          </a:p>
        </p:txBody>
      </p:sp>
      <p:sp>
        <p:nvSpPr>
          <p:cNvPr id="4" name="Slide Number Placeholder 3"/>
          <p:cNvSpPr>
            <a:spLocks noGrp="1"/>
          </p:cNvSpPr>
          <p:nvPr>
            <p:ph type="sldNum" sz="quarter" idx="10"/>
          </p:nvPr>
        </p:nvSpPr>
        <p:spPr/>
        <p:txBody>
          <a:bodyPr/>
          <a:lstStyle/>
          <a:p>
            <a:fld id="{7B8DFE8B-E8FC-46AB-BAC9-56DBAF919AA7}" type="slidenum">
              <a:rPr lang="en-GB" smtClean="0"/>
              <a:t>30</a:t>
            </a:fld>
            <a:endParaRPr lang="en-GB"/>
          </a:p>
        </p:txBody>
      </p:sp>
    </p:spTree>
    <p:extLst>
      <p:ext uri="{BB962C8B-B14F-4D97-AF65-F5344CB8AC3E}">
        <p14:creationId xmlns:p14="http://schemas.microsoft.com/office/powerpoint/2010/main" val="127011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links between sensationalism or emotionally manipulative language and higher rates of engagement online.</a:t>
            </a:r>
          </a:p>
        </p:txBody>
      </p:sp>
      <p:sp>
        <p:nvSpPr>
          <p:cNvPr id="4" name="Slide Number Placeholder 3"/>
          <p:cNvSpPr>
            <a:spLocks noGrp="1"/>
          </p:cNvSpPr>
          <p:nvPr>
            <p:ph type="sldNum" sz="quarter" idx="10"/>
          </p:nvPr>
        </p:nvSpPr>
        <p:spPr/>
        <p:txBody>
          <a:bodyPr/>
          <a:lstStyle/>
          <a:p>
            <a:fld id="{7B8DFE8B-E8FC-46AB-BAC9-56DBAF919AA7}" type="slidenum">
              <a:rPr lang="en-GB" smtClean="0"/>
              <a:t>33</a:t>
            </a:fld>
            <a:endParaRPr lang="en-GB"/>
          </a:p>
        </p:txBody>
      </p:sp>
    </p:spTree>
    <p:extLst>
      <p:ext uri="{BB962C8B-B14F-4D97-AF65-F5344CB8AC3E}">
        <p14:creationId xmlns:p14="http://schemas.microsoft.com/office/powerpoint/2010/main" val="8790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 slide for the teachers. Students do not need to see this. </a:t>
            </a:r>
            <a:endParaRPr lang="en-GB" dirty="0"/>
          </a:p>
        </p:txBody>
      </p:sp>
      <p:sp>
        <p:nvSpPr>
          <p:cNvPr id="4" name="Slide Number Placeholder 3"/>
          <p:cNvSpPr>
            <a:spLocks noGrp="1"/>
          </p:cNvSpPr>
          <p:nvPr>
            <p:ph type="sldNum" sz="quarter" idx="10"/>
          </p:nvPr>
        </p:nvSpPr>
        <p:spPr/>
        <p:txBody>
          <a:bodyPr/>
          <a:lstStyle/>
          <a:p>
            <a:fld id="{7B8DFE8B-E8FC-46AB-BAC9-56DBAF919AA7}" type="slidenum">
              <a:rPr lang="en-GB" smtClean="0"/>
              <a:t>52</a:t>
            </a:fld>
            <a:endParaRPr lang="en-GB"/>
          </a:p>
        </p:txBody>
      </p:sp>
    </p:spTree>
    <p:extLst>
      <p:ext uri="{BB962C8B-B14F-4D97-AF65-F5344CB8AC3E}">
        <p14:creationId xmlns:p14="http://schemas.microsoft.com/office/powerpoint/2010/main" val="222299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0447E-3680-8F4A-8D27-6B060BE77AB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604A174-3E78-EF4F-A5E7-9B8A68FB2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1451109-76F7-B643-8DCA-5500AF6B9A67}"/>
              </a:ext>
            </a:extLst>
          </p:cNvPr>
          <p:cNvSpPr>
            <a:spLocks noGrp="1"/>
          </p:cNvSpPr>
          <p:nvPr>
            <p:ph type="dt" sz="half" idx="10"/>
          </p:nvPr>
        </p:nvSpPr>
        <p:spPr/>
        <p:txBody>
          <a:bodyPr/>
          <a:lstStyle/>
          <a:p>
            <a:fld id="{888728D3-6C28-E642-B3A2-E7C266415B7D}" type="datetimeFigureOut">
              <a:rPr lang="fr-FR" smtClean="0"/>
              <a:t>10/02/2021</a:t>
            </a:fld>
            <a:endParaRPr lang="fr-FR"/>
          </a:p>
        </p:txBody>
      </p:sp>
      <p:sp>
        <p:nvSpPr>
          <p:cNvPr id="5" name="Espace réservé du pied de page 4">
            <a:extLst>
              <a:ext uri="{FF2B5EF4-FFF2-40B4-BE49-F238E27FC236}">
                <a16:creationId xmlns:a16="http://schemas.microsoft.com/office/drawing/2014/main" id="{1AB472D3-1355-7645-B22B-6BA109F341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FF2936-8063-C744-B510-1533EEE388E8}"/>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154203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37933-CC5E-964F-A5E6-FBD429105E2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8A7CC70-9E3F-5F4B-AC0E-740E725C704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DDCC06-1C37-3543-9D73-1F74FB1FAD23}"/>
              </a:ext>
            </a:extLst>
          </p:cNvPr>
          <p:cNvSpPr>
            <a:spLocks noGrp="1"/>
          </p:cNvSpPr>
          <p:nvPr>
            <p:ph type="dt" sz="half" idx="10"/>
          </p:nvPr>
        </p:nvSpPr>
        <p:spPr/>
        <p:txBody>
          <a:bodyPr/>
          <a:lstStyle/>
          <a:p>
            <a:fld id="{888728D3-6C28-E642-B3A2-E7C266415B7D}" type="datetimeFigureOut">
              <a:rPr lang="fr-FR" smtClean="0"/>
              <a:t>10/02/2021</a:t>
            </a:fld>
            <a:endParaRPr lang="fr-FR"/>
          </a:p>
        </p:txBody>
      </p:sp>
      <p:sp>
        <p:nvSpPr>
          <p:cNvPr id="5" name="Espace réservé du pied de page 4">
            <a:extLst>
              <a:ext uri="{FF2B5EF4-FFF2-40B4-BE49-F238E27FC236}">
                <a16:creationId xmlns:a16="http://schemas.microsoft.com/office/drawing/2014/main" id="{3671E02D-AB79-3C40-863F-2B88601E4C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0CFF76-AA67-7B48-A2CD-0768C26027CA}"/>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317449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F9C79D3-FDAA-4741-9727-1BCACCC9F11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56BD5A4-36CA-9448-825D-B257DF2B9E0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290185-0EE1-6745-B826-3C209C40D6D7}"/>
              </a:ext>
            </a:extLst>
          </p:cNvPr>
          <p:cNvSpPr>
            <a:spLocks noGrp="1"/>
          </p:cNvSpPr>
          <p:nvPr>
            <p:ph type="dt" sz="half" idx="10"/>
          </p:nvPr>
        </p:nvSpPr>
        <p:spPr/>
        <p:txBody>
          <a:bodyPr/>
          <a:lstStyle/>
          <a:p>
            <a:fld id="{888728D3-6C28-E642-B3A2-E7C266415B7D}" type="datetimeFigureOut">
              <a:rPr lang="fr-FR" smtClean="0"/>
              <a:t>10/02/2021</a:t>
            </a:fld>
            <a:endParaRPr lang="fr-FR"/>
          </a:p>
        </p:txBody>
      </p:sp>
      <p:sp>
        <p:nvSpPr>
          <p:cNvPr id="5" name="Espace réservé du pied de page 4">
            <a:extLst>
              <a:ext uri="{FF2B5EF4-FFF2-40B4-BE49-F238E27FC236}">
                <a16:creationId xmlns:a16="http://schemas.microsoft.com/office/drawing/2014/main" id="{5F3593C6-CBD1-0B4C-8A3C-73D52597C9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EE5BA8-D64F-4542-9A6C-245C973B7FC1}"/>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377138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C2C1D-894E-D14B-BE97-69FDA8D2E0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350D3D-0713-F648-95E3-78604FAB8D8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C3100B-34AE-B14C-A02F-3BBDD7FB3A52}"/>
              </a:ext>
            </a:extLst>
          </p:cNvPr>
          <p:cNvSpPr>
            <a:spLocks noGrp="1"/>
          </p:cNvSpPr>
          <p:nvPr>
            <p:ph type="dt" sz="half" idx="10"/>
          </p:nvPr>
        </p:nvSpPr>
        <p:spPr/>
        <p:txBody>
          <a:bodyPr/>
          <a:lstStyle/>
          <a:p>
            <a:fld id="{888728D3-6C28-E642-B3A2-E7C266415B7D}" type="datetimeFigureOut">
              <a:rPr lang="fr-FR" smtClean="0"/>
              <a:t>10/02/2021</a:t>
            </a:fld>
            <a:endParaRPr lang="fr-FR"/>
          </a:p>
        </p:txBody>
      </p:sp>
      <p:sp>
        <p:nvSpPr>
          <p:cNvPr id="5" name="Espace réservé du pied de page 4">
            <a:extLst>
              <a:ext uri="{FF2B5EF4-FFF2-40B4-BE49-F238E27FC236}">
                <a16:creationId xmlns:a16="http://schemas.microsoft.com/office/drawing/2014/main" id="{717E98E3-2027-E64B-AE4B-C1545AC07E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1CE853-32B9-1849-97DB-DA4D7EBFF68D}"/>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43173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9FE0AD-18B0-1843-B4CF-6D6547475CE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23C8CF-B3B8-184B-8E90-9FECC4D205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4D4C47A-338C-8646-A36C-5F53CF13D970}"/>
              </a:ext>
            </a:extLst>
          </p:cNvPr>
          <p:cNvSpPr>
            <a:spLocks noGrp="1"/>
          </p:cNvSpPr>
          <p:nvPr>
            <p:ph type="dt" sz="half" idx="10"/>
          </p:nvPr>
        </p:nvSpPr>
        <p:spPr/>
        <p:txBody>
          <a:bodyPr/>
          <a:lstStyle/>
          <a:p>
            <a:fld id="{888728D3-6C28-E642-B3A2-E7C266415B7D}" type="datetimeFigureOut">
              <a:rPr lang="fr-FR" smtClean="0"/>
              <a:t>10/02/2021</a:t>
            </a:fld>
            <a:endParaRPr lang="fr-FR"/>
          </a:p>
        </p:txBody>
      </p:sp>
      <p:sp>
        <p:nvSpPr>
          <p:cNvPr id="5" name="Espace réservé du pied de page 4">
            <a:extLst>
              <a:ext uri="{FF2B5EF4-FFF2-40B4-BE49-F238E27FC236}">
                <a16:creationId xmlns:a16="http://schemas.microsoft.com/office/drawing/2014/main" id="{8E1248AB-1266-9745-93A8-9F9DB913DD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A920D2-1212-FE47-A33E-5A5AB91D9A6E}"/>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25018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DFF80-D76C-2B48-9498-9D9756F468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094D36-996D-EA44-9409-30F088A664F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25AD703-698F-4E4B-917E-062D355190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5DB9BB2-A7F5-3147-98DC-89CBFAB4EABF}"/>
              </a:ext>
            </a:extLst>
          </p:cNvPr>
          <p:cNvSpPr>
            <a:spLocks noGrp="1"/>
          </p:cNvSpPr>
          <p:nvPr>
            <p:ph type="dt" sz="half" idx="10"/>
          </p:nvPr>
        </p:nvSpPr>
        <p:spPr/>
        <p:txBody>
          <a:bodyPr/>
          <a:lstStyle/>
          <a:p>
            <a:fld id="{888728D3-6C28-E642-B3A2-E7C266415B7D}" type="datetimeFigureOut">
              <a:rPr lang="fr-FR" smtClean="0"/>
              <a:t>10/02/2021</a:t>
            </a:fld>
            <a:endParaRPr lang="fr-FR"/>
          </a:p>
        </p:txBody>
      </p:sp>
      <p:sp>
        <p:nvSpPr>
          <p:cNvPr id="6" name="Espace réservé du pied de page 5">
            <a:extLst>
              <a:ext uri="{FF2B5EF4-FFF2-40B4-BE49-F238E27FC236}">
                <a16:creationId xmlns:a16="http://schemas.microsoft.com/office/drawing/2014/main" id="{A8A2CA0F-5FFB-1F4C-A65C-86EF342048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7B1ACC6-388C-B341-A9B4-D3513A8AB82F}"/>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276693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4E856-9B4D-8E4F-BB79-7935ECA434D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B74DF52-D02B-3243-A9BA-4D80E0BAF2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4D81C80-1BB4-6843-B1F0-A87BFBF5C1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C9E67F9-5F51-BF4D-9B6D-9C6B38649C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6AAC98-701E-364C-8D3C-E2A1C525D1E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05A63EA-DFC9-B94F-A532-F29D3F2553B6}"/>
              </a:ext>
            </a:extLst>
          </p:cNvPr>
          <p:cNvSpPr>
            <a:spLocks noGrp="1"/>
          </p:cNvSpPr>
          <p:nvPr>
            <p:ph type="dt" sz="half" idx="10"/>
          </p:nvPr>
        </p:nvSpPr>
        <p:spPr/>
        <p:txBody>
          <a:bodyPr/>
          <a:lstStyle/>
          <a:p>
            <a:fld id="{888728D3-6C28-E642-B3A2-E7C266415B7D}" type="datetimeFigureOut">
              <a:rPr lang="fr-FR" smtClean="0"/>
              <a:t>10/02/2021</a:t>
            </a:fld>
            <a:endParaRPr lang="fr-FR"/>
          </a:p>
        </p:txBody>
      </p:sp>
      <p:sp>
        <p:nvSpPr>
          <p:cNvPr id="8" name="Espace réservé du pied de page 7">
            <a:extLst>
              <a:ext uri="{FF2B5EF4-FFF2-40B4-BE49-F238E27FC236}">
                <a16:creationId xmlns:a16="http://schemas.microsoft.com/office/drawing/2014/main" id="{90102735-392F-8145-894B-68DB2FA1D66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A98F74B-A1F0-9847-A9BC-6F5A103C4373}"/>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217491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7DDB1-61A8-9D4F-B383-9A2452C0C95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F8F87AE-4245-244C-A9E2-53559CF5E5B2}"/>
              </a:ext>
            </a:extLst>
          </p:cNvPr>
          <p:cNvSpPr>
            <a:spLocks noGrp="1"/>
          </p:cNvSpPr>
          <p:nvPr>
            <p:ph type="dt" sz="half" idx="10"/>
          </p:nvPr>
        </p:nvSpPr>
        <p:spPr/>
        <p:txBody>
          <a:bodyPr/>
          <a:lstStyle/>
          <a:p>
            <a:fld id="{888728D3-6C28-E642-B3A2-E7C266415B7D}" type="datetimeFigureOut">
              <a:rPr lang="fr-FR" smtClean="0"/>
              <a:t>10/02/2021</a:t>
            </a:fld>
            <a:endParaRPr lang="fr-FR"/>
          </a:p>
        </p:txBody>
      </p:sp>
      <p:sp>
        <p:nvSpPr>
          <p:cNvPr id="4" name="Espace réservé du pied de page 3">
            <a:extLst>
              <a:ext uri="{FF2B5EF4-FFF2-40B4-BE49-F238E27FC236}">
                <a16:creationId xmlns:a16="http://schemas.microsoft.com/office/drawing/2014/main" id="{4657AA2C-2D55-0B49-A838-679CF25F87F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A87A336-4F7E-024F-A16A-C3421DA8C048}"/>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423264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4F398D1-DC90-2B4F-AF5E-8FBEA8BCFA42}"/>
              </a:ext>
            </a:extLst>
          </p:cNvPr>
          <p:cNvSpPr>
            <a:spLocks noGrp="1"/>
          </p:cNvSpPr>
          <p:nvPr>
            <p:ph type="dt" sz="half" idx="10"/>
          </p:nvPr>
        </p:nvSpPr>
        <p:spPr/>
        <p:txBody>
          <a:bodyPr/>
          <a:lstStyle/>
          <a:p>
            <a:fld id="{888728D3-6C28-E642-B3A2-E7C266415B7D}" type="datetimeFigureOut">
              <a:rPr lang="fr-FR" smtClean="0"/>
              <a:t>10/02/2021</a:t>
            </a:fld>
            <a:endParaRPr lang="fr-FR"/>
          </a:p>
        </p:txBody>
      </p:sp>
      <p:sp>
        <p:nvSpPr>
          <p:cNvPr id="3" name="Espace réservé du pied de page 2">
            <a:extLst>
              <a:ext uri="{FF2B5EF4-FFF2-40B4-BE49-F238E27FC236}">
                <a16:creationId xmlns:a16="http://schemas.microsoft.com/office/drawing/2014/main" id="{7C38AA0A-A858-D342-8421-8DCD0BC627A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DA45996-5819-4B42-BBEF-D3112C3EF8FA}"/>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218280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921E0-7E2F-A548-9475-64C382FFAB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D1A726-06C0-3742-BB70-7C794C7B4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2C88227-0444-2E4B-B9A1-39ABD4262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3BBC0F-2E4F-6C40-B642-283CFA4F01ED}"/>
              </a:ext>
            </a:extLst>
          </p:cNvPr>
          <p:cNvSpPr>
            <a:spLocks noGrp="1"/>
          </p:cNvSpPr>
          <p:nvPr>
            <p:ph type="dt" sz="half" idx="10"/>
          </p:nvPr>
        </p:nvSpPr>
        <p:spPr/>
        <p:txBody>
          <a:bodyPr/>
          <a:lstStyle/>
          <a:p>
            <a:fld id="{888728D3-6C28-E642-B3A2-E7C266415B7D}" type="datetimeFigureOut">
              <a:rPr lang="fr-FR" smtClean="0"/>
              <a:t>10/02/2021</a:t>
            </a:fld>
            <a:endParaRPr lang="fr-FR"/>
          </a:p>
        </p:txBody>
      </p:sp>
      <p:sp>
        <p:nvSpPr>
          <p:cNvPr id="6" name="Espace réservé du pied de page 5">
            <a:extLst>
              <a:ext uri="{FF2B5EF4-FFF2-40B4-BE49-F238E27FC236}">
                <a16:creationId xmlns:a16="http://schemas.microsoft.com/office/drawing/2014/main" id="{BC3E3F81-396E-A148-8B32-D78C95740C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6C2B2DF-A07D-AF4E-A8B1-4A5E1FA33BF6}"/>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275870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6AD025-0A70-9B41-85F4-7B16F1670D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698D0D3-B3CF-3F4D-8E1E-19FA1A0D7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8390639-4581-4649-95B7-8E44DFD0E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FCF82AC-9878-8F4E-9BA2-5FA401BDDF4F}"/>
              </a:ext>
            </a:extLst>
          </p:cNvPr>
          <p:cNvSpPr>
            <a:spLocks noGrp="1"/>
          </p:cNvSpPr>
          <p:nvPr>
            <p:ph type="dt" sz="half" idx="10"/>
          </p:nvPr>
        </p:nvSpPr>
        <p:spPr/>
        <p:txBody>
          <a:bodyPr/>
          <a:lstStyle/>
          <a:p>
            <a:fld id="{888728D3-6C28-E642-B3A2-E7C266415B7D}" type="datetimeFigureOut">
              <a:rPr lang="fr-FR" smtClean="0"/>
              <a:t>10/02/2021</a:t>
            </a:fld>
            <a:endParaRPr lang="fr-FR"/>
          </a:p>
        </p:txBody>
      </p:sp>
      <p:sp>
        <p:nvSpPr>
          <p:cNvPr id="6" name="Espace réservé du pied de page 5">
            <a:extLst>
              <a:ext uri="{FF2B5EF4-FFF2-40B4-BE49-F238E27FC236}">
                <a16:creationId xmlns:a16="http://schemas.microsoft.com/office/drawing/2014/main" id="{063627F2-8BA0-8849-80E3-4366F8F39E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448567-1517-C241-9C0B-C21AD0F88B62}"/>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424696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BB1CE32-1279-C04E-A192-8835A8BA0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C344C71-5DF3-394F-A52D-7F05F3B8C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04C9EC-A92A-2344-9079-8044C5A17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728D3-6C28-E642-B3A2-E7C266415B7D}" type="datetimeFigureOut">
              <a:rPr lang="fr-FR" smtClean="0"/>
              <a:t>10/02/2021</a:t>
            </a:fld>
            <a:endParaRPr lang="fr-FR"/>
          </a:p>
        </p:txBody>
      </p:sp>
      <p:sp>
        <p:nvSpPr>
          <p:cNvPr id="5" name="Espace réservé du pied de page 4">
            <a:extLst>
              <a:ext uri="{FF2B5EF4-FFF2-40B4-BE49-F238E27FC236}">
                <a16:creationId xmlns:a16="http://schemas.microsoft.com/office/drawing/2014/main" id="{4D5F1DC9-93D7-924D-A07D-D564622B7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BB8C6F4-03FB-9547-9695-3E0377E72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7F033-D7F0-0C4E-B5D2-BF29C1D8EC4C}" type="slidenum">
              <a:rPr lang="fr-FR" smtClean="0"/>
              <a:t>‹N°›</a:t>
            </a:fld>
            <a:endParaRPr lang="fr-FR"/>
          </a:p>
        </p:txBody>
      </p:sp>
    </p:spTree>
    <p:extLst>
      <p:ext uri="{BB962C8B-B14F-4D97-AF65-F5344CB8AC3E}">
        <p14:creationId xmlns:p14="http://schemas.microsoft.com/office/powerpoint/2010/main" val="152435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6474"/>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noAutofit/>
          </a:bodyPr>
          <a:lstStyle/>
          <a:p>
            <a:pPr algn="r"/>
            <a:r>
              <a:rPr lang="en-US" sz="5800" b="1" dirty="0">
                <a:latin typeface="Arial Narrow" panose="020B0606020202030204" pitchFamily="34" charset="0"/>
              </a:rPr>
              <a:t>MEDIA LITERACY EDUCATION WORKSHOP</a:t>
            </a:r>
            <a:endParaRPr lang="fr-FR" sz="5800" b="1" cap="all" dirty="0">
              <a:latin typeface="Arial Narrow" panose="020B0606020202030204" pitchFamily="34" charset="0"/>
            </a:endParaRP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lstStyle/>
          <a:p>
            <a:pPr algn="r"/>
            <a:r>
              <a:rPr lang="fr-FR" dirty="0" err="1">
                <a:latin typeface="Arial" panose="020B0604020202020204" pitchFamily="34" charset="0"/>
              </a:rPr>
              <a:t>Welcome</a:t>
            </a:r>
            <a:r>
              <a:rPr lang="fr-FR" dirty="0">
                <a:latin typeface="Arial" panose="020B0604020202020204" pitchFamily="34" charset="0"/>
              </a:rPr>
              <a:t> !</a:t>
            </a: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349892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8" y="2060843"/>
            <a:ext cx="12004568" cy="484744"/>
          </a:xfrm>
          <a:prstGeom prst="rect">
            <a:avLst/>
          </a:prstGeom>
        </p:spPr>
      </p:pic>
      <p:sp>
        <p:nvSpPr>
          <p:cNvPr id="59" name="Google Shape;293;p31"/>
          <p:cNvSpPr txBox="1">
            <a:spLocks noGrp="1"/>
          </p:cNvSpPr>
          <p:nvPr/>
        </p:nvSpPr>
        <p:spPr>
          <a:xfrm>
            <a:off x="146826" y="3756420"/>
            <a:ext cx="2018372"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127000" indent="0">
              <a:buNone/>
            </a:pPr>
            <a:r>
              <a:rPr lang="fr-FR" sz="2000" b="1" dirty="0">
                <a:latin typeface="Arial" panose="020B0604020202020204" pitchFamily="34" charset="0"/>
                <a:cs typeface="Arial" panose="020B0604020202020204" pitchFamily="34" charset="0"/>
              </a:rPr>
              <a:t>1440</a:t>
            </a:r>
          </a:p>
          <a:p>
            <a:pPr marL="127000" indent="0">
              <a:buNone/>
            </a:pPr>
            <a:r>
              <a:rPr lang="fr-FR" sz="2000" dirty="0">
                <a:latin typeface="Arial" panose="020B0604020202020204" pitchFamily="34" charset="0"/>
                <a:cs typeface="Arial" panose="020B0604020202020204" pitchFamily="34" charset="0"/>
              </a:rPr>
              <a:t>Johannes Gutenberg </a:t>
            </a:r>
            <a:r>
              <a:rPr lang="fr-FR" sz="2000" dirty="0" err="1">
                <a:latin typeface="Arial" panose="020B0604020202020204" pitchFamily="34" charset="0"/>
                <a:cs typeface="Arial" panose="020B0604020202020204" pitchFamily="34" charset="0"/>
              </a:rPr>
              <a:t>invented</a:t>
            </a:r>
            <a:r>
              <a:rPr lang="fr-FR" sz="2000" dirty="0">
                <a:latin typeface="Arial" panose="020B0604020202020204" pitchFamily="34" charset="0"/>
                <a:cs typeface="Arial" panose="020B0604020202020204" pitchFamily="34" charset="0"/>
              </a:rPr>
              <a:t> the printing </a:t>
            </a:r>
            <a:r>
              <a:rPr lang="fr-FR" sz="2000" dirty="0" err="1">
                <a:latin typeface="Arial" panose="020B0604020202020204" pitchFamily="34" charset="0"/>
                <a:cs typeface="Arial" panose="020B0604020202020204" pitchFamily="34" charset="0"/>
              </a:rPr>
              <a:t>press</a:t>
            </a:r>
            <a:endParaRPr lang="en-US" sz="2000" dirty="0">
              <a:latin typeface="Arial" panose="020B0604020202020204" pitchFamily="34" charset="0"/>
              <a:cs typeface="Arial" panose="020B0604020202020204" pitchFamily="34" charset="0"/>
            </a:endParaRPr>
          </a:p>
        </p:txBody>
      </p:sp>
      <p:sp>
        <p:nvSpPr>
          <p:cNvPr id="60" name="Google Shape;293;p31"/>
          <p:cNvSpPr txBox="1">
            <a:spLocks noGrp="1"/>
          </p:cNvSpPr>
          <p:nvPr/>
        </p:nvSpPr>
        <p:spPr>
          <a:xfrm>
            <a:off x="2343822" y="3746976"/>
            <a:ext cx="203716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127000" indent="0">
              <a:buNone/>
            </a:pPr>
            <a:r>
              <a:rPr lang="fr-FR" sz="2000" b="1" dirty="0">
                <a:latin typeface="Arial" panose="020B0604020202020204" pitchFamily="34" charset="0"/>
                <a:cs typeface="Arial" panose="020B0604020202020204" pitchFamily="34" charset="0"/>
              </a:rPr>
              <a:t>1605</a:t>
            </a:r>
          </a:p>
          <a:p>
            <a:pPr marL="127000" indent="0">
              <a:buNone/>
            </a:pPr>
            <a:r>
              <a:rPr lang="fr-FR" sz="2000" dirty="0">
                <a:latin typeface="Arial" panose="020B0604020202020204" pitchFamily="34" charset="0"/>
                <a:cs typeface="Arial" panose="020B0604020202020204" pitchFamily="34" charset="0"/>
              </a:rPr>
              <a:t>First </a:t>
            </a:r>
            <a:r>
              <a:rPr lang="fr-FR" sz="2000" dirty="0" err="1">
                <a:latin typeface="Arial" panose="020B0604020202020204" pitchFamily="34" charset="0"/>
                <a:cs typeface="Arial" panose="020B0604020202020204" pitchFamily="34" charset="0"/>
              </a:rPr>
              <a:t>widely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published</a:t>
            </a:r>
            <a:endParaRPr lang="fr-FR" sz="2000" dirty="0">
              <a:latin typeface="Arial" panose="020B0604020202020204" pitchFamily="34" charset="0"/>
              <a:cs typeface="Arial" panose="020B0604020202020204" pitchFamily="34" charset="0"/>
            </a:endParaRPr>
          </a:p>
          <a:p>
            <a:pPr marL="127000" indent="0">
              <a:buNone/>
            </a:pPr>
            <a:r>
              <a:rPr lang="fr-FR" sz="2000" dirty="0" err="1">
                <a:latin typeface="Arial" panose="020B0604020202020204" pitchFamily="34" charset="0"/>
                <a:cs typeface="Arial" panose="020B0604020202020204" pitchFamily="34" charset="0"/>
              </a:rPr>
              <a:t>newspaper</a:t>
            </a:r>
            <a:r>
              <a:rPr lang="fr-FR" sz="2000" dirty="0">
                <a:latin typeface="Arial" panose="020B0604020202020204" pitchFamily="34" charset="0"/>
                <a:cs typeface="Arial" panose="020B0604020202020204" pitchFamily="34" charset="0"/>
              </a:rPr>
              <a:t> in the </a:t>
            </a:r>
            <a:r>
              <a:rPr lang="fr-FR" sz="2000" dirty="0" err="1">
                <a:latin typeface="Arial" panose="020B0604020202020204" pitchFamily="34" charset="0"/>
                <a:cs typeface="Arial" panose="020B0604020202020204" pitchFamily="34" charset="0"/>
              </a:rPr>
              <a:t>History</a:t>
            </a:r>
            <a:endParaRPr lang="en-US" sz="2000" dirty="0">
              <a:latin typeface="Arial" panose="020B0604020202020204" pitchFamily="34" charset="0"/>
              <a:cs typeface="Arial" panose="020B0604020202020204" pitchFamily="34" charset="0"/>
            </a:endParaRPr>
          </a:p>
        </p:txBody>
      </p:sp>
      <p:sp>
        <p:nvSpPr>
          <p:cNvPr id="61" name="Google Shape;293;p31"/>
          <p:cNvSpPr txBox="1">
            <a:spLocks noGrp="1"/>
          </p:cNvSpPr>
          <p:nvPr/>
        </p:nvSpPr>
        <p:spPr>
          <a:xfrm>
            <a:off x="4679796" y="3756420"/>
            <a:ext cx="203716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127000" indent="0">
              <a:buNone/>
            </a:pPr>
            <a:r>
              <a:rPr lang="fr-FR" sz="2000" b="1" dirty="0">
                <a:latin typeface="Arial" panose="020B0604020202020204" pitchFamily="34" charset="0"/>
                <a:cs typeface="Arial" panose="020B0604020202020204" pitchFamily="34" charset="0"/>
              </a:rPr>
              <a:t>1894</a:t>
            </a:r>
          </a:p>
          <a:p>
            <a:pPr marL="127000" indent="0">
              <a:buNone/>
            </a:pPr>
            <a:r>
              <a:rPr lang="fr-FR" sz="2000" dirty="0">
                <a:latin typeface="Arial" panose="020B0604020202020204" pitchFamily="34" charset="0"/>
                <a:cs typeface="Arial" panose="020B0604020202020204" pitchFamily="34" charset="0"/>
              </a:rPr>
              <a:t>Invention</a:t>
            </a:r>
          </a:p>
          <a:p>
            <a:pPr marL="127000" indent="0">
              <a:buNone/>
            </a:pPr>
            <a:r>
              <a:rPr lang="fr-FR" sz="2000" dirty="0">
                <a:latin typeface="Arial" panose="020B0604020202020204" pitchFamily="34" charset="0"/>
                <a:cs typeface="Arial" panose="020B0604020202020204" pitchFamily="34" charset="0"/>
              </a:rPr>
              <a:t>of Radio by</a:t>
            </a:r>
          </a:p>
          <a:p>
            <a:pPr marL="127000" indent="0">
              <a:buNone/>
            </a:pPr>
            <a:r>
              <a:rPr lang="fr-FR" sz="2000" dirty="0">
                <a:latin typeface="Arial" panose="020B0604020202020204" pitchFamily="34" charset="0"/>
                <a:cs typeface="Arial" panose="020B0604020202020204" pitchFamily="34" charset="0"/>
              </a:rPr>
              <a:t>Guglielmo</a:t>
            </a:r>
          </a:p>
          <a:p>
            <a:pPr marL="127000" indent="0">
              <a:buNone/>
            </a:pPr>
            <a:r>
              <a:rPr lang="fr-FR" sz="2000" dirty="0">
                <a:latin typeface="Arial" panose="020B0604020202020204" pitchFamily="34" charset="0"/>
                <a:cs typeface="Arial" panose="020B0604020202020204" pitchFamily="34" charset="0"/>
              </a:rPr>
              <a:t>Marconi</a:t>
            </a:r>
            <a:endParaRPr lang="en-US" sz="2000" dirty="0">
              <a:latin typeface="Arial" panose="020B0604020202020204" pitchFamily="34" charset="0"/>
              <a:cs typeface="Arial" panose="020B0604020202020204" pitchFamily="34" charset="0"/>
            </a:endParaRPr>
          </a:p>
        </p:txBody>
      </p:sp>
      <p:sp>
        <p:nvSpPr>
          <p:cNvPr id="62" name="Google Shape;293;p31"/>
          <p:cNvSpPr txBox="1">
            <a:spLocks noGrp="1"/>
          </p:cNvSpPr>
          <p:nvPr/>
        </p:nvSpPr>
        <p:spPr>
          <a:xfrm>
            <a:off x="6471424" y="3756420"/>
            <a:ext cx="203716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127000" indent="0">
              <a:buNone/>
            </a:pPr>
            <a:r>
              <a:rPr lang="fr-FR" sz="2000" b="1" dirty="0">
                <a:latin typeface="Arial" panose="020B0604020202020204" pitchFamily="34" charset="0"/>
                <a:cs typeface="Arial" panose="020B0604020202020204" pitchFamily="34" charset="0"/>
              </a:rPr>
              <a:t>1927</a:t>
            </a:r>
          </a:p>
          <a:p>
            <a:pPr marL="127000" indent="0">
              <a:buNone/>
            </a:pPr>
            <a:r>
              <a:rPr lang="fr-FR" sz="2000" dirty="0">
                <a:latin typeface="Arial" panose="020B0604020202020204" pitchFamily="34" charset="0"/>
                <a:cs typeface="Arial" panose="020B0604020202020204" pitchFamily="34" charset="0"/>
              </a:rPr>
              <a:t>First TV</a:t>
            </a:r>
          </a:p>
          <a:p>
            <a:pPr marL="127000" indent="0">
              <a:buNone/>
            </a:pPr>
            <a:r>
              <a:rPr lang="fr-FR" sz="2000" dirty="0">
                <a:latin typeface="Arial" panose="020B0604020202020204" pitchFamily="34" charset="0"/>
                <a:cs typeface="Arial" panose="020B0604020202020204" pitchFamily="34" charset="0"/>
              </a:rPr>
              <a:t>transmission</a:t>
            </a:r>
          </a:p>
          <a:p>
            <a:pPr marL="127000" indent="0">
              <a:buNone/>
            </a:pPr>
            <a:r>
              <a:rPr lang="fr-FR" sz="2000" dirty="0">
                <a:latin typeface="Arial" panose="020B0604020202020204" pitchFamily="34" charset="0"/>
                <a:cs typeface="Arial" panose="020B0604020202020204" pitchFamily="34" charset="0"/>
              </a:rPr>
              <a:t>by Philo</a:t>
            </a:r>
          </a:p>
          <a:p>
            <a:pPr marL="127000" indent="0">
              <a:buNone/>
            </a:pPr>
            <a:r>
              <a:rPr lang="fr-FR" sz="2000" dirty="0" err="1">
                <a:latin typeface="Arial" panose="020B0604020202020204" pitchFamily="34" charset="0"/>
                <a:cs typeface="Arial" panose="020B0604020202020204" pitchFamily="34" charset="0"/>
              </a:rPr>
              <a:t>Farnsworth</a:t>
            </a:r>
            <a:endParaRPr lang="en-US" sz="2000" dirty="0">
              <a:latin typeface="Arial" panose="020B0604020202020204" pitchFamily="34" charset="0"/>
              <a:cs typeface="Arial" panose="020B0604020202020204" pitchFamily="34" charset="0"/>
            </a:endParaRPr>
          </a:p>
        </p:txBody>
      </p:sp>
      <p:sp>
        <p:nvSpPr>
          <p:cNvPr id="63" name="Google Shape;293;p31"/>
          <p:cNvSpPr txBox="1">
            <a:spLocks noGrp="1"/>
          </p:cNvSpPr>
          <p:nvPr/>
        </p:nvSpPr>
        <p:spPr>
          <a:xfrm>
            <a:off x="8263052" y="3756420"/>
            <a:ext cx="203716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127000" indent="0">
              <a:buNone/>
            </a:pPr>
            <a:r>
              <a:rPr lang="fr-FR" sz="2000" b="1" dirty="0">
                <a:latin typeface="Arial" panose="020B0604020202020204" pitchFamily="34" charset="0"/>
                <a:cs typeface="Arial" panose="020B0604020202020204" pitchFamily="34" charset="0"/>
              </a:rPr>
              <a:t>1991</a:t>
            </a:r>
          </a:p>
          <a:p>
            <a:pPr marL="127000" indent="0">
              <a:buNone/>
            </a:pPr>
            <a:r>
              <a:rPr lang="fr-FR" sz="2000" dirty="0">
                <a:latin typeface="Arial" panose="020B0604020202020204" pitchFamily="34" charset="0"/>
                <a:cs typeface="Arial" panose="020B0604020202020204" pitchFamily="34" charset="0"/>
              </a:rPr>
              <a:t>World Wide</a:t>
            </a:r>
          </a:p>
          <a:p>
            <a:pPr marL="127000" indent="0">
              <a:buNone/>
            </a:pPr>
            <a:r>
              <a:rPr lang="fr-FR" sz="2000" dirty="0">
                <a:latin typeface="Arial" panose="020B0604020202020204" pitchFamily="34" charset="0"/>
                <a:cs typeface="Arial" panose="020B0604020202020204" pitchFamily="34" charset="0"/>
              </a:rPr>
              <a:t>Web came</a:t>
            </a:r>
          </a:p>
          <a:p>
            <a:pPr marL="127000" indent="0">
              <a:buNone/>
            </a:pPr>
            <a:r>
              <a:rPr lang="fr-FR" sz="2000" dirty="0" err="1">
                <a:latin typeface="Arial" panose="020B0604020202020204" pitchFamily="34" charset="0"/>
                <a:cs typeface="Arial" panose="020B0604020202020204" pitchFamily="34" charset="0"/>
              </a:rPr>
              <a:t>into</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being</a:t>
            </a:r>
            <a:r>
              <a:rPr lang="fr-FR" sz="2000" dirty="0">
                <a:latin typeface="Arial" panose="020B0604020202020204" pitchFamily="34" charset="0"/>
                <a:cs typeface="Arial" panose="020B0604020202020204" pitchFamily="34" charset="0"/>
              </a:rPr>
              <a:t> by</a:t>
            </a:r>
          </a:p>
          <a:p>
            <a:pPr marL="127000" indent="0">
              <a:buNone/>
            </a:pPr>
            <a:r>
              <a:rPr lang="fr-FR" sz="2000" dirty="0">
                <a:latin typeface="Arial" panose="020B0604020202020204" pitchFamily="34" charset="0"/>
                <a:cs typeface="Arial" panose="020B0604020202020204" pitchFamily="34" charset="0"/>
              </a:rPr>
              <a:t>Sir Timothy</a:t>
            </a:r>
          </a:p>
          <a:p>
            <a:pPr marL="127000" indent="0">
              <a:buNone/>
            </a:pPr>
            <a:r>
              <a:rPr lang="fr-FR" sz="2000" dirty="0">
                <a:latin typeface="Arial" panose="020B0604020202020204" pitchFamily="34" charset="0"/>
                <a:cs typeface="Arial" panose="020B0604020202020204" pitchFamily="34" charset="0"/>
              </a:rPr>
              <a:t>John-</a:t>
            </a:r>
            <a:r>
              <a:rPr lang="fr-FR" sz="2000" dirty="0" err="1">
                <a:latin typeface="Arial" panose="020B0604020202020204" pitchFamily="34" charset="0"/>
                <a:cs typeface="Arial" panose="020B0604020202020204" pitchFamily="34" charset="0"/>
              </a:rPr>
              <a:t>Berners</a:t>
            </a:r>
            <a:endParaRPr lang="fr-FR" sz="2000" dirty="0">
              <a:latin typeface="Arial" panose="020B0604020202020204" pitchFamily="34" charset="0"/>
              <a:cs typeface="Arial" panose="020B0604020202020204" pitchFamily="34" charset="0"/>
            </a:endParaRPr>
          </a:p>
          <a:p>
            <a:pPr marL="127000" indent="0">
              <a:buNone/>
            </a:pPr>
            <a:r>
              <a:rPr lang="fr-FR" sz="2000" dirty="0">
                <a:latin typeface="Arial" panose="020B0604020202020204" pitchFamily="34" charset="0"/>
                <a:cs typeface="Arial" panose="020B0604020202020204" pitchFamily="34" charset="0"/>
              </a:rPr>
              <a:t>Lee</a:t>
            </a:r>
            <a:endParaRPr lang="en-US" sz="2000" dirty="0">
              <a:latin typeface="Arial" panose="020B0604020202020204" pitchFamily="34" charset="0"/>
              <a:cs typeface="Arial" panose="020B0604020202020204" pitchFamily="34" charset="0"/>
            </a:endParaRPr>
          </a:p>
        </p:txBody>
      </p:sp>
      <p:sp>
        <p:nvSpPr>
          <p:cNvPr id="64" name="Google Shape;293;p31"/>
          <p:cNvSpPr txBox="1">
            <a:spLocks noGrp="1"/>
          </p:cNvSpPr>
          <p:nvPr/>
        </p:nvSpPr>
        <p:spPr>
          <a:xfrm>
            <a:off x="10300212" y="3756420"/>
            <a:ext cx="203716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127000" indent="0">
              <a:buNone/>
            </a:pPr>
            <a:r>
              <a:rPr lang="en-US" sz="2000" b="1" dirty="0">
                <a:latin typeface="+mn-lt"/>
              </a:rPr>
              <a:t>2004</a:t>
            </a:r>
          </a:p>
          <a:p>
            <a:pPr marL="127000" indent="0">
              <a:buNone/>
            </a:pPr>
            <a:r>
              <a:rPr lang="en-US" sz="2000" dirty="0">
                <a:latin typeface="+mn-lt"/>
              </a:rPr>
              <a:t>Facebook</a:t>
            </a:r>
          </a:p>
          <a:p>
            <a:pPr marL="127000" indent="0">
              <a:buNone/>
            </a:pPr>
            <a:endParaRPr lang="en-US" sz="2000" dirty="0">
              <a:latin typeface="+mn-lt"/>
            </a:endParaRPr>
          </a:p>
          <a:p>
            <a:pPr marL="127000" indent="0">
              <a:buNone/>
            </a:pPr>
            <a:r>
              <a:rPr lang="en-US" sz="2000" b="1" dirty="0">
                <a:latin typeface="+mn-lt"/>
              </a:rPr>
              <a:t>2005</a:t>
            </a:r>
          </a:p>
          <a:p>
            <a:pPr marL="127000" indent="0">
              <a:buNone/>
            </a:pPr>
            <a:r>
              <a:rPr lang="en-US" sz="2000" dirty="0">
                <a:latin typeface="+mn-lt"/>
              </a:rPr>
              <a:t>YouTube</a:t>
            </a:r>
          </a:p>
        </p:txBody>
      </p:sp>
      <p:sp>
        <p:nvSpPr>
          <p:cNvPr id="65" name="ZoneTexte 64"/>
          <p:cNvSpPr txBox="1"/>
          <p:nvPr/>
        </p:nvSpPr>
        <p:spPr>
          <a:xfrm rot="5400000">
            <a:off x="1070829" y="3485263"/>
            <a:ext cx="3713356" cy="769441"/>
          </a:xfrm>
          <a:prstGeom prst="rect">
            <a:avLst/>
          </a:prstGeom>
          <a:noFill/>
        </p:spPr>
        <p:txBody>
          <a:bodyPr wrap="square" rtlCol="0">
            <a:spAutoFit/>
          </a:bodyPr>
          <a:lstStyle/>
          <a:p>
            <a:r>
              <a:rPr lang="fr-FR" sz="4400" dirty="0"/>
              <a:t>………….</a:t>
            </a:r>
          </a:p>
        </p:txBody>
      </p:sp>
      <p:sp>
        <p:nvSpPr>
          <p:cNvPr id="66" name="ZoneTexte 65"/>
          <p:cNvSpPr txBox="1"/>
          <p:nvPr/>
        </p:nvSpPr>
        <p:spPr>
          <a:xfrm rot="5400000">
            <a:off x="-1066179" y="3485263"/>
            <a:ext cx="3713356" cy="769441"/>
          </a:xfrm>
          <a:prstGeom prst="rect">
            <a:avLst/>
          </a:prstGeom>
          <a:noFill/>
        </p:spPr>
        <p:txBody>
          <a:bodyPr wrap="square" rtlCol="0">
            <a:spAutoFit/>
          </a:bodyPr>
          <a:lstStyle/>
          <a:p>
            <a:r>
              <a:rPr lang="fr-FR" sz="4400" dirty="0"/>
              <a:t>………….</a:t>
            </a:r>
          </a:p>
        </p:txBody>
      </p:sp>
      <p:sp>
        <p:nvSpPr>
          <p:cNvPr id="67" name="ZoneTexte 66"/>
          <p:cNvSpPr txBox="1"/>
          <p:nvPr/>
        </p:nvSpPr>
        <p:spPr>
          <a:xfrm rot="5400000">
            <a:off x="3338693" y="3485261"/>
            <a:ext cx="3713356" cy="769441"/>
          </a:xfrm>
          <a:prstGeom prst="rect">
            <a:avLst/>
          </a:prstGeom>
          <a:noFill/>
        </p:spPr>
        <p:txBody>
          <a:bodyPr wrap="square" rtlCol="0">
            <a:spAutoFit/>
          </a:bodyPr>
          <a:lstStyle/>
          <a:p>
            <a:r>
              <a:rPr lang="fr-FR" sz="4400" dirty="0"/>
              <a:t>………….</a:t>
            </a:r>
          </a:p>
        </p:txBody>
      </p:sp>
      <p:sp>
        <p:nvSpPr>
          <p:cNvPr id="68" name="ZoneTexte 67"/>
          <p:cNvSpPr txBox="1"/>
          <p:nvPr/>
        </p:nvSpPr>
        <p:spPr>
          <a:xfrm rot="5400000">
            <a:off x="5159092" y="3485260"/>
            <a:ext cx="3713356" cy="769441"/>
          </a:xfrm>
          <a:prstGeom prst="rect">
            <a:avLst/>
          </a:prstGeom>
          <a:noFill/>
        </p:spPr>
        <p:txBody>
          <a:bodyPr wrap="square" rtlCol="0">
            <a:spAutoFit/>
          </a:bodyPr>
          <a:lstStyle/>
          <a:p>
            <a:r>
              <a:rPr lang="fr-FR" sz="4400" dirty="0"/>
              <a:t>………....</a:t>
            </a:r>
          </a:p>
        </p:txBody>
      </p:sp>
      <p:sp>
        <p:nvSpPr>
          <p:cNvPr id="69" name="ZoneTexte 68"/>
          <p:cNvSpPr txBox="1"/>
          <p:nvPr/>
        </p:nvSpPr>
        <p:spPr>
          <a:xfrm rot="5400000">
            <a:off x="6985591" y="3485259"/>
            <a:ext cx="3713356" cy="769441"/>
          </a:xfrm>
          <a:prstGeom prst="rect">
            <a:avLst/>
          </a:prstGeom>
          <a:noFill/>
        </p:spPr>
        <p:txBody>
          <a:bodyPr wrap="square" rtlCol="0">
            <a:spAutoFit/>
          </a:bodyPr>
          <a:lstStyle/>
          <a:p>
            <a:r>
              <a:rPr lang="fr-FR" sz="4400" dirty="0"/>
              <a:t>………….</a:t>
            </a:r>
          </a:p>
        </p:txBody>
      </p:sp>
      <p:sp>
        <p:nvSpPr>
          <p:cNvPr id="70" name="ZoneTexte 69"/>
          <p:cNvSpPr txBox="1"/>
          <p:nvPr/>
        </p:nvSpPr>
        <p:spPr>
          <a:xfrm rot="5400000">
            <a:off x="9072342" y="3485259"/>
            <a:ext cx="3713356" cy="769441"/>
          </a:xfrm>
          <a:prstGeom prst="rect">
            <a:avLst/>
          </a:prstGeom>
          <a:noFill/>
        </p:spPr>
        <p:txBody>
          <a:bodyPr wrap="square" rtlCol="0">
            <a:spAutoFit/>
          </a:bodyPr>
          <a:lstStyle/>
          <a:p>
            <a:r>
              <a:rPr lang="fr-FR" sz="4400" dirty="0"/>
              <a:t>………...</a:t>
            </a:r>
          </a:p>
        </p:txBody>
      </p:sp>
      <p:sp>
        <p:nvSpPr>
          <p:cNvPr id="71" name="Titre 7"/>
          <p:cNvSpPr>
            <a:spLocks noGrp="1"/>
          </p:cNvSpPr>
          <p:nvPr>
            <p:ph type="title"/>
          </p:nvPr>
        </p:nvSpPr>
        <p:spPr>
          <a:xfrm>
            <a:off x="860502" y="342823"/>
            <a:ext cx="10515600" cy="1325563"/>
          </a:xfrm>
        </p:spPr>
        <p:txBody>
          <a:bodyPr/>
          <a:lstStyle/>
          <a:p>
            <a:r>
              <a:rPr lang="fr-FR" b="1" dirty="0">
                <a:latin typeface="+mn-lt"/>
              </a:rPr>
              <a:t>Media </a:t>
            </a:r>
            <a:r>
              <a:rPr lang="fr-FR" b="1" dirty="0" err="1">
                <a:latin typeface="+mn-lt"/>
              </a:rPr>
              <a:t>history</a:t>
            </a:r>
            <a:endParaRPr lang="fr-FR" b="1" dirty="0">
              <a:latin typeface="+mn-lt"/>
            </a:endParaRPr>
          </a:p>
        </p:txBody>
      </p:sp>
    </p:spTree>
    <p:extLst>
      <p:ext uri="{BB962C8B-B14F-4D97-AF65-F5344CB8AC3E}">
        <p14:creationId xmlns:p14="http://schemas.microsoft.com/office/powerpoint/2010/main" val="14808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Evaluation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Q1: </a:t>
            </a:r>
            <a:r>
              <a:rPr lang="fr-FR" b="1" dirty="0" err="1">
                <a:latin typeface="Arial" panose="020B0604020202020204" pitchFamily="34" charset="0"/>
                <a:cs typeface="Arial" panose="020B0604020202020204" pitchFamily="34" charset="0"/>
              </a:rPr>
              <a:t>Hate</a:t>
            </a:r>
            <a:r>
              <a:rPr lang="fr-FR" b="1" dirty="0">
                <a:latin typeface="Arial" panose="020B0604020202020204" pitchFamily="34" charset="0"/>
                <a:cs typeface="Arial" panose="020B0604020202020204" pitchFamily="34" charset="0"/>
              </a:rPr>
              <a:t> speech </a:t>
            </a:r>
            <a:r>
              <a:rPr lang="fr-FR" b="1" dirty="0" err="1">
                <a:latin typeface="Arial" panose="020B0604020202020204" pitchFamily="34" charset="0"/>
                <a:cs typeface="Arial" panose="020B0604020202020204" pitchFamily="34" charset="0"/>
              </a:rPr>
              <a:t>can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be</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aggravated</a:t>
            </a:r>
            <a:r>
              <a:rPr lang="fr-FR" b="1" dirty="0">
                <a:latin typeface="Arial" panose="020B0604020202020204" pitchFamily="34" charset="0"/>
                <a:cs typeface="Arial" panose="020B0604020202020204" pitchFamily="34" charset="0"/>
              </a:rPr>
              <a:t> by:</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Fake news.</a:t>
            </a:r>
          </a:p>
          <a:p>
            <a:pPr lvl="0" fontAlgn="base"/>
            <a:r>
              <a:rPr lang="fr-FR" dirty="0">
                <a:latin typeface="Arial" panose="020B0604020202020204" pitchFamily="34" charset="0"/>
                <a:cs typeface="Arial" panose="020B0604020202020204" pitchFamily="34" charset="0"/>
              </a:rPr>
              <a:t>B: </a:t>
            </a:r>
            <a:r>
              <a:rPr lang="fr-FR" dirty="0" err="1">
                <a:latin typeface="Arial" panose="020B0604020202020204" pitchFamily="34" charset="0"/>
                <a:cs typeface="Arial" panose="020B0604020202020204" pitchFamily="34" charset="0"/>
              </a:rPr>
              <a:t>Prejudices</a:t>
            </a:r>
            <a:r>
              <a:rPr lang="fr-FR" dirty="0">
                <a:latin typeface="Arial" panose="020B0604020202020204" pitchFamily="34" charset="0"/>
                <a:cs typeface="Arial" panose="020B0604020202020204" pitchFamily="34" charset="0"/>
              </a:rPr>
              <a:t> and </a:t>
            </a:r>
            <a:r>
              <a:rPr lang="fr-FR" dirty="0" err="1">
                <a:latin typeface="Arial" panose="020B0604020202020204" pitchFamily="34" charset="0"/>
                <a:cs typeface="Arial" panose="020B0604020202020204" pitchFamily="34" charset="0"/>
              </a:rPr>
              <a:t>stereotypes</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C: Education.</a:t>
            </a:r>
          </a:p>
          <a:p>
            <a:pPr lvl="0" fontAlgn="base"/>
            <a:r>
              <a:rPr lang="fr-FR" dirty="0">
                <a:latin typeface="Arial" panose="020B0604020202020204" pitchFamily="34" charset="0"/>
                <a:cs typeface="Arial" panose="020B0604020202020204" pitchFamily="34" charset="0"/>
              </a:rPr>
              <a:t>D: Fear and the rejection of the ‘</a:t>
            </a:r>
            <a:r>
              <a:rPr lang="fr-FR" dirty="0" err="1">
                <a:latin typeface="Arial" panose="020B0604020202020204" pitchFamily="34" charset="0"/>
                <a:cs typeface="Arial" panose="020B0604020202020204" pitchFamily="34" charset="0"/>
              </a:rPr>
              <a:t>other</a:t>
            </a:r>
            <a:r>
              <a:rPr lang="fr-FR" dirty="0">
                <a:latin typeface="Arial" panose="020B0604020202020204" pitchFamily="34" charset="0"/>
                <a:cs typeface="Arial" panose="020B0604020202020204" pitchFamily="34" charset="0"/>
              </a:rPr>
              <a:t>’.</a:t>
            </a: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271424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Evaluation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Q1: </a:t>
            </a:r>
            <a:r>
              <a:rPr lang="fr-FR" b="1" dirty="0" err="1">
                <a:latin typeface="Arial" panose="020B0604020202020204" pitchFamily="34" charset="0"/>
                <a:cs typeface="Arial" panose="020B0604020202020204" pitchFamily="34" charset="0"/>
              </a:rPr>
              <a:t>Hate</a:t>
            </a:r>
            <a:r>
              <a:rPr lang="fr-FR" b="1" dirty="0">
                <a:latin typeface="Arial" panose="020B0604020202020204" pitchFamily="34" charset="0"/>
                <a:cs typeface="Arial" panose="020B0604020202020204" pitchFamily="34" charset="0"/>
              </a:rPr>
              <a:t> speech </a:t>
            </a:r>
            <a:r>
              <a:rPr lang="fr-FR" b="1" dirty="0" err="1">
                <a:latin typeface="Arial" panose="020B0604020202020204" pitchFamily="34" charset="0"/>
                <a:cs typeface="Arial" panose="020B0604020202020204" pitchFamily="34" charset="0"/>
              </a:rPr>
              <a:t>can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be</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aggravated</a:t>
            </a:r>
            <a:r>
              <a:rPr lang="fr-FR" b="1" dirty="0">
                <a:latin typeface="Arial" panose="020B0604020202020204" pitchFamily="34" charset="0"/>
                <a:cs typeface="Arial" panose="020B0604020202020204" pitchFamily="34" charset="0"/>
              </a:rPr>
              <a:t> by:</a:t>
            </a:r>
          </a:p>
          <a:p>
            <a:endParaRPr lang="fr-FR" b="1" dirty="0">
              <a:latin typeface="Arial" panose="020B0604020202020204" pitchFamily="34" charset="0"/>
              <a:cs typeface="Arial" panose="020B0604020202020204" pitchFamily="34" charset="0"/>
            </a:endParaRPr>
          </a:p>
          <a:p>
            <a:pPr lvl="0" fontAlgn="base"/>
            <a:r>
              <a:rPr lang="fr-FR" b="1" dirty="0">
                <a:solidFill>
                  <a:srgbClr val="00B050"/>
                </a:solidFill>
                <a:latin typeface="Arial" panose="020B0604020202020204" pitchFamily="34" charset="0"/>
                <a:cs typeface="Arial" panose="020B0604020202020204" pitchFamily="34" charset="0"/>
              </a:rPr>
              <a:t>A: Fake news.</a:t>
            </a:r>
          </a:p>
          <a:p>
            <a:pPr lvl="0" fontAlgn="base"/>
            <a:r>
              <a:rPr lang="fr-FR" b="1" dirty="0">
                <a:solidFill>
                  <a:srgbClr val="00B050"/>
                </a:solidFill>
                <a:latin typeface="Arial" panose="020B0604020202020204" pitchFamily="34" charset="0"/>
                <a:cs typeface="Arial" panose="020B0604020202020204" pitchFamily="34" charset="0"/>
              </a:rPr>
              <a:t>B: </a:t>
            </a:r>
            <a:r>
              <a:rPr lang="fr-FR" b="1" dirty="0" err="1">
                <a:solidFill>
                  <a:srgbClr val="00B050"/>
                </a:solidFill>
                <a:latin typeface="Arial" panose="020B0604020202020204" pitchFamily="34" charset="0"/>
                <a:cs typeface="Arial" panose="020B0604020202020204" pitchFamily="34" charset="0"/>
              </a:rPr>
              <a:t>Prejudices</a:t>
            </a:r>
            <a:r>
              <a:rPr lang="fr-FR" b="1" dirty="0">
                <a:solidFill>
                  <a:srgbClr val="00B050"/>
                </a:solidFill>
                <a:latin typeface="Arial" panose="020B0604020202020204" pitchFamily="34" charset="0"/>
                <a:cs typeface="Arial" panose="020B0604020202020204" pitchFamily="34" charset="0"/>
              </a:rPr>
              <a:t> and </a:t>
            </a:r>
            <a:r>
              <a:rPr lang="fr-FR" b="1" dirty="0" err="1">
                <a:solidFill>
                  <a:srgbClr val="00B050"/>
                </a:solidFill>
                <a:latin typeface="Arial" panose="020B0604020202020204" pitchFamily="34" charset="0"/>
                <a:cs typeface="Arial" panose="020B0604020202020204" pitchFamily="34" charset="0"/>
              </a:rPr>
              <a:t>stereotypes</a:t>
            </a:r>
            <a:r>
              <a:rPr lang="fr-FR" b="1" dirty="0">
                <a:solidFill>
                  <a:srgbClr val="00B050"/>
                </a:solidFill>
                <a:latin typeface="Arial" panose="020B0604020202020204" pitchFamily="34" charset="0"/>
                <a:cs typeface="Arial" panose="020B0604020202020204" pitchFamily="34" charset="0"/>
              </a:rPr>
              <a:t>.</a:t>
            </a:r>
          </a:p>
          <a:p>
            <a:pPr lvl="0" fontAlgn="base"/>
            <a:r>
              <a:rPr lang="fr-FR" dirty="0">
                <a:solidFill>
                  <a:srgbClr val="C00000"/>
                </a:solidFill>
                <a:latin typeface="Arial" panose="020B0604020202020204" pitchFamily="34" charset="0"/>
                <a:cs typeface="Arial" panose="020B0604020202020204" pitchFamily="34" charset="0"/>
              </a:rPr>
              <a:t>C: Education.</a:t>
            </a:r>
          </a:p>
          <a:p>
            <a:pPr lvl="0" fontAlgn="base"/>
            <a:r>
              <a:rPr lang="fr-FR" b="1" dirty="0">
                <a:solidFill>
                  <a:srgbClr val="00B050"/>
                </a:solidFill>
                <a:latin typeface="Arial" panose="020B0604020202020204" pitchFamily="34" charset="0"/>
                <a:cs typeface="Arial" panose="020B0604020202020204" pitchFamily="34" charset="0"/>
              </a:rPr>
              <a:t>D: Fear and the rejection of the ‘</a:t>
            </a:r>
            <a:r>
              <a:rPr lang="fr-FR" b="1" dirty="0" err="1">
                <a:solidFill>
                  <a:srgbClr val="00B050"/>
                </a:solidFill>
                <a:latin typeface="Arial" panose="020B0604020202020204" pitchFamily="34" charset="0"/>
                <a:cs typeface="Arial" panose="020B0604020202020204" pitchFamily="34" charset="0"/>
              </a:rPr>
              <a:t>other</a:t>
            </a:r>
            <a:r>
              <a:rPr lang="fr-FR" b="1" dirty="0">
                <a:solidFill>
                  <a:srgbClr val="00B050"/>
                </a:solidFill>
                <a:latin typeface="Arial" panose="020B0604020202020204" pitchFamily="34" charset="0"/>
                <a:cs typeface="Arial" panose="020B0604020202020204" pitchFamily="34" charset="0"/>
              </a:rPr>
              <a:t>’.</a:t>
            </a: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8816266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Evaluation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Q2: </a:t>
            </a:r>
            <a:r>
              <a:rPr lang="fr-FR" b="1" dirty="0" err="1">
                <a:latin typeface="Arial" panose="020B0604020202020204" pitchFamily="34" charset="0"/>
                <a:cs typeface="Arial" panose="020B0604020202020204" pitchFamily="34" charset="0"/>
              </a:rPr>
              <a:t>What</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is</a:t>
            </a:r>
            <a:r>
              <a:rPr lang="fr-FR" b="1" dirty="0">
                <a:latin typeface="Arial" panose="020B0604020202020204" pitchFamily="34" charset="0"/>
                <a:cs typeface="Arial" panose="020B0604020202020204" pitchFamily="34" charset="0"/>
              </a:rPr>
              <a:t> digital </a:t>
            </a:r>
            <a:r>
              <a:rPr lang="fr-FR" b="1" dirty="0" err="1">
                <a:latin typeface="Arial" panose="020B0604020202020204" pitchFamily="34" charset="0"/>
                <a:cs typeface="Arial" panose="020B0604020202020204" pitchFamily="34" charset="0"/>
              </a:rPr>
              <a:t>citizenship</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a:t>
            </a:r>
            <a:r>
              <a:rPr lang="fr-FR" dirty="0" err="1">
                <a:latin typeface="Arial" panose="020B0604020202020204" pitchFamily="34" charset="0"/>
                <a:cs typeface="Arial" panose="020B0604020202020204" pitchFamily="34" charset="0"/>
              </a:rPr>
              <a:t>Having</a:t>
            </a:r>
            <a:r>
              <a:rPr lang="fr-FR" dirty="0">
                <a:latin typeface="Arial" panose="020B0604020202020204" pitchFamily="34" charset="0"/>
                <a:cs typeface="Arial" panose="020B0604020202020204" pitchFamily="34" charset="0"/>
              </a:rPr>
              <a:t> the </a:t>
            </a:r>
            <a:r>
              <a:rPr lang="fr-FR" dirty="0" err="1">
                <a:latin typeface="Arial" panose="020B0604020202020204" pitchFamily="34" charset="0"/>
                <a:cs typeface="Arial" panose="020B0604020202020204" pitchFamily="34" charset="0"/>
              </a:rPr>
              <a:t>nationality</a:t>
            </a:r>
            <a:r>
              <a:rPr lang="fr-FR" dirty="0">
                <a:latin typeface="Arial" panose="020B0604020202020204" pitchFamily="34" charset="0"/>
                <a:cs typeface="Arial" panose="020B0604020202020204" pitchFamily="34" charset="0"/>
              </a:rPr>
              <a:t> of a </a:t>
            </a:r>
            <a:r>
              <a:rPr lang="fr-FR" dirty="0" err="1">
                <a:latin typeface="Arial" panose="020B0604020202020204" pitchFamily="34" charset="0"/>
                <a:cs typeface="Arial" panose="020B0604020202020204" pitchFamily="34" charset="0"/>
              </a:rPr>
              <a:t>virtual</a:t>
            </a:r>
            <a:r>
              <a:rPr lang="fr-FR" dirty="0">
                <a:latin typeface="Arial" panose="020B0604020202020204" pitchFamily="34" charset="0"/>
                <a:cs typeface="Arial" panose="020B0604020202020204" pitchFamily="34" charset="0"/>
              </a:rPr>
              <a:t> country.</a:t>
            </a:r>
          </a:p>
          <a:p>
            <a:pPr lvl="0" fontAlgn="base"/>
            <a:r>
              <a:rPr lang="fr-FR" dirty="0">
                <a:latin typeface="Arial" panose="020B0604020202020204" pitchFamily="34" charset="0"/>
                <a:cs typeface="Arial" panose="020B0604020202020204" pitchFamily="34" charset="0"/>
              </a:rPr>
              <a:t>B: The </a:t>
            </a:r>
            <a:r>
              <a:rPr lang="fr-FR" dirty="0" err="1">
                <a:latin typeface="Arial" panose="020B0604020202020204" pitchFamily="34" charset="0"/>
                <a:cs typeface="Arial" panose="020B0604020202020204" pitchFamily="34" charset="0"/>
              </a:rPr>
              <a:t>way</a:t>
            </a:r>
            <a:r>
              <a:rPr lang="fr-FR" dirty="0">
                <a:latin typeface="Arial" panose="020B0604020202020204" pitchFamily="34" charset="0"/>
                <a:cs typeface="Arial" panose="020B0604020202020204" pitchFamily="34" charset="0"/>
              </a:rPr>
              <a:t> internet </a:t>
            </a:r>
            <a:r>
              <a:rPr lang="fr-FR" dirty="0" err="1">
                <a:latin typeface="Arial" panose="020B0604020202020204" pitchFamily="34" charset="0"/>
                <a:cs typeface="Arial" panose="020B0604020202020204" pitchFamily="34" charset="0"/>
              </a:rPr>
              <a:t>users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behave</a:t>
            </a:r>
            <a:r>
              <a:rPr lang="fr-FR" dirty="0">
                <a:latin typeface="Arial" panose="020B0604020202020204" pitchFamily="34" charset="0"/>
                <a:cs typeface="Arial" panose="020B0604020202020204" pitchFamily="34" charset="0"/>
              </a:rPr>
              <a:t> and </a:t>
            </a:r>
            <a:r>
              <a:rPr lang="fr-FR" dirty="0" err="1">
                <a:latin typeface="Arial" panose="020B0604020202020204" pitchFamily="34" charset="0"/>
                <a:cs typeface="Arial" panose="020B0604020202020204" pitchFamily="34" charset="0"/>
              </a:rPr>
              <a:t>interact</a:t>
            </a:r>
            <a:r>
              <a:rPr lang="fr-FR" dirty="0">
                <a:latin typeface="Arial" panose="020B0604020202020204" pitchFamily="34" charset="0"/>
                <a:cs typeface="Arial" panose="020B0604020202020204" pitchFamily="34" charset="0"/>
              </a:rPr>
              <a:t> online.</a:t>
            </a:r>
          </a:p>
          <a:p>
            <a:pPr lvl="0" fontAlgn="base"/>
            <a:r>
              <a:rPr lang="fr-FR" dirty="0">
                <a:latin typeface="Arial" panose="020B0604020202020204" pitchFamily="34" charset="0"/>
                <a:cs typeface="Arial" panose="020B0604020202020204" pitchFamily="34" charset="0"/>
              </a:rPr>
              <a:t>C: </a:t>
            </a:r>
            <a:r>
              <a:rPr lang="fr-FR" dirty="0" err="1">
                <a:latin typeface="Arial" panose="020B0604020202020204" pitchFamily="34" charset="0"/>
                <a:cs typeface="Arial" panose="020B0604020202020204" pitchFamily="34" charset="0"/>
              </a:rPr>
              <a:t>Demonstrating</a:t>
            </a:r>
            <a:r>
              <a:rPr lang="fr-FR" dirty="0">
                <a:latin typeface="Arial" panose="020B0604020202020204" pitchFamily="34" charset="0"/>
                <a:cs typeface="Arial" panose="020B0604020202020204" pitchFamily="34" charset="0"/>
              </a:rPr>
              <a:t> good </a:t>
            </a:r>
            <a:r>
              <a:rPr lang="fr-FR" dirty="0" err="1">
                <a:latin typeface="Arial" panose="020B0604020202020204" pitchFamily="34" charset="0"/>
                <a:cs typeface="Arial" panose="020B0604020202020204" pitchFamily="34" charset="0"/>
              </a:rPr>
              <a:t>will</a:t>
            </a:r>
            <a:r>
              <a:rPr lang="fr-FR" dirty="0">
                <a:latin typeface="Arial" panose="020B0604020202020204" pitchFamily="34" charset="0"/>
                <a:cs typeface="Arial" panose="020B0604020202020204" pitchFamily="34" charset="0"/>
              </a:rPr>
              <a:t> and </a:t>
            </a:r>
            <a:r>
              <a:rPr lang="fr-FR" dirty="0" err="1">
                <a:latin typeface="Arial" panose="020B0604020202020204" pitchFamily="34" charset="0"/>
                <a:cs typeface="Arial" panose="020B0604020202020204" pitchFamily="34" charset="0"/>
              </a:rPr>
              <a:t>keeping</a:t>
            </a:r>
            <a:r>
              <a:rPr lang="fr-FR" dirty="0">
                <a:latin typeface="Arial" panose="020B0604020202020204" pitchFamily="34" charset="0"/>
                <a:cs typeface="Arial" panose="020B0604020202020204" pitchFamily="34" charset="0"/>
              </a:rPr>
              <a:t> good internet habits.</a:t>
            </a:r>
          </a:p>
          <a:p>
            <a:pPr lvl="0" fontAlgn="base"/>
            <a:r>
              <a:rPr lang="fr-FR" dirty="0">
                <a:latin typeface="Arial" panose="020B0604020202020204" pitchFamily="34" charset="0"/>
                <a:cs typeface="Arial" panose="020B0604020202020204" pitchFamily="34" charset="0"/>
              </a:rPr>
              <a:t>D: An online </a:t>
            </a:r>
            <a:r>
              <a:rPr lang="fr-FR" dirty="0" err="1">
                <a:latin typeface="Arial" panose="020B0604020202020204" pitchFamily="34" charset="0"/>
                <a:cs typeface="Arial" panose="020B0604020202020204" pitchFamily="34" charset="0"/>
              </a:rPr>
              <a:t>identity</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card</a:t>
            </a:r>
            <a:r>
              <a:rPr lang="fr-FR" dirty="0">
                <a:latin typeface="Arial" panose="020B0604020202020204" pitchFamily="34" charset="0"/>
                <a:cs typeface="Arial" panose="020B0604020202020204" pitchFamily="34" charset="0"/>
              </a:rPr>
              <a:t>.</a:t>
            </a: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6960326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Evaluation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Q2: </a:t>
            </a:r>
            <a:r>
              <a:rPr lang="fr-FR" b="1" dirty="0" err="1">
                <a:latin typeface="Arial" panose="020B0604020202020204" pitchFamily="34" charset="0"/>
                <a:cs typeface="Arial" panose="020B0604020202020204" pitchFamily="34" charset="0"/>
              </a:rPr>
              <a:t>What</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is</a:t>
            </a:r>
            <a:r>
              <a:rPr lang="fr-FR" b="1" dirty="0">
                <a:latin typeface="Arial" panose="020B0604020202020204" pitchFamily="34" charset="0"/>
                <a:cs typeface="Arial" panose="020B0604020202020204" pitchFamily="34" charset="0"/>
              </a:rPr>
              <a:t> digital </a:t>
            </a:r>
            <a:r>
              <a:rPr lang="fr-FR" b="1" dirty="0" err="1">
                <a:latin typeface="Arial" panose="020B0604020202020204" pitchFamily="34" charset="0"/>
                <a:cs typeface="Arial" panose="020B0604020202020204" pitchFamily="34" charset="0"/>
              </a:rPr>
              <a:t>citizenship</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a:solidFill>
                  <a:srgbClr val="C00000"/>
                </a:solidFill>
                <a:latin typeface="Arial" panose="020B0604020202020204" pitchFamily="34" charset="0"/>
                <a:cs typeface="Arial" panose="020B0604020202020204" pitchFamily="34" charset="0"/>
              </a:rPr>
              <a:t>A: </a:t>
            </a:r>
            <a:r>
              <a:rPr lang="fr-FR" dirty="0" err="1">
                <a:solidFill>
                  <a:srgbClr val="C00000"/>
                </a:solidFill>
                <a:latin typeface="Arial" panose="020B0604020202020204" pitchFamily="34" charset="0"/>
                <a:cs typeface="Arial" panose="020B0604020202020204" pitchFamily="34" charset="0"/>
              </a:rPr>
              <a:t>Having</a:t>
            </a:r>
            <a:r>
              <a:rPr lang="fr-FR" dirty="0">
                <a:solidFill>
                  <a:srgbClr val="C00000"/>
                </a:solidFill>
                <a:latin typeface="Arial" panose="020B0604020202020204" pitchFamily="34" charset="0"/>
                <a:cs typeface="Arial" panose="020B0604020202020204" pitchFamily="34" charset="0"/>
              </a:rPr>
              <a:t> the </a:t>
            </a:r>
            <a:r>
              <a:rPr lang="fr-FR" dirty="0" err="1">
                <a:solidFill>
                  <a:srgbClr val="C00000"/>
                </a:solidFill>
                <a:latin typeface="Arial" panose="020B0604020202020204" pitchFamily="34" charset="0"/>
                <a:cs typeface="Arial" panose="020B0604020202020204" pitchFamily="34" charset="0"/>
              </a:rPr>
              <a:t>nationality</a:t>
            </a:r>
            <a:r>
              <a:rPr lang="fr-FR" dirty="0">
                <a:solidFill>
                  <a:srgbClr val="C00000"/>
                </a:solidFill>
                <a:latin typeface="Arial" panose="020B0604020202020204" pitchFamily="34" charset="0"/>
                <a:cs typeface="Arial" panose="020B0604020202020204" pitchFamily="34" charset="0"/>
              </a:rPr>
              <a:t> of a </a:t>
            </a:r>
            <a:r>
              <a:rPr lang="fr-FR" dirty="0" err="1">
                <a:solidFill>
                  <a:srgbClr val="C00000"/>
                </a:solidFill>
                <a:latin typeface="Arial" panose="020B0604020202020204" pitchFamily="34" charset="0"/>
                <a:cs typeface="Arial" panose="020B0604020202020204" pitchFamily="34" charset="0"/>
              </a:rPr>
              <a:t>virtual</a:t>
            </a:r>
            <a:r>
              <a:rPr lang="fr-FR" dirty="0">
                <a:solidFill>
                  <a:srgbClr val="C00000"/>
                </a:solidFill>
                <a:latin typeface="Arial" panose="020B0604020202020204" pitchFamily="34" charset="0"/>
                <a:cs typeface="Arial" panose="020B0604020202020204" pitchFamily="34" charset="0"/>
              </a:rPr>
              <a:t> country.</a:t>
            </a:r>
          </a:p>
          <a:p>
            <a:pPr lvl="0" fontAlgn="base"/>
            <a:r>
              <a:rPr lang="fr-FR" b="1" dirty="0">
                <a:solidFill>
                  <a:srgbClr val="00B050"/>
                </a:solidFill>
                <a:latin typeface="Arial" panose="020B0604020202020204" pitchFamily="34" charset="0"/>
                <a:cs typeface="Arial" panose="020B0604020202020204" pitchFamily="34" charset="0"/>
              </a:rPr>
              <a:t>B: The </a:t>
            </a:r>
            <a:r>
              <a:rPr lang="fr-FR" b="1" dirty="0" err="1">
                <a:solidFill>
                  <a:srgbClr val="00B050"/>
                </a:solidFill>
                <a:latin typeface="Arial" panose="020B0604020202020204" pitchFamily="34" charset="0"/>
                <a:cs typeface="Arial" panose="020B0604020202020204" pitchFamily="34" charset="0"/>
              </a:rPr>
              <a:t>way</a:t>
            </a:r>
            <a:r>
              <a:rPr lang="fr-FR" b="1" dirty="0">
                <a:solidFill>
                  <a:srgbClr val="00B050"/>
                </a:solidFill>
                <a:latin typeface="Arial" panose="020B0604020202020204" pitchFamily="34" charset="0"/>
                <a:cs typeface="Arial" panose="020B0604020202020204" pitchFamily="34" charset="0"/>
              </a:rPr>
              <a:t> internet </a:t>
            </a:r>
            <a:r>
              <a:rPr lang="fr-FR" b="1" dirty="0" err="1">
                <a:solidFill>
                  <a:srgbClr val="00B050"/>
                </a:solidFill>
                <a:latin typeface="Arial" panose="020B0604020202020204" pitchFamily="34" charset="0"/>
                <a:cs typeface="Arial" panose="020B0604020202020204" pitchFamily="34" charset="0"/>
              </a:rPr>
              <a:t>users</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behave</a:t>
            </a:r>
            <a:r>
              <a:rPr lang="fr-FR" b="1" dirty="0">
                <a:solidFill>
                  <a:srgbClr val="00B050"/>
                </a:solidFill>
                <a:latin typeface="Arial" panose="020B0604020202020204" pitchFamily="34" charset="0"/>
                <a:cs typeface="Arial" panose="020B0604020202020204" pitchFamily="34" charset="0"/>
              </a:rPr>
              <a:t> and </a:t>
            </a:r>
            <a:r>
              <a:rPr lang="fr-FR" b="1" dirty="0" err="1">
                <a:solidFill>
                  <a:srgbClr val="00B050"/>
                </a:solidFill>
                <a:latin typeface="Arial" panose="020B0604020202020204" pitchFamily="34" charset="0"/>
                <a:cs typeface="Arial" panose="020B0604020202020204" pitchFamily="34" charset="0"/>
              </a:rPr>
              <a:t>interact</a:t>
            </a:r>
            <a:r>
              <a:rPr lang="fr-FR" b="1" dirty="0">
                <a:solidFill>
                  <a:srgbClr val="00B050"/>
                </a:solidFill>
                <a:latin typeface="Arial" panose="020B0604020202020204" pitchFamily="34" charset="0"/>
                <a:cs typeface="Arial" panose="020B0604020202020204" pitchFamily="34" charset="0"/>
              </a:rPr>
              <a:t> online.</a:t>
            </a:r>
          </a:p>
          <a:p>
            <a:pPr lvl="0" fontAlgn="base"/>
            <a:r>
              <a:rPr lang="fr-FR" b="1" dirty="0">
                <a:solidFill>
                  <a:srgbClr val="00B050"/>
                </a:solidFill>
                <a:latin typeface="Arial" panose="020B0604020202020204" pitchFamily="34" charset="0"/>
                <a:cs typeface="Arial" panose="020B0604020202020204" pitchFamily="34" charset="0"/>
              </a:rPr>
              <a:t>C: </a:t>
            </a:r>
            <a:r>
              <a:rPr lang="fr-FR" b="1" dirty="0" err="1">
                <a:solidFill>
                  <a:srgbClr val="00B050"/>
                </a:solidFill>
                <a:latin typeface="Arial" panose="020B0604020202020204" pitchFamily="34" charset="0"/>
                <a:cs typeface="Arial" panose="020B0604020202020204" pitchFamily="34" charset="0"/>
              </a:rPr>
              <a:t>Demonstrating</a:t>
            </a:r>
            <a:r>
              <a:rPr lang="fr-FR" b="1" dirty="0">
                <a:solidFill>
                  <a:srgbClr val="00B050"/>
                </a:solidFill>
                <a:latin typeface="Arial" panose="020B0604020202020204" pitchFamily="34" charset="0"/>
                <a:cs typeface="Arial" panose="020B0604020202020204" pitchFamily="34" charset="0"/>
              </a:rPr>
              <a:t> good </a:t>
            </a:r>
            <a:r>
              <a:rPr lang="fr-FR" b="1" dirty="0" err="1">
                <a:solidFill>
                  <a:srgbClr val="00B050"/>
                </a:solidFill>
                <a:latin typeface="Arial" panose="020B0604020202020204" pitchFamily="34" charset="0"/>
                <a:cs typeface="Arial" panose="020B0604020202020204" pitchFamily="34" charset="0"/>
              </a:rPr>
              <a:t>will</a:t>
            </a:r>
            <a:r>
              <a:rPr lang="fr-FR" b="1" dirty="0">
                <a:solidFill>
                  <a:srgbClr val="00B050"/>
                </a:solidFill>
                <a:latin typeface="Arial" panose="020B0604020202020204" pitchFamily="34" charset="0"/>
                <a:cs typeface="Arial" panose="020B0604020202020204" pitchFamily="34" charset="0"/>
              </a:rPr>
              <a:t> and </a:t>
            </a:r>
            <a:r>
              <a:rPr lang="fr-FR" b="1" dirty="0" err="1">
                <a:solidFill>
                  <a:srgbClr val="00B050"/>
                </a:solidFill>
                <a:latin typeface="Arial" panose="020B0604020202020204" pitchFamily="34" charset="0"/>
                <a:cs typeface="Arial" panose="020B0604020202020204" pitchFamily="34" charset="0"/>
              </a:rPr>
              <a:t>keeping</a:t>
            </a:r>
            <a:r>
              <a:rPr lang="fr-FR" b="1" dirty="0">
                <a:solidFill>
                  <a:srgbClr val="00B050"/>
                </a:solidFill>
                <a:latin typeface="Arial" panose="020B0604020202020204" pitchFamily="34" charset="0"/>
                <a:cs typeface="Arial" panose="020B0604020202020204" pitchFamily="34" charset="0"/>
              </a:rPr>
              <a:t> good internet habits.</a:t>
            </a:r>
          </a:p>
          <a:p>
            <a:pPr lvl="0" fontAlgn="base"/>
            <a:r>
              <a:rPr lang="fr-FR" dirty="0">
                <a:solidFill>
                  <a:srgbClr val="C00000"/>
                </a:solidFill>
                <a:latin typeface="Arial" panose="020B0604020202020204" pitchFamily="34" charset="0"/>
                <a:cs typeface="Arial" panose="020B0604020202020204" pitchFamily="34" charset="0"/>
              </a:rPr>
              <a:t>D: An online </a:t>
            </a:r>
            <a:r>
              <a:rPr lang="fr-FR" dirty="0" err="1">
                <a:solidFill>
                  <a:srgbClr val="C00000"/>
                </a:solidFill>
                <a:latin typeface="Arial" panose="020B0604020202020204" pitchFamily="34" charset="0"/>
                <a:cs typeface="Arial" panose="020B0604020202020204" pitchFamily="34" charset="0"/>
              </a:rPr>
              <a:t>identity</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card</a:t>
            </a:r>
            <a:r>
              <a:rPr lang="fr-FR" dirty="0">
                <a:solidFill>
                  <a:srgbClr val="C00000"/>
                </a:solidFill>
                <a:latin typeface="Arial" panose="020B0604020202020204" pitchFamily="34" charset="0"/>
                <a:cs typeface="Arial" panose="020B0604020202020204" pitchFamily="34" charset="0"/>
              </a:rPr>
              <a:t>.</a:t>
            </a: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4262865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Evaluation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 Q3: </a:t>
            </a:r>
            <a:r>
              <a:rPr lang="fr-FR" b="1" dirty="0" err="1">
                <a:latin typeface="Arial" panose="020B0604020202020204" pitchFamily="34" charset="0"/>
                <a:cs typeface="Arial" panose="020B0604020202020204" pitchFamily="34" charset="0"/>
              </a:rPr>
              <a:t>Faced</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with</a:t>
            </a:r>
            <a:r>
              <a:rPr lang="fr-FR" b="1" dirty="0">
                <a:latin typeface="Arial" panose="020B0604020202020204" pitchFamily="34" charset="0"/>
                <a:cs typeface="Arial" panose="020B0604020202020204" pitchFamily="34" charset="0"/>
              </a:rPr>
              <a:t> a </a:t>
            </a:r>
            <a:r>
              <a:rPr lang="fr-FR" b="1" dirty="0" err="1">
                <a:latin typeface="Arial" panose="020B0604020202020204" pitchFamily="34" charset="0"/>
                <a:cs typeface="Arial" panose="020B0604020202020204" pitchFamily="34" charset="0"/>
              </a:rPr>
              <a:t>hate</a:t>
            </a:r>
            <a:r>
              <a:rPr lang="fr-FR" b="1" dirty="0">
                <a:latin typeface="Arial" panose="020B0604020202020204" pitchFamily="34" charset="0"/>
                <a:cs typeface="Arial" panose="020B0604020202020204" pitchFamily="34" charset="0"/>
              </a:rPr>
              <a:t> message on social networks, </a:t>
            </a:r>
            <a:r>
              <a:rPr lang="fr-FR" b="1" dirty="0" err="1">
                <a:latin typeface="Arial" panose="020B0604020202020204" pitchFamily="34" charset="0"/>
                <a:cs typeface="Arial" panose="020B0604020202020204" pitchFamily="34" charset="0"/>
              </a:rPr>
              <a:t>you</a:t>
            </a:r>
            <a:r>
              <a:rPr lang="fr-FR" b="1" dirty="0">
                <a:latin typeface="Arial" panose="020B0604020202020204" pitchFamily="34" charset="0"/>
                <a:cs typeface="Arial" panose="020B0604020202020204" pitchFamily="34" charset="0"/>
              </a:rPr>
              <a:t> must:</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a:t>
            </a:r>
            <a:r>
              <a:rPr lang="fr-FR" dirty="0" err="1">
                <a:latin typeface="Arial" panose="020B0604020202020204" pitchFamily="34" charset="0"/>
                <a:cs typeface="Arial" panose="020B0604020202020204" pitchFamily="34" charset="0"/>
              </a:rPr>
              <a:t>React</a:t>
            </a:r>
            <a:r>
              <a:rPr lang="fr-FR" dirty="0">
                <a:latin typeface="Arial" panose="020B0604020202020204" pitchFamily="34" charset="0"/>
                <a:cs typeface="Arial" panose="020B0604020202020204" pitchFamily="34" charset="0"/>
              </a:rPr>
              <a:t> by </a:t>
            </a:r>
            <a:r>
              <a:rPr lang="fr-FR" dirty="0" err="1">
                <a:latin typeface="Arial" panose="020B0604020202020204" pitchFamily="34" charset="0"/>
                <a:cs typeface="Arial" panose="020B0604020202020204" pitchFamily="34" charset="0"/>
              </a:rPr>
              <a:t>insulting</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B: </a:t>
            </a:r>
            <a:r>
              <a:rPr lang="fr-FR" dirty="0" err="1">
                <a:latin typeface="Arial" panose="020B0604020202020204" pitchFamily="34" charset="0"/>
                <a:cs typeface="Arial" panose="020B0604020202020204" pitchFamily="34" charset="0"/>
              </a:rPr>
              <a:t>Insist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until</a:t>
            </a:r>
            <a:r>
              <a:rPr lang="fr-FR" dirty="0">
                <a:latin typeface="Arial" panose="020B0604020202020204" pitchFamily="34" charset="0"/>
                <a:cs typeface="Arial" panose="020B0604020202020204" pitchFamily="34" charset="0"/>
              </a:rPr>
              <a:t> the </a:t>
            </a:r>
            <a:r>
              <a:rPr lang="fr-FR" dirty="0" err="1">
                <a:latin typeface="Arial" panose="020B0604020202020204" pitchFamily="34" charset="0"/>
                <a:cs typeface="Arial" panose="020B0604020202020204" pitchFamily="34" charset="0"/>
              </a:rPr>
              <a:t>person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who</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published</a:t>
            </a:r>
            <a:r>
              <a:rPr lang="fr-FR" dirty="0">
                <a:latin typeface="Arial" panose="020B0604020202020204" pitchFamily="34" charset="0"/>
                <a:cs typeface="Arial" panose="020B0604020202020204" pitchFamily="34" charset="0"/>
              </a:rPr>
              <a:t> the post </a:t>
            </a:r>
            <a:r>
              <a:rPr lang="fr-FR" dirty="0" err="1">
                <a:latin typeface="Arial" panose="020B0604020202020204" pitchFamily="34" charset="0"/>
                <a:cs typeface="Arial" panose="020B0604020202020204" pitchFamily="34" charset="0"/>
              </a:rPr>
              <a:t>realises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that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he</a:t>
            </a:r>
            <a:r>
              <a:rPr lang="fr-FR" dirty="0">
                <a:latin typeface="Arial" panose="020B0604020202020204" pitchFamily="34" charset="0"/>
                <a:cs typeface="Arial" panose="020B0604020202020204" pitchFamily="34" charset="0"/>
              </a:rPr>
              <a:t> or </a:t>
            </a:r>
            <a:r>
              <a:rPr lang="fr-FR" dirty="0" err="1">
                <a:latin typeface="Arial" panose="020B0604020202020204" pitchFamily="34" charset="0"/>
                <a:cs typeface="Arial" panose="020B0604020202020204" pitchFamily="34" charset="0"/>
              </a:rPr>
              <a:t>she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is</a:t>
            </a:r>
            <a:r>
              <a:rPr lang="fr-FR" dirty="0">
                <a:latin typeface="Arial" panose="020B0604020202020204" pitchFamily="34" charset="0"/>
                <a:cs typeface="Arial" panose="020B0604020202020204" pitchFamily="34" charset="0"/>
              </a:rPr>
              <a:t> at </a:t>
            </a:r>
            <a:r>
              <a:rPr lang="fr-FR" dirty="0" err="1">
                <a:latin typeface="Arial" panose="020B0604020202020204" pitchFamily="34" charset="0"/>
                <a:cs typeface="Arial" panose="020B0604020202020204" pitchFamily="34" charset="0"/>
              </a:rPr>
              <a:t>fault</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C: Ignore the message.</a:t>
            </a:r>
          </a:p>
          <a:p>
            <a:pPr lvl="0" fontAlgn="base"/>
            <a:r>
              <a:rPr lang="fr-FR" dirty="0">
                <a:latin typeface="Arial" panose="020B0604020202020204" pitchFamily="34" charset="0"/>
                <a:cs typeface="Arial" panose="020B0604020202020204" pitchFamily="34" charset="0"/>
              </a:rPr>
              <a:t>D: </a:t>
            </a:r>
            <a:r>
              <a:rPr lang="fr-FR" dirty="0" err="1">
                <a:latin typeface="Arial" panose="020B0604020202020204" pitchFamily="34" charset="0"/>
                <a:cs typeface="Arial" panose="020B0604020202020204" pitchFamily="34" charset="0"/>
              </a:rPr>
              <a:t>Try</a:t>
            </a:r>
            <a:r>
              <a:rPr lang="fr-FR" dirty="0">
                <a:latin typeface="Arial" panose="020B0604020202020204" pitchFamily="34" charset="0"/>
                <a:cs typeface="Arial" panose="020B0604020202020204" pitchFamily="34" charset="0"/>
              </a:rPr>
              <a:t> to </a:t>
            </a:r>
            <a:r>
              <a:rPr lang="fr-FR" dirty="0" err="1">
                <a:latin typeface="Arial" panose="020B0604020202020204" pitchFamily="34" charset="0"/>
                <a:cs typeface="Arial" panose="020B0604020202020204" pitchFamily="34" charset="0"/>
              </a:rPr>
              <a:t>deconstruct</a:t>
            </a:r>
            <a:r>
              <a:rPr lang="fr-FR" dirty="0">
                <a:latin typeface="Arial" panose="020B0604020202020204" pitchFamily="34" charset="0"/>
                <a:cs typeface="Arial" panose="020B0604020202020204" pitchFamily="34" charset="0"/>
              </a:rPr>
              <a:t> the message and/or report the post if the </a:t>
            </a:r>
            <a:r>
              <a:rPr lang="fr-FR" dirty="0" err="1">
                <a:latin typeface="Arial" panose="020B0604020202020204" pitchFamily="34" charset="0"/>
                <a:cs typeface="Arial" panose="020B0604020202020204" pitchFamily="34" charset="0"/>
              </a:rPr>
              <a:t>comments</a:t>
            </a:r>
            <a:r>
              <a:rPr lang="fr-FR" dirty="0">
                <a:latin typeface="Arial" panose="020B0604020202020204" pitchFamily="34" charset="0"/>
                <a:cs typeface="Arial" panose="020B0604020202020204" pitchFamily="34" charset="0"/>
              </a:rPr>
              <a:t> are </a:t>
            </a:r>
            <a:r>
              <a:rPr lang="fr-FR" dirty="0" err="1">
                <a:latin typeface="Arial" panose="020B0604020202020204" pitchFamily="34" charset="0"/>
                <a:cs typeface="Arial" panose="020B0604020202020204" pitchFamily="34" charset="0"/>
              </a:rPr>
              <a:t>racist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hateful</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homophobic</a:t>
            </a:r>
            <a:r>
              <a:rPr lang="fr-FR" dirty="0">
                <a:latin typeface="Arial" panose="020B0604020202020204" pitchFamily="34" charset="0"/>
                <a:cs typeface="Arial" panose="020B0604020202020204" pitchFamily="34" charset="0"/>
              </a:rPr>
              <a:t>, etc.</a:t>
            </a: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5381317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Evaluation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t> </a:t>
            </a:r>
            <a:r>
              <a:rPr lang="fr-FR" b="1" dirty="0">
                <a:latin typeface="Arial" panose="020B0604020202020204" pitchFamily="34" charset="0"/>
                <a:cs typeface="Arial" panose="020B0604020202020204" pitchFamily="34" charset="0"/>
              </a:rPr>
              <a:t>Q3: </a:t>
            </a:r>
            <a:r>
              <a:rPr lang="fr-FR" b="1" dirty="0" err="1">
                <a:latin typeface="Arial" panose="020B0604020202020204" pitchFamily="34" charset="0"/>
                <a:cs typeface="Arial" panose="020B0604020202020204" pitchFamily="34" charset="0"/>
              </a:rPr>
              <a:t>Faced</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with</a:t>
            </a:r>
            <a:r>
              <a:rPr lang="fr-FR" b="1" dirty="0">
                <a:latin typeface="Arial" panose="020B0604020202020204" pitchFamily="34" charset="0"/>
                <a:cs typeface="Arial" panose="020B0604020202020204" pitchFamily="34" charset="0"/>
              </a:rPr>
              <a:t> a </a:t>
            </a:r>
            <a:r>
              <a:rPr lang="fr-FR" b="1" dirty="0" err="1">
                <a:latin typeface="Arial" panose="020B0604020202020204" pitchFamily="34" charset="0"/>
                <a:cs typeface="Arial" panose="020B0604020202020204" pitchFamily="34" charset="0"/>
              </a:rPr>
              <a:t>hate</a:t>
            </a:r>
            <a:r>
              <a:rPr lang="fr-FR" b="1" dirty="0">
                <a:latin typeface="Arial" panose="020B0604020202020204" pitchFamily="34" charset="0"/>
                <a:cs typeface="Arial" panose="020B0604020202020204" pitchFamily="34" charset="0"/>
              </a:rPr>
              <a:t> message on social networks, </a:t>
            </a:r>
            <a:r>
              <a:rPr lang="fr-FR" b="1" dirty="0" err="1">
                <a:latin typeface="Arial" panose="020B0604020202020204" pitchFamily="34" charset="0"/>
                <a:cs typeface="Arial" panose="020B0604020202020204" pitchFamily="34" charset="0"/>
              </a:rPr>
              <a:t>you</a:t>
            </a:r>
            <a:r>
              <a:rPr lang="fr-FR" b="1" dirty="0">
                <a:latin typeface="Arial" panose="020B0604020202020204" pitchFamily="34" charset="0"/>
                <a:cs typeface="Arial" panose="020B0604020202020204" pitchFamily="34" charset="0"/>
              </a:rPr>
              <a:t> must:</a:t>
            </a:r>
          </a:p>
          <a:p>
            <a:endParaRPr lang="fr-FR" dirty="0">
              <a:latin typeface="Arial" panose="020B0604020202020204" pitchFamily="34" charset="0"/>
              <a:cs typeface="Arial" panose="020B0604020202020204" pitchFamily="34" charset="0"/>
            </a:endParaRPr>
          </a:p>
          <a:p>
            <a:pPr lvl="0" fontAlgn="base"/>
            <a:r>
              <a:rPr lang="fr-FR" dirty="0">
                <a:solidFill>
                  <a:srgbClr val="C00000"/>
                </a:solidFill>
                <a:latin typeface="Arial" panose="020B0604020202020204" pitchFamily="34" charset="0"/>
                <a:cs typeface="Arial" panose="020B0604020202020204" pitchFamily="34" charset="0"/>
              </a:rPr>
              <a:t>A: </a:t>
            </a:r>
            <a:r>
              <a:rPr lang="fr-FR" dirty="0" err="1">
                <a:solidFill>
                  <a:srgbClr val="C00000"/>
                </a:solidFill>
                <a:latin typeface="Arial" panose="020B0604020202020204" pitchFamily="34" charset="0"/>
                <a:cs typeface="Arial" panose="020B0604020202020204" pitchFamily="34" charset="0"/>
              </a:rPr>
              <a:t>React</a:t>
            </a:r>
            <a:r>
              <a:rPr lang="fr-FR" dirty="0">
                <a:solidFill>
                  <a:srgbClr val="C00000"/>
                </a:solidFill>
                <a:latin typeface="Arial" panose="020B0604020202020204" pitchFamily="34" charset="0"/>
                <a:cs typeface="Arial" panose="020B0604020202020204" pitchFamily="34" charset="0"/>
              </a:rPr>
              <a:t> by </a:t>
            </a:r>
            <a:r>
              <a:rPr lang="fr-FR" dirty="0" err="1">
                <a:solidFill>
                  <a:srgbClr val="C00000"/>
                </a:solidFill>
                <a:latin typeface="Arial" panose="020B0604020202020204" pitchFamily="34" charset="0"/>
                <a:cs typeface="Arial" panose="020B0604020202020204" pitchFamily="34" charset="0"/>
              </a:rPr>
              <a:t>insulting</a:t>
            </a:r>
            <a:r>
              <a:rPr lang="fr-FR" dirty="0">
                <a:solidFill>
                  <a:srgbClr val="C00000"/>
                </a:solidFill>
                <a:latin typeface="Arial" panose="020B0604020202020204" pitchFamily="34" charset="0"/>
                <a:cs typeface="Arial" panose="020B0604020202020204" pitchFamily="34" charset="0"/>
              </a:rPr>
              <a:t>.</a:t>
            </a:r>
          </a:p>
          <a:p>
            <a:pPr lvl="0" fontAlgn="base"/>
            <a:r>
              <a:rPr lang="fr-FR" dirty="0">
                <a:solidFill>
                  <a:srgbClr val="C00000"/>
                </a:solidFill>
                <a:latin typeface="Arial" panose="020B0604020202020204" pitchFamily="34" charset="0"/>
                <a:cs typeface="Arial" panose="020B0604020202020204" pitchFamily="34" charset="0"/>
              </a:rPr>
              <a:t>B: </a:t>
            </a:r>
            <a:r>
              <a:rPr lang="fr-FR" dirty="0" err="1">
                <a:solidFill>
                  <a:srgbClr val="C00000"/>
                </a:solidFill>
                <a:latin typeface="Arial" panose="020B0604020202020204" pitchFamily="34" charset="0"/>
                <a:cs typeface="Arial" panose="020B0604020202020204" pitchFamily="34" charset="0"/>
              </a:rPr>
              <a:t>Insist</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until</a:t>
            </a:r>
            <a:r>
              <a:rPr lang="fr-FR" dirty="0">
                <a:solidFill>
                  <a:srgbClr val="C00000"/>
                </a:solidFill>
                <a:latin typeface="Arial" panose="020B0604020202020204" pitchFamily="34" charset="0"/>
                <a:cs typeface="Arial" panose="020B0604020202020204" pitchFamily="34" charset="0"/>
              </a:rPr>
              <a:t> the </a:t>
            </a:r>
            <a:r>
              <a:rPr lang="fr-FR" dirty="0" err="1">
                <a:solidFill>
                  <a:srgbClr val="C00000"/>
                </a:solidFill>
                <a:latin typeface="Arial" panose="020B0604020202020204" pitchFamily="34" charset="0"/>
                <a:cs typeface="Arial" panose="020B0604020202020204" pitchFamily="34" charset="0"/>
              </a:rPr>
              <a:t>person</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who</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published</a:t>
            </a:r>
            <a:r>
              <a:rPr lang="fr-FR" dirty="0">
                <a:solidFill>
                  <a:srgbClr val="C00000"/>
                </a:solidFill>
                <a:latin typeface="Arial" panose="020B0604020202020204" pitchFamily="34" charset="0"/>
                <a:cs typeface="Arial" panose="020B0604020202020204" pitchFamily="34" charset="0"/>
              </a:rPr>
              <a:t> the post </a:t>
            </a:r>
            <a:r>
              <a:rPr lang="fr-FR" dirty="0" err="1">
                <a:solidFill>
                  <a:srgbClr val="C00000"/>
                </a:solidFill>
                <a:latin typeface="Arial" panose="020B0604020202020204" pitchFamily="34" charset="0"/>
                <a:cs typeface="Arial" panose="020B0604020202020204" pitchFamily="34" charset="0"/>
              </a:rPr>
              <a:t>realises</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that</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he</a:t>
            </a:r>
            <a:r>
              <a:rPr lang="fr-FR" dirty="0">
                <a:solidFill>
                  <a:srgbClr val="C00000"/>
                </a:solidFill>
                <a:latin typeface="Arial" panose="020B0604020202020204" pitchFamily="34" charset="0"/>
                <a:cs typeface="Arial" panose="020B0604020202020204" pitchFamily="34" charset="0"/>
              </a:rPr>
              <a:t> or </a:t>
            </a:r>
            <a:r>
              <a:rPr lang="fr-FR" dirty="0" err="1">
                <a:solidFill>
                  <a:srgbClr val="C00000"/>
                </a:solidFill>
                <a:latin typeface="Arial" panose="020B0604020202020204" pitchFamily="34" charset="0"/>
                <a:cs typeface="Arial" panose="020B0604020202020204" pitchFamily="34" charset="0"/>
              </a:rPr>
              <a:t>she</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is</a:t>
            </a:r>
            <a:r>
              <a:rPr lang="fr-FR" dirty="0">
                <a:solidFill>
                  <a:srgbClr val="C00000"/>
                </a:solidFill>
                <a:latin typeface="Arial" panose="020B0604020202020204" pitchFamily="34" charset="0"/>
                <a:cs typeface="Arial" panose="020B0604020202020204" pitchFamily="34" charset="0"/>
              </a:rPr>
              <a:t> at </a:t>
            </a:r>
            <a:r>
              <a:rPr lang="fr-FR" dirty="0" err="1">
                <a:solidFill>
                  <a:srgbClr val="C00000"/>
                </a:solidFill>
                <a:latin typeface="Arial" panose="020B0604020202020204" pitchFamily="34" charset="0"/>
                <a:cs typeface="Arial" panose="020B0604020202020204" pitchFamily="34" charset="0"/>
              </a:rPr>
              <a:t>fault</a:t>
            </a:r>
            <a:r>
              <a:rPr lang="fr-FR" dirty="0">
                <a:solidFill>
                  <a:srgbClr val="C00000"/>
                </a:solidFill>
                <a:latin typeface="Arial" panose="020B0604020202020204" pitchFamily="34" charset="0"/>
                <a:cs typeface="Arial" panose="020B0604020202020204" pitchFamily="34" charset="0"/>
              </a:rPr>
              <a:t>.</a:t>
            </a:r>
          </a:p>
          <a:p>
            <a:pPr lvl="0" fontAlgn="base"/>
            <a:r>
              <a:rPr lang="fr-FR" dirty="0">
                <a:solidFill>
                  <a:srgbClr val="C00000"/>
                </a:solidFill>
                <a:latin typeface="Arial" panose="020B0604020202020204" pitchFamily="34" charset="0"/>
                <a:cs typeface="Arial" panose="020B0604020202020204" pitchFamily="34" charset="0"/>
              </a:rPr>
              <a:t>C: Ignore the message.</a:t>
            </a:r>
          </a:p>
          <a:p>
            <a:pPr lvl="0" fontAlgn="base"/>
            <a:r>
              <a:rPr lang="fr-FR" b="1" dirty="0">
                <a:solidFill>
                  <a:srgbClr val="00B050"/>
                </a:solidFill>
                <a:latin typeface="Arial" panose="020B0604020202020204" pitchFamily="34" charset="0"/>
                <a:cs typeface="Arial" panose="020B0604020202020204" pitchFamily="34" charset="0"/>
              </a:rPr>
              <a:t>D: </a:t>
            </a:r>
            <a:r>
              <a:rPr lang="fr-FR" b="1" dirty="0" err="1">
                <a:solidFill>
                  <a:srgbClr val="00B050"/>
                </a:solidFill>
                <a:latin typeface="Arial" panose="020B0604020202020204" pitchFamily="34" charset="0"/>
                <a:cs typeface="Arial" panose="020B0604020202020204" pitchFamily="34" charset="0"/>
              </a:rPr>
              <a:t>Try</a:t>
            </a:r>
            <a:r>
              <a:rPr lang="fr-FR" b="1" dirty="0">
                <a:solidFill>
                  <a:srgbClr val="00B050"/>
                </a:solidFill>
                <a:latin typeface="Arial" panose="020B0604020202020204" pitchFamily="34" charset="0"/>
                <a:cs typeface="Arial" panose="020B0604020202020204" pitchFamily="34" charset="0"/>
              </a:rPr>
              <a:t> to </a:t>
            </a:r>
            <a:r>
              <a:rPr lang="fr-FR" b="1" dirty="0" err="1">
                <a:solidFill>
                  <a:srgbClr val="00B050"/>
                </a:solidFill>
                <a:latin typeface="Arial" panose="020B0604020202020204" pitchFamily="34" charset="0"/>
                <a:cs typeface="Arial" panose="020B0604020202020204" pitchFamily="34" charset="0"/>
              </a:rPr>
              <a:t>deconstruct</a:t>
            </a:r>
            <a:r>
              <a:rPr lang="fr-FR" b="1" dirty="0">
                <a:solidFill>
                  <a:srgbClr val="00B050"/>
                </a:solidFill>
                <a:latin typeface="Arial" panose="020B0604020202020204" pitchFamily="34" charset="0"/>
                <a:cs typeface="Arial" panose="020B0604020202020204" pitchFamily="34" charset="0"/>
              </a:rPr>
              <a:t> the message and/or report the post if the </a:t>
            </a:r>
            <a:r>
              <a:rPr lang="fr-FR" b="1" dirty="0" err="1">
                <a:solidFill>
                  <a:srgbClr val="00B050"/>
                </a:solidFill>
                <a:latin typeface="Arial" panose="020B0604020202020204" pitchFamily="34" charset="0"/>
                <a:cs typeface="Arial" panose="020B0604020202020204" pitchFamily="34" charset="0"/>
              </a:rPr>
              <a:t>comments</a:t>
            </a:r>
            <a:r>
              <a:rPr lang="fr-FR" b="1" dirty="0">
                <a:solidFill>
                  <a:srgbClr val="00B050"/>
                </a:solidFill>
                <a:latin typeface="Arial" panose="020B0604020202020204" pitchFamily="34" charset="0"/>
                <a:cs typeface="Arial" panose="020B0604020202020204" pitchFamily="34" charset="0"/>
              </a:rPr>
              <a:t> are </a:t>
            </a:r>
            <a:r>
              <a:rPr lang="fr-FR" b="1" dirty="0" err="1">
                <a:solidFill>
                  <a:srgbClr val="00B050"/>
                </a:solidFill>
                <a:latin typeface="Arial" panose="020B0604020202020204" pitchFamily="34" charset="0"/>
                <a:cs typeface="Arial" panose="020B0604020202020204" pitchFamily="34" charset="0"/>
              </a:rPr>
              <a:t>racist</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hateful</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homophobic</a:t>
            </a:r>
            <a:r>
              <a:rPr lang="fr-FR" b="1" dirty="0">
                <a:solidFill>
                  <a:srgbClr val="00B050"/>
                </a:solidFill>
                <a:latin typeface="Arial" panose="020B0604020202020204" pitchFamily="34" charset="0"/>
                <a:cs typeface="Arial" panose="020B0604020202020204" pitchFamily="34" charset="0"/>
              </a:rPr>
              <a:t>, etc</a:t>
            </a:r>
            <a:r>
              <a:rPr lang="fr-FR" b="1" dirty="0">
                <a:solidFill>
                  <a:srgbClr val="00B050"/>
                </a:solidFill>
              </a:rPr>
              <a:t>.</a:t>
            </a: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523208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Evaluation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Q4: </a:t>
            </a:r>
            <a:r>
              <a:rPr lang="fr-FR" b="1" dirty="0" err="1">
                <a:latin typeface="Arial" panose="020B0604020202020204" pitchFamily="34" charset="0"/>
                <a:cs typeface="Arial" panose="020B0604020202020204" pitchFamily="34" charset="0"/>
              </a:rPr>
              <a:t>Who</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can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decide</a:t>
            </a:r>
            <a:r>
              <a:rPr lang="fr-FR" b="1" dirty="0">
                <a:latin typeface="Arial" panose="020B0604020202020204" pitchFamily="34" charset="0"/>
                <a:cs typeface="Arial" panose="020B0604020202020204" pitchFamily="34" charset="0"/>
              </a:rPr>
              <a:t> to </a:t>
            </a:r>
            <a:r>
              <a:rPr lang="fr-FR" b="1" dirty="0" err="1">
                <a:latin typeface="Arial" panose="020B0604020202020204" pitchFamily="34" charset="0"/>
                <a:cs typeface="Arial" panose="020B0604020202020204" pitchFamily="34" charset="0"/>
              </a:rPr>
              <a:t>remove</a:t>
            </a:r>
            <a:r>
              <a:rPr lang="fr-FR" b="1" dirty="0">
                <a:latin typeface="Arial" panose="020B0604020202020204" pitchFamily="34" charset="0"/>
                <a:cs typeface="Arial" panose="020B0604020202020204" pitchFamily="34" charset="0"/>
              </a:rPr>
              <a:t> a </a:t>
            </a:r>
            <a:r>
              <a:rPr lang="fr-FR" b="1" dirty="0" err="1">
                <a:latin typeface="Arial" panose="020B0604020202020204" pitchFamily="34" charset="0"/>
                <a:cs typeface="Arial" panose="020B0604020202020204" pitchFamily="34" charset="0"/>
              </a:rPr>
              <a:t>hate</a:t>
            </a:r>
            <a:r>
              <a:rPr lang="fr-FR" b="1" dirty="0">
                <a:latin typeface="Arial" panose="020B0604020202020204" pitchFamily="34" charset="0"/>
                <a:cs typeface="Arial" panose="020B0604020202020204" pitchFamily="34" charset="0"/>
              </a:rPr>
              <a:t> message </a:t>
            </a:r>
            <a:r>
              <a:rPr lang="fr-FR" b="1" dirty="0" err="1">
                <a:latin typeface="Arial" panose="020B0604020202020204" pitchFamily="34" charset="0"/>
                <a:cs typeface="Arial" panose="020B0604020202020204" pitchFamily="34" charset="0"/>
              </a:rPr>
              <a:t>from</a:t>
            </a:r>
            <a:r>
              <a:rPr lang="fr-FR" b="1" dirty="0">
                <a:latin typeface="Arial" panose="020B0604020202020204" pitchFamily="34" charset="0"/>
                <a:cs typeface="Arial" panose="020B0604020202020204" pitchFamily="34" charset="0"/>
              </a:rPr>
              <a:t> Facebook? </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a:t>
            </a:r>
            <a:r>
              <a:rPr lang="fr-FR" dirty="0" err="1">
                <a:latin typeface="Arial" panose="020B0604020202020204" pitchFamily="34" charset="0"/>
                <a:cs typeface="Arial" panose="020B0604020202020204" pitchFamily="34" charset="0"/>
              </a:rPr>
              <a:t>Users</a:t>
            </a:r>
            <a:r>
              <a:rPr lang="fr-FR" dirty="0">
                <a:latin typeface="Arial" panose="020B0604020202020204" pitchFamily="34" charset="0"/>
                <a:cs typeface="Arial" panose="020B0604020202020204" pitchFamily="34" charset="0"/>
              </a:rPr>
              <a:t> by vote.</a:t>
            </a:r>
          </a:p>
          <a:p>
            <a:pPr lvl="0" fontAlgn="base"/>
            <a:r>
              <a:rPr lang="fr-FR" dirty="0">
                <a:latin typeface="Arial" panose="020B0604020202020204" pitchFamily="34" charset="0"/>
                <a:cs typeface="Arial" panose="020B0604020202020204" pitchFamily="34" charset="0"/>
              </a:rPr>
              <a:t>B: The Facebook platform.</a:t>
            </a:r>
          </a:p>
          <a:p>
            <a:pPr lvl="0" fontAlgn="base"/>
            <a:r>
              <a:rPr lang="fr-FR" dirty="0">
                <a:latin typeface="Arial" panose="020B0604020202020204" pitchFamily="34" charset="0"/>
                <a:cs typeface="Arial" panose="020B0604020202020204" pitchFamily="34" charset="0"/>
              </a:rPr>
              <a:t>C: The State.</a:t>
            </a:r>
          </a:p>
          <a:p>
            <a:pPr lvl="0" fontAlgn="base"/>
            <a:r>
              <a:rPr lang="fr-FR" dirty="0">
                <a:latin typeface="Arial" panose="020B0604020202020204" pitchFamily="34" charset="0"/>
                <a:cs typeface="Arial" panose="020B0604020202020204" pitchFamily="34" charset="0"/>
              </a:rPr>
              <a:t>D: It </a:t>
            </a:r>
            <a:r>
              <a:rPr lang="fr-FR" dirty="0" err="1">
                <a:latin typeface="Arial" panose="020B0604020202020204" pitchFamily="34" charset="0"/>
                <a:cs typeface="Arial" panose="020B0604020202020204" pitchFamily="34" charset="0"/>
              </a:rPr>
              <a:t>is</a:t>
            </a:r>
            <a:r>
              <a:rPr lang="fr-FR" dirty="0">
                <a:latin typeface="Arial" panose="020B0604020202020204" pitchFamily="34" charset="0"/>
                <a:cs typeface="Arial" panose="020B0604020202020204" pitchFamily="34" charset="0"/>
              </a:rPr>
              <a:t> not possible to </a:t>
            </a:r>
            <a:r>
              <a:rPr lang="fr-FR" dirty="0" err="1">
                <a:latin typeface="Arial" panose="020B0604020202020204" pitchFamily="34" charset="0"/>
                <a:cs typeface="Arial" panose="020B0604020202020204" pitchFamily="34" charset="0"/>
              </a:rPr>
              <a:t>remove</a:t>
            </a:r>
            <a:r>
              <a:rPr lang="fr-FR" dirty="0">
                <a:latin typeface="Arial" panose="020B0604020202020204" pitchFamily="34" charset="0"/>
                <a:cs typeface="Arial" panose="020B0604020202020204" pitchFamily="34" charset="0"/>
              </a:rPr>
              <a:t> a </a:t>
            </a:r>
            <a:r>
              <a:rPr lang="fr-FR" dirty="0" err="1">
                <a:latin typeface="Arial" panose="020B0604020202020204" pitchFamily="34" charset="0"/>
                <a:cs typeface="Arial" panose="020B0604020202020204" pitchFamily="34" charset="0"/>
              </a:rPr>
              <a:t>hate</a:t>
            </a:r>
            <a:r>
              <a:rPr lang="fr-FR" dirty="0">
                <a:latin typeface="Arial" panose="020B0604020202020204" pitchFamily="34" charset="0"/>
                <a:cs typeface="Arial" panose="020B0604020202020204" pitchFamily="34" charset="0"/>
              </a:rPr>
              <a:t> message </a:t>
            </a:r>
            <a:r>
              <a:rPr lang="fr-FR" dirty="0" err="1">
                <a:latin typeface="Arial" panose="020B0604020202020204" pitchFamily="34" charset="0"/>
                <a:cs typeface="Arial" panose="020B0604020202020204" pitchFamily="34" charset="0"/>
              </a:rPr>
              <a:t>from</a:t>
            </a:r>
            <a:r>
              <a:rPr lang="fr-FR" dirty="0">
                <a:latin typeface="Arial" panose="020B0604020202020204" pitchFamily="34" charset="0"/>
                <a:cs typeface="Arial" panose="020B0604020202020204" pitchFamily="34" charset="0"/>
              </a:rPr>
              <a:t> the social network.</a:t>
            </a: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33116495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Evaluation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Q4: </a:t>
            </a:r>
            <a:r>
              <a:rPr lang="fr-FR" b="1" dirty="0" err="1">
                <a:latin typeface="Arial" panose="020B0604020202020204" pitchFamily="34" charset="0"/>
                <a:cs typeface="Arial" panose="020B0604020202020204" pitchFamily="34" charset="0"/>
              </a:rPr>
              <a:t>Who</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can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decide</a:t>
            </a:r>
            <a:r>
              <a:rPr lang="fr-FR" b="1" dirty="0">
                <a:latin typeface="Arial" panose="020B0604020202020204" pitchFamily="34" charset="0"/>
                <a:cs typeface="Arial" panose="020B0604020202020204" pitchFamily="34" charset="0"/>
              </a:rPr>
              <a:t> to </a:t>
            </a:r>
            <a:r>
              <a:rPr lang="fr-FR" b="1" dirty="0" err="1">
                <a:latin typeface="Arial" panose="020B0604020202020204" pitchFamily="34" charset="0"/>
                <a:cs typeface="Arial" panose="020B0604020202020204" pitchFamily="34" charset="0"/>
              </a:rPr>
              <a:t>remove</a:t>
            </a:r>
            <a:r>
              <a:rPr lang="fr-FR" b="1" dirty="0">
                <a:latin typeface="Arial" panose="020B0604020202020204" pitchFamily="34" charset="0"/>
                <a:cs typeface="Arial" panose="020B0604020202020204" pitchFamily="34" charset="0"/>
              </a:rPr>
              <a:t> a </a:t>
            </a:r>
            <a:r>
              <a:rPr lang="fr-FR" b="1" dirty="0" err="1">
                <a:latin typeface="Arial" panose="020B0604020202020204" pitchFamily="34" charset="0"/>
                <a:cs typeface="Arial" panose="020B0604020202020204" pitchFamily="34" charset="0"/>
              </a:rPr>
              <a:t>hate</a:t>
            </a:r>
            <a:r>
              <a:rPr lang="fr-FR" b="1" dirty="0">
                <a:latin typeface="Arial" panose="020B0604020202020204" pitchFamily="34" charset="0"/>
                <a:cs typeface="Arial" panose="020B0604020202020204" pitchFamily="34" charset="0"/>
              </a:rPr>
              <a:t> message </a:t>
            </a:r>
            <a:r>
              <a:rPr lang="fr-FR" b="1" dirty="0" err="1">
                <a:latin typeface="Arial" panose="020B0604020202020204" pitchFamily="34" charset="0"/>
                <a:cs typeface="Arial" panose="020B0604020202020204" pitchFamily="34" charset="0"/>
              </a:rPr>
              <a:t>from</a:t>
            </a:r>
            <a:r>
              <a:rPr lang="fr-FR" b="1" dirty="0">
                <a:latin typeface="Arial" panose="020B0604020202020204" pitchFamily="34" charset="0"/>
                <a:cs typeface="Arial" panose="020B0604020202020204" pitchFamily="34" charset="0"/>
              </a:rPr>
              <a:t> Facebook? </a:t>
            </a:r>
          </a:p>
          <a:p>
            <a:endParaRPr lang="fr-FR" dirty="0">
              <a:latin typeface="Arial" panose="020B0604020202020204" pitchFamily="34" charset="0"/>
              <a:cs typeface="Arial" panose="020B0604020202020204" pitchFamily="34" charset="0"/>
            </a:endParaRPr>
          </a:p>
          <a:p>
            <a:pPr lvl="0" fontAlgn="base"/>
            <a:r>
              <a:rPr lang="fr-FR" dirty="0">
                <a:solidFill>
                  <a:srgbClr val="C00000"/>
                </a:solidFill>
                <a:latin typeface="Arial" panose="020B0604020202020204" pitchFamily="34" charset="0"/>
                <a:cs typeface="Arial" panose="020B0604020202020204" pitchFamily="34" charset="0"/>
              </a:rPr>
              <a:t>A: </a:t>
            </a:r>
            <a:r>
              <a:rPr lang="fr-FR" dirty="0" err="1">
                <a:solidFill>
                  <a:srgbClr val="C00000"/>
                </a:solidFill>
                <a:latin typeface="Arial" panose="020B0604020202020204" pitchFamily="34" charset="0"/>
                <a:cs typeface="Arial" panose="020B0604020202020204" pitchFamily="34" charset="0"/>
              </a:rPr>
              <a:t>Users</a:t>
            </a:r>
            <a:r>
              <a:rPr lang="fr-FR" dirty="0">
                <a:solidFill>
                  <a:srgbClr val="C00000"/>
                </a:solidFill>
                <a:latin typeface="Arial" panose="020B0604020202020204" pitchFamily="34" charset="0"/>
                <a:cs typeface="Arial" panose="020B0604020202020204" pitchFamily="34" charset="0"/>
              </a:rPr>
              <a:t> by vote.</a:t>
            </a:r>
          </a:p>
          <a:p>
            <a:pPr lvl="0" fontAlgn="base"/>
            <a:r>
              <a:rPr lang="fr-FR" b="1" dirty="0">
                <a:solidFill>
                  <a:srgbClr val="00B050"/>
                </a:solidFill>
                <a:latin typeface="Arial" panose="020B0604020202020204" pitchFamily="34" charset="0"/>
                <a:cs typeface="Arial" panose="020B0604020202020204" pitchFamily="34" charset="0"/>
              </a:rPr>
              <a:t>B: The Facebook platform.</a:t>
            </a:r>
          </a:p>
          <a:p>
            <a:pPr lvl="0" fontAlgn="base"/>
            <a:r>
              <a:rPr lang="fr-FR" dirty="0">
                <a:solidFill>
                  <a:srgbClr val="C00000"/>
                </a:solidFill>
                <a:latin typeface="Arial" panose="020B0604020202020204" pitchFamily="34" charset="0"/>
                <a:cs typeface="Arial" panose="020B0604020202020204" pitchFamily="34" charset="0"/>
              </a:rPr>
              <a:t>C: The State.</a:t>
            </a:r>
          </a:p>
          <a:p>
            <a:pPr lvl="0" fontAlgn="base"/>
            <a:r>
              <a:rPr lang="fr-FR" dirty="0">
                <a:solidFill>
                  <a:srgbClr val="C00000"/>
                </a:solidFill>
                <a:latin typeface="Arial" panose="020B0604020202020204" pitchFamily="34" charset="0"/>
                <a:cs typeface="Arial" panose="020B0604020202020204" pitchFamily="34" charset="0"/>
              </a:rPr>
              <a:t>D: It </a:t>
            </a:r>
            <a:r>
              <a:rPr lang="fr-FR" dirty="0" err="1">
                <a:solidFill>
                  <a:srgbClr val="C00000"/>
                </a:solidFill>
                <a:latin typeface="Arial" panose="020B0604020202020204" pitchFamily="34" charset="0"/>
                <a:cs typeface="Arial" panose="020B0604020202020204" pitchFamily="34" charset="0"/>
              </a:rPr>
              <a:t>is</a:t>
            </a:r>
            <a:r>
              <a:rPr lang="fr-FR" dirty="0">
                <a:solidFill>
                  <a:srgbClr val="C00000"/>
                </a:solidFill>
                <a:latin typeface="Arial" panose="020B0604020202020204" pitchFamily="34" charset="0"/>
                <a:cs typeface="Arial" panose="020B0604020202020204" pitchFamily="34" charset="0"/>
              </a:rPr>
              <a:t> not possible to </a:t>
            </a:r>
            <a:r>
              <a:rPr lang="fr-FR" dirty="0" err="1">
                <a:solidFill>
                  <a:srgbClr val="C00000"/>
                </a:solidFill>
                <a:latin typeface="Arial" panose="020B0604020202020204" pitchFamily="34" charset="0"/>
                <a:cs typeface="Arial" panose="020B0604020202020204" pitchFamily="34" charset="0"/>
              </a:rPr>
              <a:t>remove</a:t>
            </a:r>
            <a:r>
              <a:rPr lang="fr-FR" dirty="0">
                <a:solidFill>
                  <a:srgbClr val="C00000"/>
                </a:solidFill>
                <a:latin typeface="Arial" panose="020B0604020202020204" pitchFamily="34" charset="0"/>
                <a:cs typeface="Arial" panose="020B0604020202020204" pitchFamily="34" charset="0"/>
              </a:rPr>
              <a:t> a </a:t>
            </a:r>
            <a:r>
              <a:rPr lang="fr-FR" dirty="0" err="1">
                <a:solidFill>
                  <a:srgbClr val="C00000"/>
                </a:solidFill>
                <a:latin typeface="Arial" panose="020B0604020202020204" pitchFamily="34" charset="0"/>
                <a:cs typeface="Arial" panose="020B0604020202020204" pitchFamily="34" charset="0"/>
              </a:rPr>
              <a:t>hate</a:t>
            </a:r>
            <a:r>
              <a:rPr lang="fr-FR" dirty="0">
                <a:solidFill>
                  <a:srgbClr val="C00000"/>
                </a:solidFill>
                <a:latin typeface="Arial" panose="020B0604020202020204" pitchFamily="34" charset="0"/>
                <a:cs typeface="Arial" panose="020B0604020202020204" pitchFamily="34" charset="0"/>
              </a:rPr>
              <a:t> message </a:t>
            </a:r>
            <a:r>
              <a:rPr lang="fr-FR" dirty="0" err="1">
                <a:solidFill>
                  <a:srgbClr val="C00000"/>
                </a:solidFill>
                <a:latin typeface="Arial" panose="020B0604020202020204" pitchFamily="34" charset="0"/>
                <a:cs typeface="Arial" panose="020B0604020202020204" pitchFamily="34" charset="0"/>
              </a:rPr>
              <a:t>from</a:t>
            </a:r>
            <a:r>
              <a:rPr lang="fr-FR" dirty="0">
                <a:solidFill>
                  <a:srgbClr val="C00000"/>
                </a:solidFill>
                <a:latin typeface="Arial" panose="020B0604020202020204" pitchFamily="34" charset="0"/>
                <a:cs typeface="Arial" panose="020B0604020202020204" pitchFamily="34" charset="0"/>
              </a:rPr>
              <a:t> the social network.</a:t>
            </a:r>
            <a:endParaRPr lang="fr-FR" dirty="0"/>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8184076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Evaluation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Q5: Freedom of expression </a:t>
            </a:r>
            <a:r>
              <a:rPr lang="fr-FR" b="1" dirty="0" err="1">
                <a:latin typeface="Arial" panose="020B0604020202020204" pitchFamily="34" charset="0"/>
                <a:cs typeface="Arial" panose="020B0604020202020204" pitchFamily="34" charset="0"/>
              </a:rPr>
              <a:t>allows</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To </a:t>
            </a:r>
            <a:r>
              <a:rPr lang="fr-FR" dirty="0" err="1">
                <a:latin typeface="Arial" panose="020B0604020202020204" pitchFamily="34" charset="0"/>
                <a:cs typeface="Arial" panose="020B0604020202020204" pitchFamily="34" charset="0"/>
              </a:rPr>
              <a:t>say</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anything</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even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insult</a:t>
            </a:r>
            <a:r>
              <a:rPr lang="fr-FR" dirty="0">
                <a:latin typeface="Arial" panose="020B0604020202020204" pitchFamily="34" charset="0"/>
                <a:cs typeface="Arial" panose="020B0604020202020204" pitchFamily="34" charset="0"/>
              </a:rPr>
              <a:t> and </a:t>
            </a:r>
            <a:r>
              <a:rPr lang="fr-FR" dirty="0" err="1">
                <a:latin typeface="Arial" panose="020B0604020202020204" pitchFamily="34" charset="0"/>
                <a:cs typeface="Arial" panose="020B0604020202020204" pitchFamily="34" charset="0"/>
              </a:rPr>
              <a:t>disseminate</a:t>
            </a:r>
            <a:r>
              <a:rPr lang="fr-FR" dirty="0">
                <a:latin typeface="Arial" panose="020B0604020202020204" pitchFamily="34" charset="0"/>
                <a:cs typeface="Arial" panose="020B0604020202020204" pitchFamily="34" charset="0"/>
              </a:rPr>
              <a:t> messages of </a:t>
            </a:r>
            <a:r>
              <a:rPr lang="fr-FR" dirty="0" err="1">
                <a:latin typeface="Arial" panose="020B0604020202020204" pitchFamily="34" charset="0"/>
                <a:cs typeface="Arial" panose="020B0604020202020204" pitchFamily="34" charset="0"/>
              </a:rPr>
              <a:t>hatred</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B: To </a:t>
            </a:r>
            <a:r>
              <a:rPr lang="fr-FR" dirty="0" err="1">
                <a:latin typeface="Arial" panose="020B0604020202020204" pitchFamily="34" charset="0"/>
                <a:cs typeface="Arial" panose="020B0604020202020204" pitchFamily="34" charset="0"/>
              </a:rPr>
              <a:t>share</a:t>
            </a:r>
            <a:r>
              <a:rPr lang="fr-FR" dirty="0">
                <a:latin typeface="Arial" panose="020B0604020202020204" pitchFamily="34" charset="0"/>
                <a:cs typeface="Arial" panose="020B0604020202020204" pitchFamily="34" charset="0"/>
              </a:rPr>
              <a:t> opinions, but not about </a:t>
            </a:r>
            <a:r>
              <a:rPr lang="fr-FR" dirty="0" err="1">
                <a:latin typeface="Arial" panose="020B0604020202020204" pitchFamily="34" charset="0"/>
                <a:cs typeface="Arial" panose="020B0604020202020204" pitchFamily="34" charset="0"/>
              </a:rPr>
              <a:t>individuals</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C: To </a:t>
            </a:r>
            <a:r>
              <a:rPr lang="fr-FR" dirty="0" err="1">
                <a:latin typeface="Arial" panose="020B0604020202020204" pitchFamily="34" charset="0"/>
                <a:cs typeface="Arial" panose="020B0604020202020204" pitchFamily="34" charset="0"/>
              </a:rPr>
              <a:t>be</a:t>
            </a:r>
            <a:r>
              <a:rPr lang="fr-FR" dirty="0">
                <a:latin typeface="Arial" panose="020B0604020202020204" pitchFamily="34" charset="0"/>
                <a:cs typeface="Arial" panose="020B0604020202020204" pitchFamily="34" charset="0"/>
              </a:rPr>
              <a:t> able to </a:t>
            </a:r>
            <a:r>
              <a:rPr lang="fr-FR" dirty="0" err="1">
                <a:latin typeface="Arial" panose="020B0604020202020204" pitchFamily="34" charset="0"/>
                <a:cs typeface="Arial" panose="020B0604020202020204" pitchFamily="34" charset="0"/>
              </a:rPr>
              <a:t>say</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anything</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even</a:t>
            </a:r>
            <a:r>
              <a:rPr lang="fr-FR" dirty="0">
                <a:latin typeface="Arial" panose="020B0604020202020204" pitchFamily="34" charset="0"/>
                <a:cs typeface="Arial" panose="020B0604020202020204" pitchFamily="34" charset="0"/>
              </a:rPr>
              <a:t> about </a:t>
            </a:r>
            <a:r>
              <a:rPr lang="fr-FR" dirty="0" err="1">
                <a:latin typeface="Arial" panose="020B0604020202020204" pitchFamily="34" charset="0"/>
                <a:cs typeface="Arial" panose="020B0604020202020204" pitchFamily="34" charset="0"/>
              </a:rPr>
              <a:t>individuals</a:t>
            </a:r>
            <a:r>
              <a:rPr lang="fr-FR" dirty="0">
                <a:latin typeface="Arial" panose="020B0604020202020204" pitchFamily="34" charset="0"/>
                <a:cs typeface="Arial" panose="020B0604020202020204" pitchFamily="34" charset="0"/>
              </a:rPr>
              <a:t>, as long as </a:t>
            </a:r>
            <a:r>
              <a:rPr lang="fr-FR" dirty="0" err="1">
                <a:latin typeface="Arial" panose="020B0604020202020204" pitchFamily="34" charset="0"/>
                <a:cs typeface="Arial" panose="020B0604020202020204" pitchFamily="34" charset="0"/>
              </a:rPr>
              <a:t>you</a:t>
            </a:r>
            <a:r>
              <a:rPr lang="fr-FR" dirty="0">
                <a:latin typeface="Arial" panose="020B0604020202020204" pitchFamily="34" charset="0"/>
                <a:cs typeface="Arial" panose="020B0604020202020204" pitchFamily="34" charset="0"/>
              </a:rPr>
              <a:t> do not </a:t>
            </a:r>
            <a:r>
              <a:rPr lang="fr-FR" dirty="0" err="1">
                <a:latin typeface="Arial" panose="020B0604020202020204" pitchFamily="34" charset="0"/>
                <a:cs typeface="Arial" panose="020B0604020202020204" pitchFamily="34" charset="0"/>
              </a:rPr>
              <a:t>defame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insult</a:t>
            </a:r>
            <a:r>
              <a:rPr lang="fr-FR" dirty="0">
                <a:latin typeface="Arial" panose="020B0604020202020204" pitchFamily="34" charset="0"/>
                <a:cs typeface="Arial" panose="020B0604020202020204" pitchFamily="34" charset="0"/>
              </a:rPr>
              <a:t> or </a:t>
            </a:r>
            <a:r>
              <a:rPr lang="fr-FR" dirty="0" err="1">
                <a:latin typeface="Arial" panose="020B0604020202020204" pitchFamily="34" charset="0"/>
                <a:cs typeface="Arial" panose="020B0604020202020204" pitchFamily="34" charset="0"/>
              </a:rPr>
              <a:t>slander</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them</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D: To </a:t>
            </a:r>
            <a:r>
              <a:rPr lang="fr-FR" dirty="0" err="1">
                <a:latin typeface="Arial" panose="020B0604020202020204" pitchFamily="34" charset="0"/>
                <a:cs typeface="Arial" panose="020B0604020202020204" pitchFamily="34" charset="0"/>
              </a:rPr>
              <a:t>share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any</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kind</a:t>
            </a:r>
            <a:r>
              <a:rPr lang="fr-FR" dirty="0">
                <a:latin typeface="Arial" panose="020B0604020202020204" pitchFamily="34" charset="0"/>
                <a:cs typeface="Arial" panose="020B0604020202020204" pitchFamily="34" charset="0"/>
              </a:rPr>
              <a:t> of information.</a:t>
            </a: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32992113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Evaluation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Q5: </a:t>
            </a:r>
            <a:r>
              <a:rPr lang="fr-FR" b="1" dirty="0" err="1">
                <a:latin typeface="Arial" panose="020B0604020202020204" pitchFamily="34" charset="0"/>
                <a:cs typeface="Arial" panose="020B0604020202020204" pitchFamily="34" charset="0"/>
              </a:rPr>
              <a:t>Freedom</a:t>
            </a:r>
            <a:r>
              <a:rPr lang="fr-FR" b="1" dirty="0">
                <a:latin typeface="Arial" panose="020B0604020202020204" pitchFamily="34" charset="0"/>
                <a:cs typeface="Arial" panose="020B0604020202020204" pitchFamily="34" charset="0"/>
              </a:rPr>
              <a:t> of expression </a:t>
            </a:r>
            <a:r>
              <a:rPr lang="fr-FR" b="1" dirty="0" err="1">
                <a:latin typeface="Arial" panose="020B0604020202020204" pitchFamily="34" charset="0"/>
                <a:cs typeface="Arial" panose="020B0604020202020204" pitchFamily="34" charset="0"/>
              </a:rPr>
              <a:t>allows</a:t>
            </a:r>
            <a:endParaRPr lang="fr-FR" b="1"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pPr lvl="0" fontAlgn="base"/>
            <a:r>
              <a:rPr lang="fr-FR" dirty="0">
                <a:solidFill>
                  <a:srgbClr val="C00000"/>
                </a:solidFill>
                <a:latin typeface="Arial" panose="020B0604020202020204" pitchFamily="34" charset="0"/>
                <a:cs typeface="Arial" panose="020B0604020202020204" pitchFamily="34" charset="0"/>
              </a:rPr>
              <a:t>A: To </a:t>
            </a:r>
            <a:r>
              <a:rPr lang="fr-FR" dirty="0" err="1">
                <a:solidFill>
                  <a:srgbClr val="C00000"/>
                </a:solidFill>
                <a:latin typeface="Arial" panose="020B0604020202020204" pitchFamily="34" charset="0"/>
                <a:cs typeface="Arial" panose="020B0604020202020204" pitchFamily="34" charset="0"/>
              </a:rPr>
              <a:t>say</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anything</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even</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insult</a:t>
            </a:r>
            <a:r>
              <a:rPr lang="fr-FR" dirty="0">
                <a:solidFill>
                  <a:srgbClr val="C00000"/>
                </a:solidFill>
                <a:latin typeface="Arial" panose="020B0604020202020204" pitchFamily="34" charset="0"/>
                <a:cs typeface="Arial" panose="020B0604020202020204" pitchFamily="34" charset="0"/>
              </a:rPr>
              <a:t> and </a:t>
            </a:r>
            <a:r>
              <a:rPr lang="fr-FR" dirty="0" err="1">
                <a:solidFill>
                  <a:srgbClr val="C00000"/>
                </a:solidFill>
                <a:latin typeface="Arial" panose="020B0604020202020204" pitchFamily="34" charset="0"/>
                <a:cs typeface="Arial" panose="020B0604020202020204" pitchFamily="34" charset="0"/>
              </a:rPr>
              <a:t>disseminate</a:t>
            </a:r>
            <a:r>
              <a:rPr lang="fr-FR" dirty="0">
                <a:solidFill>
                  <a:srgbClr val="C00000"/>
                </a:solidFill>
                <a:latin typeface="Arial" panose="020B0604020202020204" pitchFamily="34" charset="0"/>
                <a:cs typeface="Arial" panose="020B0604020202020204" pitchFamily="34" charset="0"/>
              </a:rPr>
              <a:t> messages of </a:t>
            </a:r>
            <a:r>
              <a:rPr lang="fr-FR" dirty="0" err="1">
                <a:solidFill>
                  <a:srgbClr val="C00000"/>
                </a:solidFill>
                <a:latin typeface="Arial" panose="020B0604020202020204" pitchFamily="34" charset="0"/>
                <a:cs typeface="Arial" panose="020B0604020202020204" pitchFamily="34" charset="0"/>
              </a:rPr>
              <a:t>hatred</a:t>
            </a:r>
            <a:r>
              <a:rPr lang="fr-FR" dirty="0">
                <a:solidFill>
                  <a:srgbClr val="C00000"/>
                </a:solidFill>
                <a:latin typeface="Arial" panose="020B0604020202020204" pitchFamily="34" charset="0"/>
                <a:cs typeface="Arial" panose="020B0604020202020204" pitchFamily="34" charset="0"/>
              </a:rPr>
              <a:t>.</a:t>
            </a:r>
          </a:p>
          <a:p>
            <a:pPr lvl="0" fontAlgn="base"/>
            <a:r>
              <a:rPr lang="fr-FR" dirty="0">
                <a:solidFill>
                  <a:srgbClr val="C00000"/>
                </a:solidFill>
                <a:latin typeface="Arial" panose="020B0604020202020204" pitchFamily="34" charset="0"/>
                <a:cs typeface="Arial" panose="020B0604020202020204" pitchFamily="34" charset="0"/>
              </a:rPr>
              <a:t>B: To </a:t>
            </a:r>
            <a:r>
              <a:rPr lang="fr-FR" dirty="0" err="1">
                <a:solidFill>
                  <a:srgbClr val="C00000"/>
                </a:solidFill>
                <a:latin typeface="Arial" panose="020B0604020202020204" pitchFamily="34" charset="0"/>
                <a:cs typeface="Arial" panose="020B0604020202020204" pitchFamily="34" charset="0"/>
              </a:rPr>
              <a:t>share</a:t>
            </a:r>
            <a:r>
              <a:rPr lang="fr-FR" dirty="0">
                <a:solidFill>
                  <a:srgbClr val="C00000"/>
                </a:solidFill>
                <a:latin typeface="Arial" panose="020B0604020202020204" pitchFamily="34" charset="0"/>
                <a:cs typeface="Arial" panose="020B0604020202020204" pitchFamily="34" charset="0"/>
              </a:rPr>
              <a:t> opinions, but not about </a:t>
            </a:r>
            <a:r>
              <a:rPr lang="fr-FR" dirty="0" err="1">
                <a:solidFill>
                  <a:srgbClr val="C00000"/>
                </a:solidFill>
                <a:latin typeface="Arial" panose="020B0604020202020204" pitchFamily="34" charset="0"/>
                <a:cs typeface="Arial" panose="020B0604020202020204" pitchFamily="34" charset="0"/>
              </a:rPr>
              <a:t>individuals</a:t>
            </a:r>
            <a:r>
              <a:rPr lang="fr-FR" dirty="0">
                <a:solidFill>
                  <a:srgbClr val="C00000"/>
                </a:solidFill>
                <a:latin typeface="Arial" panose="020B0604020202020204" pitchFamily="34" charset="0"/>
                <a:cs typeface="Arial" panose="020B0604020202020204" pitchFamily="34" charset="0"/>
              </a:rPr>
              <a:t>.</a:t>
            </a:r>
          </a:p>
          <a:p>
            <a:pPr lvl="0" fontAlgn="base"/>
            <a:r>
              <a:rPr lang="fr-FR" b="1" dirty="0">
                <a:solidFill>
                  <a:srgbClr val="00B050"/>
                </a:solidFill>
                <a:latin typeface="Arial" panose="020B0604020202020204" pitchFamily="34" charset="0"/>
                <a:cs typeface="Arial" panose="020B0604020202020204" pitchFamily="34" charset="0"/>
              </a:rPr>
              <a:t>C: To </a:t>
            </a:r>
            <a:r>
              <a:rPr lang="fr-FR" b="1" dirty="0" err="1">
                <a:solidFill>
                  <a:srgbClr val="00B050"/>
                </a:solidFill>
                <a:latin typeface="Arial" panose="020B0604020202020204" pitchFamily="34" charset="0"/>
                <a:cs typeface="Arial" panose="020B0604020202020204" pitchFamily="34" charset="0"/>
              </a:rPr>
              <a:t>be</a:t>
            </a:r>
            <a:r>
              <a:rPr lang="fr-FR" b="1" dirty="0">
                <a:solidFill>
                  <a:srgbClr val="00B050"/>
                </a:solidFill>
                <a:latin typeface="Arial" panose="020B0604020202020204" pitchFamily="34" charset="0"/>
                <a:cs typeface="Arial" panose="020B0604020202020204" pitchFamily="34" charset="0"/>
              </a:rPr>
              <a:t> able to </a:t>
            </a:r>
            <a:r>
              <a:rPr lang="fr-FR" b="1" dirty="0" err="1">
                <a:solidFill>
                  <a:srgbClr val="00B050"/>
                </a:solidFill>
                <a:latin typeface="Arial" panose="020B0604020202020204" pitchFamily="34" charset="0"/>
                <a:cs typeface="Arial" panose="020B0604020202020204" pitchFamily="34" charset="0"/>
              </a:rPr>
              <a:t>say</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anything</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even</a:t>
            </a:r>
            <a:r>
              <a:rPr lang="fr-FR" b="1" dirty="0">
                <a:solidFill>
                  <a:srgbClr val="00B050"/>
                </a:solidFill>
                <a:latin typeface="Arial" panose="020B0604020202020204" pitchFamily="34" charset="0"/>
                <a:cs typeface="Arial" panose="020B0604020202020204" pitchFamily="34" charset="0"/>
              </a:rPr>
              <a:t> about </a:t>
            </a:r>
            <a:r>
              <a:rPr lang="fr-FR" b="1" dirty="0" err="1">
                <a:solidFill>
                  <a:srgbClr val="00B050"/>
                </a:solidFill>
                <a:latin typeface="Arial" panose="020B0604020202020204" pitchFamily="34" charset="0"/>
                <a:cs typeface="Arial" panose="020B0604020202020204" pitchFamily="34" charset="0"/>
              </a:rPr>
              <a:t>individuals</a:t>
            </a:r>
            <a:r>
              <a:rPr lang="fr-FR" b="1" dirty="0">
                <a:solidFill>
                  <a:srgbClr val="00B050"/>
                </a:solidFill>
                <a:latin typeface="Arial" panose="020B0604020202020204" pitchFamily="34" charset="0"/>
                <a:cs typeface="Arial" panose="020B0604020202020204" pitchFamily="34" charset="0"/>
              </a:rPr>
              <a:t>, as long as </a:t>
            </a:r>
            <a:r>
              <a:rPr lang="fr-FR" b="1" dirty="0" err="1">
                <a:solidFill>
                  <a:srgbClr val="00B050"/>
                </a:solidFill>
                <a:latin typeface="Arial" panose="020B0604020202020204" pitchFamily="34" charset="0"/>
                <a:cs typeface="Arial" panose="020B0604020202020204" pitchFamily="34" charset="0"/>
              </a:rPr>
              <a:t>you</a:t>
            </a:r>
            <a:r>
              <a:rPr lang="fr-FR" b="1" dirty="0">
                <a:solidFill>
                  <a:srgbClr val="00B050"/>
                </a:solidFill>
                <a:latin typeface="Arial" panose="020B0604020202020204" pitchFamily="34" charset="0"/>
                <a:cs typeface="Arial" panose="020B0604020202020204" pitchFamily="34" charset="0"/>
              </a:rPr>
              <a:t> do not </a:t>
            </a:r>
            <a:r>
              <a:rPr lang="fr-FR" b="1" dirty="0" err="1">
                <a:solidFill>
                  <a:srgbClr val="00B050"/>
                </a:solidFill>
                <a:latin typeface="Arial" panose="020B0604020202020204" pitchFamily="34" charset="0"/>
                <a:cs typeface="Arial" panose="020B0604020202020204" pitchFamily="34" charset="0"/>
              </a:rPr>
              <a:t>defame</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insult</a:t>
            </a:r>
            <a:r>
              <a:rPr lang="fr-FR" b="1" dirty="0">
                <a:solidFill>
                  <a:srgbClr val="00B050"/>
                </a:solidFill>
                <a:latin typeface="Arial" panose="020B0604020202020204" pitchFamily="34" charset="0"/>
                <a:cs typeface="Arial" panose="020B0604020202020204" pitchFamily="34" charset="0"/>
              </a:rPr>
              <a:t> or </a:t>
            </a:r>
            <a:r>
              <a:rPr lang="fr-FR" b="1" dirty="0" err="1">
                <a:solidFill>
                  <a:srgbClr val="00B050"/>
                </a:solidFill>
                <a:latin typeface="Arial" panose="020B0604020202020204" pitchFamily="34" charset="0"/>
                <a:cs typeface="Arial" panose="020B0604020202020204" pitchFamily="34" charset="0"/>
              </a:rPr>
              <a:t>slander</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them</a:t>
            </a:r>
            <a:r>
              <a:rPr lang="fr-FR" b="1" dirty="0">
                <a:solidFill>
                  <a:srgbClr val="00B050"/>
                </a:solidFill>
                <a:latin typeface="Arial" panose="020B0604020202020204" pitchFamily="34" charset="0"/>
                <a:cs typeface="Arial" panose="020B0604020202020204" pitchFamily="34" charset="0"/>
              </a:rPr>
              <a:t>.</a:t>
            </a:r>
          </a:p>
          <a:p>
            <a:pPr lvl="0" fontAlgn="base"/>
            <a:r>
              <a:rPr lang="fr-FR" dirty="0">
                <a:solidFill>
                  <a:srgbClr val="C00000"/>
                </a:solidFill>
                <a:latin typeface="Arial" panose="020B0604020202020204" pitchFamily="34" charset="0"/>
                <a:cs typeface="Arial" panose="020B0604020202020204" pitchFamily="34" charset="0"/>
              </a:rPr>
              <a:t>D: To </a:t>
            </a:r>
            <a:r>
              <a:rPr lang="fr-FR" dirty="0" err="1">
                <a:solidFill>
                  <a:srgbClr val="C00000"/>
                </a:solidFill>
                <a:latin typeface="Arial" panose="020B0604020202020204" pitchFamily="34" charset="0"/>
                <a:cs typeface="Arial" panose="020B0604020202020204" pitchFamily="34" charset="0"/>
              </a:rPr>
              <a:t>share</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any</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kind</a:t>
            </a:r>
            <a:r>
              <a:rPr lang="fr-FR" dirty="0">
                <a:solidFill>
                  <a:srgbClr val="C00000"/>
                </a:solidFill>
                <a:latin typeface="Arial" panose="020B0604020202020204" pitchFamily="34" charset="0"/>
                <a:cs typeface="Arial" panose="020B0604020202020204" pitchFamily="34" charset="0"/>
              </a:rPr>
              <a:t> of information.</a:t>
            </a: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395410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1841523" y="1207389"/>
            <a:ext cx="9852781" cy="4948083"/>
          </a:xfrm>
        </p:spPr>
        <p:txBody>
          <a:bodyPr>
            <a:normAutofit fontScale="55000" lnSpcReduction="20000"/>
          </a:bodyPr>
          <a:lstStyle/>
          <a:p>
            <a:pPr marL="0" indent="0">
              <a:lnSpc>
                <a:spcPct val="150000"/>
              </a:lnSpc>
              <a:buNone/>
            </a:pPr>
            <a:r>
              <a:rPr lang="en-US" sz="4500" b="1" dirty="0">
                <a:latin typeface="Arial" panose="020B0604020202020204" pitchFamily="34" charset="0"/>
                <a:cs typeface="Arial" panose="020B0604020202020204" pitchFamily="34" charset="0"/>
              </a:rPr>
              <a:t>Social media: </a:t>
            </a:r>
            <a:r>
              <a:rPr lang="en-US" sz="4500" dirty="0">
                <a:latin typeface="Arial" panose="020B0604020202020204" pitchFamily="34" charset="0"/>
                <a:cs typeface="Arial" panose="020B0604020202020204" pitchFamily="34" charset="0"/>
              </a:rPr>
              <a:t>new media linked to the arrival of the Internet.</a:t>
            </a:r>
          </a:p>
          <a:p>
            <a:pPr marL="0" indent="0">
              <a:lnSpc>
                <a:spcPct val="150000"/>
              </a:lnSpc>
              <a:buNone/>
            </a:pPr>
            <a:r>
              <a:rPr lang="en-US" sz="4500" dirty="0">
                <a:latin typeface="Arial" panose="020B0604020202020204" pitchFamily="34" charset="0"/>
                <a:cs typeface="Arial" panose="020B0604020202020204" pitchFamily="34" charset="0"/>
              </a:rPr>
              <a:t> </a:t>
            </a:r>
          </a:p>
          <a:p>
            <a:pPr marL="514350" indent="-514350">
              <a:lnSpc>
                <a:spcPct val="150000"/>
              </a:lnSpc>
              <a:buAutoNum type="arabicPeriod"/>
            </a:pPr>
            <a:r>
              <a:rPr lang="en-US" sz="4500" dirty="0">
                <a:latin typeface="Arial" panose="020B0604020202020204" pitchFamily="34" charset="0"/>
                <a:cs typeface="Arial" panose="020B0604020202020204" pitchFamily="34" charset="0"/>
              </a:rPr>
              <a:t>Social media of publication (e.g. blogs).</a:t>
            </a:r>
          </a:p>
          <a:p>
            <a:pPr marL="514350" indent="-514350">
              <a:lnSpc>
                <a:spcPct val="150000"/>
              </a:lnSpc>
              <a:buAutoNum type="arabicPeriod"/>
            </a:pPr>
            <a:r>
              <a:rPr lang="en-US" sz="4500" dirty="0">
                <a:latin typeface="Arial" panose="020B0604020202020204" pitchFamily="34" charset="0"/>
                <a:cs typeface="Arial" panose="020B0604020202020204" pitchFamily="34" charset="0"/>
              </a:rPr>
              <a:t>Social networks (Facebook, Instagram, Twitter etc.).</a:t>
            </a:r>
          </a:p>
          <a:p>
            <a:pPr marL="0" indent="0">
              <a:lnSpc>
                <a:spcPct val="150000"/>
              </a:lnSpc>
              <a:buNone/>
            </a:pPr>
            <a:r>
              <a:rPr lang="en-US" sz="4500" b="1" dirty="0">
                <a:latin typeface="Arial" panose="020B0604020202020204" pitchFamily="34" charset="0"/>
                <a:cs typeface="Arial" panose="020B0604020202020204" pitchFamily="34" charset="0"/>
              </a:rPr>
              <a:t>Journalism has been impacted by the arrival of social networks. Journalists no longer have a monopoly on information.</a:t>
            </a:r>
          </a:p>
          <a:p>
            <a:pPr marL="0" indent="0">
              <a:lnSpc>
                <a:spcPct val="150000"/>
              </a:lnSpc>
              <a:buNone/>
            </a:pPr>
            <a:br>
              <a:rPr lang="en-US" dirty="0"/>
            </a:b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57" y="1422558"/>
            <a:ext cx="1540217" cy="528905"/>
          </a:xfrm>
          <a:prstGeom prst="rect">
            <a:avLst/>
          </a:prstGeom>
        </p:spPr>
      </p:pic>
    </p:spTree>
    <p:extLst>
      <p:ext uri="{BB962C8B-B14F-4D97-AF65-F5344CB8AC3E}">
        <p14:creationId xmlns:p14="http://schemas.microsoft.com/office/powerpoint/2010/main" val="286007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32164" y="1797916"/>
            <a:ext cx="10515600" cy="4351338"/>
          </a:xfrm>
        </p:spPr>
        <p:txBody>
          <a:bodyPr/>
          <a:lstStyle/>
          <a:p>
            <a:pPr marL="0" indent="0" algn="ctr">
              <a:buNone/>
            </a:pPr>
            <a:r>
              <a:rPr lang="fr-FR" sz="2000" dirty="0">
                <a:latin typeface="Arial" panose="020B0604020202020204" pitchFamily="34" charset="0"/>
                <a:ea typeface="Verdana" panose="020B0604030504040204" pitchFamily="34" charset="0"/>
                <a:cs typeface="Arial" panose="020B0604020202020204" pitchFamily="34" charset="0"/>
              </a:rPr>
              <a:t>Project ReNews </a:t>
            </a:r>
            <a:r>
              <a:rPr lang="fr-FR" sz="2000" dirty="0" err="1">
                <a:latin typeface="Arial" panose="020B0604020202020204" pitchFamily="34" charset="0"/>
                <a:ea typeface="Verdana" panose="020B0604030504040204" pitchFamily="34" charset="0"/>
                <a:cs typeface="Arial" panose="020B0604020202020204" pitchFamily="34" charset="0"/>
              </a:rPr>
              <a:t>was</a:t>
            </a:r>
            <a:r>
              <a:rPr lang="fr-FR" sz="2000" dirty="0">
                <a:latin typeface="Arial" panose="020B0604020202020204" pitchFamily="34" charset="0"/>
                <a:ea typeface="Verdana" panose="020B0604030504040204" pitchFamily="34" charset="0"/>
                <a:cs typeface="Arial" panose="020B0604020202020204" pitchFamily="34" charset="0"/>
              </a:rPr>
              <a:t> </a:t>
            </a:r>
            <a:r>
              <a:rPr lang="fr-FR" sz="2000" dirty="0" err="1">
                <a:latin typeface="Arial" panose="020B0604020202020204" pitchFamily="34" charset="0"/>
                <a:ea typeface="Verdana" panose="020B0604030504040204" pitchFamily="34" charset="0"/>
                <a:cs typeface="Arial" panose="020B0604020202020204" pitchFamily="34" charset="0"/>
              </a:rPr>
              <a:t>funded</a:t>
            </a:r>
            <a:r>
              <a:rPr lang="fr-FR" sz="2000" dirty="0">
                <a:latin typeface="Arial" panose="020B0604020202020204" pitchFamily="34" charset="0"/>
                <a:ea typeface="Verdana" panose="020B0604030504040204" pitchFamily="34" charset="0"/>
                <a:cs typeface="Arial" panose="020B0604020202020204" pitchFamily="34" charset="0"/>
              </a:rPr>
              <a:t> by the Erasmus+ Programme of the </a:t>
            </a:r>
            <a:r>
              <a:rPr lang="fr-FR" sz="2000" dirty="0" err="1">
                <a:latin typeface="Arial" panose="020B0604020202020204" pitchFamily="34" charset="0"/>
                <a:ea typeface="Verdana" panose="020B0604030504040204" pitchFamily="34" charset="0"/>
                <a:cs typeface="Arial" panose="020B0604020202020204" pitchFamily="34" charset="0"/>
              </a:rPr>
              <a:t>European</a:t>
            </a:r>
            <a:r>
              <a:rPr lang="fr-FR" sz="2000" dirty="0">
                <a:latin typeface="Arial" panose="020B0604020202020204" pitchFamily="34" charset="0"/>
                <a:ea typeface="Verdana" panose="020B0604030504040204" pitchFamily="34" charset="0"/>
                <a:cs typeface="Arial" panose="020B0604020202020204" pitchFamily="34" charset="0"/>
              </a:rPr>
              <a:t> Union</a:t>
            </a:r>
          </a:p>
          <a:p>
            <a:pPr marL="0" indent="0" algn="ctr">
              <a:buNone/>
            </a:pPr>
            <a:r>
              <a:rPr lang="en-US" sz="2000" dirty="0">
                <a:latin typeface="Arial" panose="020B0604020202020204" pitchFamily="34" charset="0"/>
                <a:ea typeface="Verdana" panose="020B060403050404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fr-FR" sz="2000" dirty="0">
              <a:latin typeface="Arial" panose="020B0604020202020204" pitchFamily="34" charset="0"/>
              <a:ea typeface="Verdana" panose="020B0604030504040204" pitchFamily="34" charset="0"/>
              <a:cs typeface="Arial" panose="020B0604020202020204" pitchFamily="34" charset="0"/>
            </a:endParaRPr>
          </a:p>
          <a:p>
            <a:endParaRPr lang="fr-FR" dirty="0"/>
          </a:p>
        </p:txBody>
      </p:sp>
      <p:pic>
        <p:nvPicPr>
          <p:cNvPr id="4" name="Image 3">
            <a:extLst>
              <a:ext uri="{FF2B5EF4-FFF2-40B4-BE49-F238E27FC236}">
                <a16:creationId xmlns:a16="http://schemas.microsoft.com/office/drawing/2014/main" id="{A60207D3-87AC-394B-9F25-604BB0E599B7}"/>
              </a:ext>
            </a:extLst>
          </p:cNvPr>
          <p:cNvPicPr>
            <a:picLocks noChangeAspect="1"/>
          </p:cNvPicPr>
          <p:nvPr/>
        </p:nvPicPr>
        <p:blipFill>
          <a:blip r:embed="rId2"/>
          <a:stretch>
            <a:fillRect/>
          </a:stretch>
        </p:blipFill>
        <p:spPr>
          <a:xfrm>
            <a:off x="4821383" y="4427368"/>
            <a:ext cx="2048385" cy="1365590"/>
          </a:xfrm>
          <a:prstGeom prst="rect">
            <a:avLst/>
          </a:prstGeom>
        </p:spPr>
      </p:pic>
    </p:spTree>
    <p:extLst>
      <p:ext uri="{BB962C8B-B14F-4D97-AF65-F5344CB8AC3E}">
        <p14:creationId xmlns:p14="http://schemas.microsoft.com/office/powerpoint/2010/main" val="400732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054697"/>
            <a:ext cx="10856218" cy="4765987"/>
          </a:xfrm>
        </p:spPr>
        <p:txBody>
          <a:bodyPr>
            <a:normAutofit/>
          </a:bodyPr>
          <a:lstStyle/>
          <a:p>
            <a:pPr marL="0" indent="0">
              <a:lnSpc>
                <a:spcPct val="150000"/>
              </a:lnSpc>
              <a:buNone/>
            </a:pPr>
            <a:r>
              <a:rPr lang="fr-FR" b="1" dirty="0">
                <a:latin typeface="Arial" panose="020B0604020202020204" pitchFamily="34" charset="0"/>
                <a:cs typeface="Arial" panose="020B0604020202020204" pitchFamily="34" charset="0"/>
              </a:rPr>
              <a:t>JOURNALISM</a:t>
            </a:r>
          </a:p>
          <a:p>
            <a:pPr marL="0" indent="0">
              <a:lnSpc>
                <a:spcPct val="150000"/>
              </a:lnSpc>
              <a:buNone/>
            </a:pPr>
            <a:endParaRPr lang="en-US" dirty="0">
              <a:latin typeface="Arial" panose="020B0604020202020204" pitchFamily="34" charset="0"/>
              <a:cs typeface="Arial" panose="020B0604020202020204" pitchFamily="34" charset="0"/>
            </a:endParaRPr>
          </a:p>
          <a:p>
            <a:pPr marL="0" indent="0">
              <a:lnSpc>
                <a:spcPct val="150000"/>
              </a:lnSpc>
              <a:buNone/>
            </a:pPr>
            <a:r>
              <a:rPr lang="en-US" dirty="0">
                <a:latin typeface="Arial" panose="020B0604020202020204" pitchFamily="34" charset="0"/>
                <a:cs typeface="Arial" panose="020B0604020202020204" pitchFamily="34" charset="0"/>
              </a:rPr>
              <a:t>The journalist is a professional bound to respect a deontology (ethics, methods and objectivity) and has a duty to process information. He has to be able to give keys to comprehend a given information in order to understand society.</a:t>
            </a:r>
            <a:br>
              <a:rPr lang="en-US" dirty="0"/>
            </a:b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5643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720161"/>
            <a:ext cx="10856218" cy="5334952"/>
          </a:xfrm>
        </p:spPr>
        <p:txBody>
          <a:bodyPr>
            <a:normAutofit fontScale="25000" lnSpcReduction="20000"/>
          </a:bodyPr>
          <a:lstStyle/>
          <a:p>
            <a:pPr marL="0" indent="0" algn="ctr">
              <a:lnSpc>
                <a:spcPct val="120000"/>
              </a:lnSpc>
              <a:buNone/>
            </a:pPr>
            <a:r>
              <a:rPr lang="en-US" sz="7600" b="1" dirty="0">
                <a:latin typeface="Arial" panose="020B0604020202020204" pitchFamily="34" charset="0"/>
                <a:cs typeface="Arial" panose="020B0604020202020204" pitchFamily="34" charset="0"/>
              </a:rPr>
              <a:t>ACTIVITY 1 – WORD CLOUD : Discovering the media landscape </a:t>
            </a:r>
          </a:p>
          <a:p>
            <a:pPr marL="0" indent="0" algn="ctr">
              <a:lnSpc>
                <a:spcPct val="120000"/>
              </a:lnSpc>
              <a:buNone/>
            </a:pPr>
            <a:r>
              <a:rPr lang="en-US" sz="7600" i="1" dirty="0">
                <a:latin typeface="Arial" panose="020B0604020202020204" pitchFamily="34" charset="0"/>
                <a:cs typeface="Arial" panose="020B0604020202020204" pitchFamily="34" charset="0"/>
              </a:rPr>
              <a:t>Duration</a:t>
            </a:r>
            <a:r>
              <a:rPr lang="en-US" sz="7600" dirty="0">
                <a:latin typeface="Arial" panose="020B0604020202020204" pitchFamily="34" charset="0"/>
                <a:cs typeface="Arial" panose="020B0604020202020204" pitchFamily="34" charset="0"/>
              </a:rPr>
              <a:t> : 30 minutes       </a:t>
            </a:r>
            <a:r>
              <a:rPr lang="en-US" sz="7600" i="1" dirty="0">
                <a:latin typeface="Arial" panose="020B0604020202020204" pitchFamily="34" charset="0"/>
                <a:cs typeface="Arial" panose="020B0604020202020204" pitchFamily="34" charset="0"/>
              </a:rPr>
              <a:t>Equipment</a:t>
            </a:r>
            <a:r>
              <a:rPr lang="en-US" sz="7600" dirty="0">
                <a:latin typeface="Arial" panose="020B0604020202020204" pitchFamily="34" charset="0"/>
                <a:cs typeface="Arial" panose="020B0604020202020204" pitchFamily="34" charset="0"/>
              </a:rPr>
              <a:t> : Whiteboard, pens or markers</a:t>
            </a:r>
          </a:p>
          <a:p>
            <a:pPr marL="0" indent="0">
              <a:lnSpc>
                <a:spcPct val="120000"/>
              </a:lnSpc>
              <a:buNone/>
            </a:pPr>
            <a:endParaRPr lang="en-US" sz="7600" b="1" dirty="0">
              <a:latin typeface="Arial" panose="020B0604020202020204" pitchFamily="34" charset="0"/>
              <a:cs typeface="Arial" panose="020B0604020202020204" pitchFamily="34" charset="0"/>
            </a:endParaRPr>
          </a:p>
          <a:p>
            <a:pPr marL="0" indent="0" algn="ctr">
              <a:lnSpc>
                <a:spcPct val="120000"/>
              </a:lnSpc>
              <a:buNone/>
            </a:pPr>
            <a:r>
              <a:rPr lang="en-US" sz="7600" b="1" dirty="0">
                <a:latin typeface="Arial" panose="020B0604020202020204" pitchFamily="34" charset="0"/>
                <a:cs typeface="Arial" panose="020B0604020202020204" pitchFamily="34" charset="0"/>
              </a:rPr>
              <a:t>ACTIVITY INSTRUCTIONS</a:t>
            </a:r>
          </a:p>
          <a:p>
            <a:pPr marL="0" indent="0" fontAlgn="base">
              <a:lnSpc>
                <a:spcPct val="120000"/>
              </a:lnSpc>
              <a:buNone/>
            </a:pPr>
            <a:r>
              <a:rPr lang="en-US" sz="7600" dirty="0">
                <a:latin typeface="Arial" panose="020B0604020202020204" pitchFamily="34" charset="0"/>
                <a:cs typeface="Arial" panose="020B0604020202020204" pitchFamily="34" charset="0"/>
              </a:rPr>
              <a:t>Write the word ‘media’ on a visual aid and jot down the names of media outlets or types (television, radio, written press, social media).</a:t>
            </a:r>
          </a:p>
          <a:p>
            <a:pPr marL="0" indent="0" fontAlgn="base">
              <a:lnSpc>
                <a:spcPct val="120000"/>
              </a:lnSpc>
              <a:buNone/>
            </a:pPr>
            <a:endParaRPr lang="en-US" sz="7600" dirty="0">
              <a:latin typeface="Arial" panose="020B0604020202020204" pitchFamily="34" charset="0"/>
              <a:cs typeface="Arial" panose="020B0604020202020204" pitchFamily="34" charset="0"/>
            </a:endParaRPr>
          </a:p>
          <a:p>
            <a:pPr fontAlgn="base">
              <a:lnSpc>
                <a:spcPct val="120000"/>
              </a:lnSpc>
            </a:pPr>
            <a:r>
              <a:rPr lang="en-US" sz="7600" b="1" dirty="0" err="1">
                <a:latin typeface="Arial" panose="020B0604020202020204" pitchFamily="34" charset="0"/>
                <a:cs typeface="Arial" panose="020B0604020202020204" pitchFamily="34" charset="0"/>
              </a:rPr>
              <a:t>Categorise</a:t>
            </a:r>
            <a:r>
              <a:rPr lang="en-US" sz="7600" b="1" dirty="0">
                <a:latin typeface="Arial" panose="020B0604020202020204" pitchFamily="34" charset="0"/>
                <a:cs typeface="Arial" panose="020B0604020202020204" pitchFamily="34" charset="0"/>
              </a:rPr>
              <a:t> </a:t>
            </a:r>
            <a:r>
              <a:rPr lang="en-US" sz="7600" dirty="0">
                <a:latin typeface="Arial" panose="020B0604020202020204" pitchFamily="34" charset="0"/>
                <a:cs typeface="Arial" panose="020B0604020202020204" pitchFamily="34" charset="0"/>
              </a:rPr>
              <a:t>the media outlets participants suggest by their type.</a:t>
            </a:r>
          </a:p>
          <a:p>
            <a:pPr fontAlgn="base">
              <a:lnSpc>
                <a:spcPct val="120000"/>
              </a:lnSpc>
            </a:pPr>
            <a:r>
              <a:rPr lang="en-US" sz="7600" b="1" dirty="0">
                <a:latin typeface="Arial" panose="020B0604020202020204" pitchFamily="34" charset="0"/>
                <a:cs typeface="Arial" panose="020B0604020202020204" pitchFamily="34" charset="0"/>
              </a:rPr>
              <a:t>Identify</a:t>
            </a:r>
            <a:r>
              <a:rPr lang="en-US" sz="7600" dirty="0">
                <a:latin typeface="Arial" panose="020B0604020202020204" pitchFamily="34" charset="0"/>
                <a:cs typeface="Arial" panose="020B0604020202020204" pitchFamily="34" charset="0"/>
              </a:rPr>
              <a:t> which media are public and private.</a:t>
            </a:r>
          </a:p>
          <a:p>
            <a:pPr fontAlgn="base">
              <a:lnSpc>
                <a:spcPct val="120000"/>
              </a:lnSpc>
            </a:pPr>
            <a:r>
              <a:rPr lang="en-US" sz="7600" b="1" dirty="0">
                <a:latin typeface="Arial" panose="020B0604020202020204" pitchFamily="34" charset="0"/>
                <a:cs typeface="Arial" panose="020B0604020202020204" pitchFamily="34" charset="0"/>
              </a:rPr>
              <a:t>Separate</a:t>
            </a:r>
            <a:r>
              <a:rPr lang="en-US" sz="7600" dirty="0">
                <a:latin typeface="Arial" panose="020B0604020202020204" pitchFamily="34" charset="0"/>
                <a:cs typeface="Arial" panose="020B0604020202020204" pitchFamily="34" charset="0"/>
              </a:rPr>
              <a:t> traditional media from social media. </a:t>
            </a:r>
          </a:p>
          <a:p>
            <a:pPr fontAlgn="base">
              <a:lnSpc>
                <a:spcPct val="120000"/>
              </a:lnSpc>
            </a:pPr>
            <a:r>
              <a:rPr lang="en-US" sz="7600" b="1" dirty="0">
                <a:latin typeface="Arial" panose="020B0604020202020204" pitchFamily="34" charset="0"/>
                <a:cs typeface="Arial" panose="020B0604020202020204" pitchFamily="34" charset="0"/>
              </a:rPr>
              <a:t>Debate</a:t>
            </a:r>
            <a:r>
              <a:rPr lang="en-US" sz="7600" dirty="0">
                <a:latin typeface="Arial" panose="020B0604020202020204" pitchFamily="34" charset="0"/>
                <a:cs typeface="Arial" panose="020B0604020202020204" pitchFamily="34" charset="0"/>
              </a:rPr>
              <a:t> : </a:t>
            </a:r>
            <a:r>
              <a:rPr lang="en-US" sz="7600" i="1" dirty="0">
                <a:latin typeface="Arial" panose="020B0604020202020204" pitchFamily="34" charset="0"/>
                <a:cs typeface="Arial" panose="020B0604020202020204" pitchFamily="34" charset="0"/>
              </a:rPr>
              <a:t>Are social networks media? What are the differences with traditional media? Does the possibility of posting or writing on a social network make every Internet user a potential journalist? Why ? Which types of media do you trust the most with delivering neutral information? Why?</a:t>
            </a: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307509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fr-FR" b="1" cap="all" dirty="0">
                <a:latin typeface="Arial Narrow" panose="020B0604020202020204" pitchFamily="34" charset="0"/>
              </a:rPr>
              <a:t>Media </a:t>
            </a:r>
            <a:r>
              <a:rPr lang="fr-FR" b="1" cap="all" dirty="0" err="1">
                <a:latin typeface="Arial Narrow" panose="020B0604020202020204" pitchFamily="34" charset="0"/>
              </a:rPr>
              <a:t>environment</a:t>
            </a:r>
            <a:r>
              <a:rPr lang="fr-FR" b="1" cap="all" dirty="0">
                <a:latin typeface="Arial Narrow" panose="020B0604020202020204" pitchFamily="34" charset="0"/>
              </a:rPr>
              <a:t> - DEBATE</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690688"/>
            <a:ext cx="10813472" cy="4486275"/>
          </a:xfrm>
        </p:spPr>
        <p:txBody>
          <a:bodyPr/>
          <a:lstStyle/>
          <a:p>
            <a:pPr lvl="0" fontAlgn="base"/>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Are social networks media? </a:t>
            </a:r>
            <a:r>
              <a:rPr lang="fr-FR" dirty="0" err="1">
                <a:latin typeface="Arial" panose="020B0604020202020204" pitchFamily="34" charset="0"/>
                <a:cs typeface="Arial" panose="020B0604020202020204" pitchFamily="34" charset="0"/>
              </a:rPr>
              <a:t>What</a:t>
            </a:r>
            <a:r>
              <a:rPr lang="fr-FR" dirty="0">
                <a:latin typeface="Arial" panose="020B0604020202020204" pitchFamily="34" charset="0"/>
                <a:cs typeface="Arial" panose="020B0604020202020204" pitchFamily="34" charset="0"/>
              </a:rPr>
              <a:t> are the </a:t>
            </a:r>
            <a:r>
              <a:rPr lang="fr-FR" dirty="0" err="1">
                <a:latin typeface="Arial" panose="020B0604020202020204" pitchFamily="34" charset="0"/>
                <a:cs typeface="Arial" panose="020B0604020202020204" pitchFamily="34" charset="0"/>
              </a:rPr>
              <a:t>differences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with</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traditional</a:t>
            </a:r>
            <a:r>
              <a:rPr lang="fr-FR" dirty="0">
                <a:latin typeface="Arial" panose="020B0604020202020204" pitchFamily="34" charset="0"/>
                <a:cs typeface="Arial" panose="020B0604020202020204" pitchFamily="34" charset="0"/>
              </a:rPr>
              <a:t> media?</a:t>
            </a:r>
          </a:p>
          <a:p>
            <a:pPr lvl="0" fontAlgn="base"/>
            <a:endParaRPr lang="fr-FR" dirty="0">
              <a:latin typeface="Arial" panose="020B0604020202020204" pitchFamily="34" charset="0"/>
              <a:cs typeface="Arial" panose="020B0604020202020204" pitchFamily="34" charset="0"/>
            </a:endParaRPr>
          </a:p>
          <a:p>
            <a:pPr lvl="0" fontAlgn="base"/>
            <a:r>
              <a:rPr lang="fr-FR" dirty="0" err="1">
                <a:latin typeface="Arial" panose="020B0604020202020204" pitchFamily="34" charset="0"/>
                <a:cs typeface="Arial" panose="020B0604020202020204" pitchFamily="34" charset="0"/>
              </a:rPr>
              <a:t>Does</a:t>
            </a:r>
            <a:r>
              <a:rPr lang="fr-FR" dirty="0">
                <a:latin typeface="Arial" panose="020B0604020202020204" pitchFamily="34" charset="0"/>
                <a:cs typeface="Arial" panose="020B0604020202020204" pitchFamily="34" charset="0"/>
              </a:rPr>
              <a:t> the </a:t>
            </a:r>
            <a:r>
              <a:rPr lang="fr-FR" dirty="0" err="1">
                <a:latin typeface="Arial" panose="020B0604020202020204" pitchFamily="34" charset="0"/>
                <a:cs typeface="Arial" panose="020B0604020202020204" pitchFamily="34" charset="0"/>
              </a:rPr>
              <a:t>possibility</a:t>
            </a:r>
            <a:r>
              <a:rPr lang="fr-FR" dirty="0">
                <a:latin typeface="Arial" panose="020B0604020202020204" pitchFamily="34" charset="0"/>
                <a:cs typeface="Arial" panose="020B0604020202020204" pitchFamily="34" charset="0"/>
              </a:rPr>
              <a:t> of </a:t>
            </a:r>
            <a:r>
              <a:rPr lang="fr-FR" dirty="0" err="1">
                <a:latin typeface="Arial" panose="020B0604020202020204" pitchFamily="34" charset="0"/>
                <a:cs typeface="Arial" panose="020B0604020202020204" pitchFamily="34" charset="0"/>
              </a:rPr>
              <a:t>posting</a:t>
            </a:r>
            <a:r>
              <a:rPr lang="fr-FR" dirty="0">
                <a:latin typeface="Arial" panose="020B0604020202020204" pitchFamily="34" charset="0"/>
                <a:cs typeface="Arial" panose="020B0604020202020204" pitchFamily="34" charset="0"/>
              </a:rPr>
              <a:t> or </a:t>
            </a:r>
            <a:r>
              <a:rPr lang="fr-FR" dirty="0" err="1">
                <a:latin typeface="Arial" panose="020B0604020202020204" pitchFamily="34" charset="0"/>
                <a:cs typeface="Arial" panose="020B0604020202020204" pitchFamily="34" charset="0"/>
              </a:rPr>
              <a:t>writing</a:t>
            </a:r>
            <a:r>
              <a:rPr lang="fr-FR" dirty="0">
                <a:latin typeface="Arial" panose="020B0604020202020204" pitchFamily="34" charset="0"/>
                <a:cs typeface="Arial" panose="020B0604020202020204" pitchFamily="34" charset="0"/>
              </a:rPr>
              <a:t> on a social network </a:t>
            </a:r>
            <a:r>
              <a:rPr lang="fr-FR" dirty="0" err="1">
                <a:latin typeface="Arial" panose="020B0604020202020204" pitchFamily="34" charset="0"/>
                <a:cs typeface="Arial" panose="020B0604020202020204" pitchFamily="34" charset="0"/>
              </a:rPr>
              <a:t>make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every</a:t>
            </a:r>
            <a:r>
              <a:rPr lang="fr-FR" dirty="0">
                <a:latin typeface="Arial" panose="020B0604020202020204" pitchFamily="34" charset="0"/>
                <a:cs typeface="Arial" panose="020B0604020202020204" pitchFamily="34" charset="0"/>
              </a:rPr>
              <a:t> Internet user a </a:t>
            </a:r>
            <a:r>
              <a:rPr lang="fr-FR" dirty="0" err="1">
                <a:latin typeface="Arial" panose="020B0604020202020204" pitchFamily="34" charset="0"/>
                <a:cs typeface="Arial" panose="020B0604020202020204" pitchFamily="34" charset="0"/>
              </a:rPr>
              <a:t>potential</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journalist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Why</a:t>
            </a:r>
            <a:r>
              <a:rPr lang="fr-FR" dirty="0">
                <a:latin typeface="Arial" panose="020B0604020202020204" pitchFamily="34" charset="0"/>
                <a:cs typeface="Arial" panose="020B0604020202020204" pitchFamily="34" charset="0"/>
              </a:rPr>
              <a:t>?</a:t>
            </a:r>
          </a:p>
          <a:p>
            <a:pPr lvl="0" fontAlgn="base"/>
            <a:endParaRPr lang="fr-FR" dirty="0">
              <a:latin typeface="Arial" panose="020B0604020202020204" pitchFamily="34" charset="0"/>
              <a:cs typeface="Arial" panose="020B0604020202020204" pitchFamily="34" charset="0"/>
            </a:endParaRPr>
          </a:p>
          <a:p>
            <a:pPr lvl="0" fontAlgn="base"/>
            <a:r>
              <a:rPr lang="fr-FR" dirty="0" err="1">
                <a:latin typeface="Arial" panose="020B0604020202020204" pitchFamily="34" charset="0"/>
                <a:cs typeface="Arial" panose="020B0604020202020204" pitchFamily="34" charset="0"/>
              </a:rPr>
              <a:t>Which</a:t>
            </a:r>
            <a:r>
              <a:rPr lang="fr-FR" dirty="0">
                <a:latin typeface="Arial" panose="020B0604020202020204" pitchFamily="34" charset="0"/>
                <a:cs typeface="Arial" panose="020B0604020202020204" pitchFamily="34" charset="0"/>
              </a:rPr>
              <a:t> types of media do </a:t>
            </a:r>
            <a:r>
              <a:rPr lang="fr-FR" dirty="0" err="1">
                <a:latin typeface="Arial" panose="020B0604020202020204" pitchFamily="34" charset="0"/>
                <a:cs typeface="Arial" panose="020B0604020202020204" pitchFamily="34" charset="0"/>
              </a:rPr>
              <a:t>you</a:t>
            </a:r>
            <a:r>
              <a:rPr lang="fr-FR" dirty="0">
                <a:latin typeface="Arial" panose="020B0604020202020204" pitchFamily="34" charset="0"/>
                <a:cs typeface="Arial" panose="020B0604020202020204" pitchFamily="34" charset="0"/>
              </a:rPr>
              <a:t> trust the </a:t>
            </a:r>
            <a:r>
              <a:rPr lang="fr-FR" dirty="0" err="1">
                <a:latin typeface="Arial" panose="020B0604020202020204" pitchFamily="34" charset="0"/>
                <a:cs typeface="Arial" panose="020B0604020202020204" pitchFamily="34" charset="0"/>
              </a:rPr>
              <a:t>most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with</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delivering</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neutral</a:t>
            </a:r>
            <a:r>
              <a:rPr lang="fr-FR" dirty="0">
                <a:latin typeface="Arial" panose="020B0604020202020204" pitchFamily="34" charset="0"/>
                <a:cs typeface="Arial" panose="020B0604020202020204" pitchFamily="34" charset="0"/>
              </a:rPr>
              <a:t> information? </a:t>
            </a:r>
            <a:r>
              <a:rPr lang="fr-FR" dirty="0" err="1">
                <a:latin typeface="Arial" panose="020B0604020202020204" pitchFamily="34" charset="0"/>
                <a:cs typeface="Arial" panose="020B0604020202020204" pitchFamily="34" charset="0"/>
              </a:rPr>
              <a:t>Why</a:t>
            </a:r>
            <a:r>
              <a:rPr lang="fr-FR" dirty="0">
                <a:latin typeface="Arial" panose="020B0604020202020204" pitchFamily="34" charset="0"/>
                <a:cs typeface="Arial" panose="020B0604020202020204" pitchFamily="34" charset="0"/>
              </a:rPr>
              <a:t>?</a:t>
            </a:r>
          </a:p>
          <a:p>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838005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43608"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1. When did the internet and </a:t>
            </a:r>
            <a:r>
              <a:rPr lang="fr-FR" b="1" dirty="0">
                <a:latin typeface="Arial" panose="020B0604020202020204" pitchFamily="34" charset="0"/>
                <a:cs typeface="Arial" panose="020B0604020202020204" pitchFamily="34" charset="0"/>
              </a:rPr>
              <a:t>new media </a:t>
            </a:r>
            <a:r>
              <a:rPr lang="fr-FR" b="1" dirty="0" err="1">
                <a:latin typeface="Arial" panose="020B0604020202020204" pitchFamily="34" charset="0"/>
                <a:cs typeface="Arial" panose="020B0604020202020204" pitchFamily="34" charset="0"/>
              </a:rPr>
              <a:t>emerge</a:t>
            </a:r>
            <a:r>
              <a:rPr lang="fr-FR" b="1" dirty="0">
                <a:latin typeface="Arial" panose="020B0604020202020204" pitchFamily="34" charset="0"/>
                <a:cs typeface="Arial" panose="020B0604020202020204" pitchFamily="34" charset="0"/>
              </a:rPr>
              <a:t>?</a:t>
            </a:r>
            <a:endParaRPr lang="en" b="1" dirty="0">
              <a:latin typeface="Arial" panose="020B0604020202020204" pitchFamily="34" charset="0"/>
              <a:cs typeface="Arial" panose="020B0604020202020204" pitchFamily="34" charset="0"/>
            </a:endParaRPr>
          </a:p>
        </p:txBody>
      </p:sp>
      <p:sp>
        <p:nvSpPr>
          <p:cNvPr id="9" name="ZoneTexte 8"/>
          <p:cNvSpPr txBox="1"/>
          <p:nvPr/>
        </p:nvSpPr>
        <p:spPr>
          <a:xfrm>
            <a:off x="1433901" y="2937248"/>
            <a:ext cx="8169199"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A -  1970s                                                </a:t>
            </a:r>
            <a:r>
              <a:rPr kumimoji="0" lang="fr-FR" sz="2800" i="0" u="none" strike="noStrike" kern="0" cap="none" spc="0" normalizeH="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B -  1980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pPr>
              <a:buClr>
                <a:srgbClr val="000000"/>
              </a:buClr>
              <a:defRPr/>
            </a:pPr>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C -  1990	</a:t>
            </a:r>
            <a:r>
              <a:rPr lang="fr-FR" sz="2800" kern="0" dirty="0">
                <a:latin typeface="Arial" panose="020B0604020202020204" pitchFamily="34" charset="0"/>
                <a:ea typeface="Roboto Condensed" panose="020B0604020202020204" charset="0"/>
                <a:cs typeface="Arial" panose="020B0604020202020204" pitchFamily="34" charset="0"/>
                <a:sym typeface="Arial"/>
              </a:rPr>
              <a:t>    				          D -  2000</a:t>
            </a:r>
            <a:endParaRPr lang="fr-FR" sz="2800" kern="0" dirty="0">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endParaRPr kumimoji="0" lang="fr-FR" sz="260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85497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43608"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1. When did the internet and </a:t>
            </a:r>
            <a:r>
              <a:rPr lang="fr-FR" b="1" dirty="0">
                <a:latin typeface="Arial" panose="020B0604020202020204" pitchFamily="34" charset="0"/>
                <a:cs typeface="Arial" panose="020B0604020202020204" pitchFamily="34" charset="0"/>
              </a:rPr>
              <a:t>new media </a:t>
            </a:r>
            <a:r>
              <a:rPr lang="fr-FR" b="1" dirty="0" err="1">
                <a:latin typeface="Arial" panose="020B0604020202020204" pitchFamily="34" charset="0"/>
                <a:cs typeface="Arial" panose="020B0604020202020204" pitchFamily="34" charset="0"/>
              </a:rPr>
              <a:t>emerge</a:t>
            </a:r>
            <a:r>
              <a:rPr lang="fr-FR" b="1" dirty="0">
                <a:latin typeface="Arial" panose="020B0604020202020204" pitchFamily="34" charset="0"/>
                <a:cs typeface="Arial" panose="020B0604020202020204" pitchFamily="34" charset="0"/>
              </a:rPr>
              <a:t>?</a:t>
            </a:r>
            <a:endParaRPr lang="en" b="1" dirty="0">
              <a:latin typeface="Arial" panose="020B0604020202020204" pitchFamily="34" charset="0"/>
              <a:cs typeface="Arial" panose="020B0604020202020204" pitchFamily="34" charset="0"/>
            </a:endParaRPr>
          </a:p>
        </p:txBody>
      </p:sp>
      <p:sp>
        <p:nvSpPr>
          <p:cNvPr id="9" name="ZoneTexte 8"/>
          <p:cNvSpPr txBox="1"/>
          <p:nvPr/>
        </p:nvSpPr>
        <p:spPr>
          <a:xfrm>
            <a:off x="1433901" y="2937248"/>
            <a:ext cx="838534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i="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A -  1970s                                                </a:t>
            </a:r>
            <a:r>
              <a:rPr kumimoji="0" lang="fr-FR" sz="2800" i="0" u="none" strike="noStrike" kern="0" cap="none" spc="0" normalizeH="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b="1" i="0"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B -  1980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800" b="1"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b="1"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i="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C -  1990                                                </a:t>
            </a:r>
            <a:r>
              <a:rPr lang="fr-FR" sz="2800" kern="0" dirty="0">
                <a:solidFill>
                  <a:srgbClr val="FF0000"/>
                </a:solidFill>
                <a:latin typeface="Arial" panose="020B0604020202020204" pitchFamily="34" charset="0"/>
                <a:ea typeface="Roboto Condensed" panose="020B0604020202020204" charset="0"/>
                <a:cs typeface="Arial" panose="020B0604020202020204" pitchFamily="34" charset="0"/>
                <a:sym typeface="Arial"/>
              </a:rPr>
              <a:t> </a:t>
            </a:r>
            <a:r>
              <a:rPr kumimoji="0" lang="fr-FR" sz="2800" i="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  D -  2000</a:t>
            </a:r>
            <a:endParaRPr kumimoji="0" lang="fr-FR" sz="280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23695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43608"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latin typeface="Arial" panose="020B0604020202020204" pitchFamily="34" charset="0"/>
                <a:cs typeface="Arial" panose="020B0604020202020204" pitchFamily="34" charset="0"/>
              </a:rPr>
              <a:t>2. </a:t>
            </a:r>
            <a:r>
              <a:rPr lang="fr-FR" sz="2600" b="1" dirty="0">
                <a:latin typeface="Arial" panose="020B0604020202020204" pitchFamily="34" charset="0"/>
                <a:cs typeface="Arial" panose="020B0604020202020204" pitchFamily="34" charset="0"/>
              </a:rPr>
              <a:t>In </a:t>
            </a:r>
            <a:r>
              <a:rPr lang="fr-FR" sz="2600" b="1" dirty="0" err="1">
                <a:latin typeface="Arial" panose="020B0604020202020204" pitchFamily="34" charset="0"/>
                <a:cs typeface="Arial" panose="020B0604020202020204" pitchFamily="34" charset="0"/>
              </a:rPr>
              <a:t>democratic</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societies</a:t>
            </a:r>
            <a:r>
              <a:rPr lang="fr-FR" sz="2600" b="1" dirty="0">
                <a:latin typeface="Arial" panose="020B0604020202020204" pitchFamily="34" charset="0"/>
                <a:cs typeface="Arial" panose="020B0604020202020204" pitchFamily="34" charset="0"/>
              </a:rPr>
              <a:t>, media are:</a:t>
            </a:r>
            <a:endParaRPr lang="en" sz="2600" b="1" dirty="0">
              <a:latin typeface="Arial" panose="020B0604020202020204" pitchFamily="34" charset="0"/>
              <a:cs typeface="Arial" panose="020B0604020202020204" pitchFamily="34" charset="0"/>
            </a:endParaRPr>
          </a:p>
        </p:txBody>
      </p:sp>
      <p:sp>
        <p:nvSpPr>
          <p:cNvPr id="9" name="ZoneTexte 8"/>
          <p:cNvSpPr txBox="1"/>
          <p:nvPr/>
        </p:nvSpPr>
        <p:spPr>
          <a:xfrm>
            <a:off x="848098" y="2556543"/>
            <a:ext cx="4525760" cy="2492990"/>
          </a:xfrm>
          <a:prstGeom prst="rect">
            <a:avLst/>
          </a:prstGeom>
          <a:noFill/>
        </p:spPr>
        <p:txBody>
          <a:bodyPr wrap="square" rtlCol="0">
            <a:spAutoFit/>
          </a:bodyPr>
          <a:lstStyle/>
          <a:p>
            <a:pPr algn="just"/>
            <a:r>
              <a:rPr kumimoji="0" lang="fr-FR" sz="2600" i="0" u="none" strike="noStrike" kern="0" cap="none" spc="0" normalizeH="0" baseline="0" noProof="0" dirty="0">
                <a:ln>
                  <a:noFill/>
                </a:ln>
                <a:solidFill>
                  <a:srgbClr val="0070C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A -  </a:t>
            </a:r>
            <a:r>
              <a:rPr lang="pt-BR" sz="2600" dirty="0">
                <a:latin typeface="Arial" panose="020B0604020202020204" pitchFamily="34" charset="0"/>
                <a:cs typeface="Arial" panose="020B0604020202020204" pitchFamily="34" charset="0"/>
              </a:rPr>
              <a:t>A propaganda tool to manipulate </a:t>
            </a:r>
            <a:r>
              <a:rPr lang="fr-FR" sz="2600" dirty="0">
                <a:latin typeface="Arial" panose="020B0604020202020204" pitchFamily="34" charset="0"/>
                <a:cs typeface="Arial" panose="020B0604020202020204" pitchFamily="34" charset="0"/>
              </a:rPr>
              <a:t>the masses</a:t>
            </a:r>
            <a:endPar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600" u="none" strike="noStrike" kern="0" cap="none" spc="0" normalizeH="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C -  </a:t>
            </a:r>
            <a:r>
              <a:rPr lang="en-US" sz="2600" dirty="0">
                <a:latin typeface="Arial" panose="020B0604020202020204" pitchFamily="34" charset="0"/>
                <a:cs typeface="Arial" panose="020B0604020202020204" pitchFamily="34" charset="0"/>
              </a:rPr>
              <a:t>A way of broadening the discussion of ideas within a population</a:t>
            </a:r>
            <a:endParaRPr kumimoji="0" lang="fr-FR" sz="260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10" name="ZoneTexte 9"/>
          <p:cNvSpPr txBox="1"/>
          <p:nvPr/>
        </p:nvSpPr>
        <p:spPr>
          <a:xfrm>
            <a:off x="6508768" y="2556543"/>
            <a:ext cx="5185537" cy="2492990"/>
          </a:xfrm>
          <a:prstGeom prst="rect">
            <a:avLst/>
          </a:prstGeom>
          <a:noFill/>
        </p:spPr>
        <p:txBody>
          <a:bodyPr wrap="square" rtlCol="0">
            <a:spAutoFit/>
          </a:bodyPr>
          <a:lstStyle/>
          <a:p>
            <a:pPr algn="just"/>
            <a:r>
              <a:rPr kumimoji="0" lang="fr-FR" sz="2600" i="0" u="none" strike="noStrike" kern="0" cap="none" spc="0" normalizeH="0" baseline="0" noProof="0" dirty="0">
                <a:ln>
                  <a:noFill/>
                </a:ln>
                <a:solidFill>
                  <a:srgbClr val="0070C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lang="fr-FR" sz="2600" kern="0" dirty="0">
                <a:latin typeface="Arial" panose="020B0604020202020204" pitchFamily="34" charset="0"/>
                <a:ea typeface="Roboto Condensed" panose="020B0604020202020204" charset="0"/>
                <a:cs typeface="Arial" panose="020B0604020202020204" pitchFamily="34" charset="0"/>
                <a:sym typeface="Arial"/>
              </a:rPr>
              <a:t>B</a:t>
            </a:r>
            <a:r>
              <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  </a:t>
            </a:r>
            <a:r>
              <a:rPr lang="fr-FR" sz="2600" dirty="0">
                <a:latin typeface="Arial" panose="020B0604020202020204" pitchFamily="34" charset="0"/>
                <a:cs typeface="Arial" panose="020B0604020202020204" pitchFamily="34" charset="0"/>
              </a:rPr>
              <a:t>A check on power</a:t>
            </a:r>
            <a:endPar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600" i="0" u="none" strike="noStrike" kern="0" cap="none" spc="0" normalizeH="0" baseline="0" noProof="0" dirty="0">
                <a:ln>
                  <a:noFill/>
                </a:ln>
                <a:effectLst/>
                <a:uLnTx/>
                <a:uFillTx/>
                <a:ea typeface="Roboto Condensed" panose="020B0604020202020204" charset="0"/>
                <a:cs typeface="Arial"/>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600" i="0" u="none" strike="noStrike" kern="0" cap="none" spc="0" normalizeH="0" baseline="0" noProof="0" dirty="0">
              <a:ln>
                <a:noFill/>
              </a:ln>
              <a:effectLst/>
              <a:uLnTx/>
              <a:uFillTx/>
              <a:ea typeface="Roboto Condensed" panose="020B0604020202020204" charset="0"/>
              <a:cs typeface="Arial"/>
              <a:sym typeface="Arial"/>
            </a:endParaRPr>
          </a:p>
          <a:p>
            <a:r>
              <a:rPr kumimoji="0" lang="fr-FR" sz="2600" i="0" u="none" strike="noStrike" kern="0" cap="none" spc="0" normalizeH="0" baseline="0" noProof="0" dirty="0">
                <a:ln>
                  <a:noFill/>
                </a:ln>
                <a:effectLst/>
                <a:uLnTx/>
                <a:uFillTx/>
                <a:ea typeface="Roboto Condensed" panose="020B0604020202020204" charset="0"/>
                <a:cs typeface="Arial"/>
                <a:sym typeface="Arial"/>
              </a:rPr>
              <a:t>  </a:t>
            </a:r>
            <a:r>
              <a:rPr kumimoji="0" lang="fr-FR" sz="2600" i="0" u="none" strike="noStrike" kern="0" cap="none" spc="0" normalizeH="0" noProof="0" dirty="0">
                <a:ln>
                  <a:noFill/>
                </a:ln>
                <a:effectLst/>
                <a:uLnTx/>
                <a:uFillTx/>
                <a:ea typeface="Roboto Condensed" panose="020B0604020202020204" charset="0"/>
                <a:cs typeface="Arial"/>
                <a:sym typeface="Arial"/>
              </a:rPr>
              <a:t> </a:t>
            </a:r>
            <a:r>
              <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D -  </a:t>
            </a:r>
            <a:r>
              <a:rPr lang="fr-FR" sz="2600" dirty="0">
                <a:latin typeface="Arial" panose="020B0604020202020204" pitchFamily="34" charset="0"/>
                <a:cs typeface="Arial" panose="020B0604020202020204" pitchFamily="34" charset="0"/>
              </a:rPr>
              <a:t>A </a:t>
            </a:r>
            <a:r>
              <a:rPr lang="fr-FR" sz="2600" dirty="0" err="1">
                <a:latin typeface="Arial" panose="020B0604020202020204" pitchFamily="34" charset="0"/>
                <a:cs typeface="Arial" panose="020B0604020202020204" pitchFamily="34" charset="0"/>
              </a:rPr>
              <a:t>way</a:t>
            </a:r>
            <a:r>
              <a:rPr lang="fr-FR" sz="2600" dirty="0">
                <a:latin typeface="Arial" panose="020B0604020202020204" pitchFamily="34" charset="0"/>
                <a:cs typeface="Arial" panose="020B0604020202020204" pitchFamily="34" charset="0"/>
              </a:rPr>
              <a:t> of </a:t>
            </a:r>
            <a:r>
              <a:rPr lang="fr-FR" sz="2600" dirty="0" err="1">
                <a:latin typeface="Arial" panose="020B0604020202020204" pitchFamily="34" charset="0"/>
                <a:cs typeface="Arial" panose="020B0604020202020204" pitchFamily="34" charset="0"/>
              </a:rPr>
              <a:t>communicating</a:t>
            </a:r>
            <a:endParaRPr lang="fr-FR" sz="2600" dirty="0">
              <a:latin typeface="Arial" panose="020B0604020202020204" pitchFamily="34" charset="0"/>
              <a:cs typeface="Arial" panose="020B0604020202020204" pitchFamily="34" charset="0"/>
            </a:endParaRPr>
          </a:p>
          <a:p>
            <a:r>
              <a:rPr lang="fr-FR" sz="2600" dirty="0" err="1">
                <a:latin typeface="Arial" panose="020B0604020202020204" pitchFamily="34" charset="0"/>
                <a:cs typeface="Arial" panose="020B0604020202020204" pitchFamily="34" charset="0"/>
              </a:rPr>
              <a:t>political</a:t>
            </a:r>
            <a:r>
              <a:rPr lang="fr-FR" sz="2600" dirty="0">
                <a:latin typeface="Arial" panose="020B0604020202020204" pitchFamily="34" charset="0"/>
                <a:cs typeface="Arial" panose="020B0604020202020204" pitchFamily="34" charset="0"/>
              </a:rPr>
              <a:t> </a:t>
            </a:r>
            <a:r>
              <a:rPr lang="fr-FR" sz="2600" dirty="0" err="1">
                <a:latin typeface="Arial" panose="020B0604020202020204" pitchFamily="34" charset="0"/>
                <a:cs typeface="Arial" panose="020B0604020202020204" pitchFamily="34" charset="0"/>
              </a:rPr>
              <a:t>manifestos</a:t>
            </a:r>
            <a:r>
              <a:rPr lang="fr-FR" sz="2600" dirty="0">
                <a:latin typeface="Arial" panose="020B0604020202020204" pitchFamily="34" charset="0"/>
                <a:cs typeface="Arial" panose="020B0604020202020204" pitchFamily="34" charset="0"/>
              </a:rPr>
              <a:t> </a:t>
            </a:r>
            <a:r>
              <a:rPr lang="fr-FR" sz="2600" dirty="0" err="1">
                <a:latin typeface="Arial" panose="020B0604020202020204" pitchFamily="34" charset="0"/>
                <a:cs typeface="Arial" panose="020B0604020202020204" pitchFamily="34" charset="0"/>
              </a:rPr>
              <a:t>during</a:t>
            </a:r>
            <a:r>
              <a:rPr lang="fr-FR" sz="2600" dirty="0">
                <a:latin typeface="Arial" panose="020B0604020202020204" pitchFamily="34" charset="0"/>
                <a:cs typeface="Arial" panose="020B0604020202020204" pitchFamily="34" charset="0"/>
              </a:rPr>
              <a:t> </a:t>
            </a:r>
            <a:r>
              <a:rPr lang="fr-FR" sz="2600" dirty="0" err="1">
                <a:latin typeface="Arial" panose="020B0604020202020204" pitchFamily="34" charset="0"/>
                <a:cs typeface="Arial" panose="020B0604020202020204" pitchFamily="34" charset="0"/>
              </a:rPr>
              <a:t>elections</a:t>
            </a:r>
            <a:r>
              <a:rPr lang="fr-FR" sz="2600" dirty="0">
                <a:latin typeface="Arial" panose="020B0604020202020204" pitchFamily="34" charset="0"/>
                <a:cs typeface="Arial" panose="020B0604020202020204" pitchFamily="34" charset="0"/>
              </a:rPr>
              <a:t>.</a:t>
            </a:r>
            <a:endParaRPr kumimoji="0" lang="fr-FR" sz="260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37917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43608"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latin typeface="Arial" panose="020B0604020202020204" pitchFamily="34" charset="0"/>
                <a:cs typeface="Arial" panose="020B0604020202020204" pitchFamily="34" charset="0"/>
              </a:rPr>
              <a:t>2. </a:t>
            </a:r>
            <a:r>
              <a:rPr lang="fr-FR" sz="2600" b="1" dirty="0">
                <a:latin typeface="Arial" panose="020B0604020202020204" pitchFamily="34" charset="0"/>
                <a:cs typeface="Arial" panose="020B0604020202020204" pitchFamily="34" charset="0"/>
              </a:rPr>
              <a:t>In </a:t>
            </a:r>
            <a:r>
              <a:rPr lang="fr-FR" sz="2600" b="1" dirty="0" err="1">
                <a:latin typeface="Arial" panose="020B0604020202020204" pitchFamily="34" charset="0"/>
                <a:cs typeface="Arial" panose="020B0604020202020204" pitchFamily="34" charset="0"/>
              </a:rPr>
              <a:t>democratic</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societies</a:t>
            </a:r>
            <a:r>
              <a:rPr lang="fr-FR" sz="2600" b="1" dirty="0">
                <a:latin typeface="Arial" panose="020B0604020202020204" pitchFamily="34" charset="0"/>
                <a:cs typeface="Arial" panose="020B0604020202020204" pitchFamily="34" charset="0"/>
              </a:rPr>
              <a:t>, media are:</a:t>
            </a:r>
            <a:endParaRPr lang="en" sz="2600" b="1"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2E15492A-EFCA-47F6-AC86-493884A879D6}"/>
              </a:ext>
            </a:extLst>
          </p:cNvPr>
          <p:cNvSpPr txBox="1"/>
          <p:nvPr/>
        </p:nvSpPr>
        <p:spPr>
          <a:xfrm>
            <a:off x="848098" y="2556543"/>
            <a:ext cx="4525760" cy="2492990"/>
          </a:xfrm>
          <a:prstGeom prst="rect">
            <a:avLst/>
          </a:prstGeom>
          <a:noFill/>
        </p:spPr>
        <p:txBody>
          <a:bodyPr wrap="square" rtlCol="0">
            <a:spAutoFit/>
          </a:bodyPr>
          <a:lstStyle/>
          <a:p>
            <a:pPr algn="just"/>
            <a:r>
              <a:rPr kumimoji="0" lang="fr-FR" sz="2600" i="0" u="none" strike="noStrike" kern="0" cap="none" spc="0" normalizeH="0" baseline="0" noProof="0" dirty="0">
                <a:ln>
                  <a:noFill/>
                </a:ln>
                <a:solidFill>
                  <a:srgbClr val="0070C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60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A -  </a:t>
            </a:r>
            <a:r>
              <a:rPr lang="pt-BR" sz="2600" dirty="0">
                <a:solidFill>
                  <a:srgbClr val="FF0000"/>
                </a:solidFill>
                <a:latin typeface="Arial" panose="020B0604020202020204" pitchFamily="34" charset="0"/>
                <a:cs typeface="Arial" panose="020B0604020202020204" pitchFamily="34" charset="0"/>
              </a:rPr>
              <a:t>A propaganda tool to manipulate </a:t>
            </a:r>
            <a:r>
              <a:rPr lang="fr-FR" sz="2600" dirty="0">
                <a:solidFill>
                  <a:srgbClr val="FF0000"/>
                </a:solidFill>
                <a:latin typeface="Arial" panose="020B0604020202020204" pitchFamily="34" charset="0"/>
                <a:cs typeface="Arial" panose="020B0604020202020204" pitchFamily="34" charset="0"/>
              </a:rPr>
              <a:t>the masses</a:t>
            </a:r>
            <a:endParaRPr kumimoji="0" lang="fr-FR" sz="260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600" b="1"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r>
              <a:rPr kumimoji="0" lang="fr-FR" sz="2600" b="1"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600" b="1" u="none" strike="noStrike" kern="0" cap="none" spc="0" normalizeH="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600" b="1"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C -  </a:t>
            </a:r>
            <a:r>
              <a:rPr lang="en-US" sz="2600" b="1" dirty="0">
                <a:solidFill>
                  <a:srgbClr val="00B050"/>
                </a:solidFill>
                <a:latin typeface="Arial" panose="020B0604020202020204" pitchFamily="34" charset="0"/>
                <a:cs typeface="Arial" panose="020B0604020202020204" pitchFamily="34" charset="0"/>
              </a:rPr>
              <a:t>A way of broadening the discussion of ideas within a population</a:t>
            </a:r>
            <a:endParaRPr kumimoji="0" lang="fr-FR" sz="2600" b="1"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endParaRPr>
          </a:p>
        </p:txBody>
      </p:sp>
      <p:sp>
        <p:nvSpPr>
          <p:cNvPr id="12" name="ZoneTexte 11">
            <a:extLst>
              <a:ext uri="{FF2B5EF4-FFF2-40B4-BE49-F238E27FC236}">
                <a16:creationId xmlns:a16="http://schemas.microsoft.com/office/drawing/2014/main" id="{0EB82EEE-EC2A-4F61-A5C1-02273C56E338}"/>
              </a:ext>
            </a:extLst>
          </p:cNvPr>
          <p:cNvSpPr txBox="1"/>
          <p:nvPr/>
        </p:nvSpPr>
        <p:spPr>
          <a:xfrm>
            <a:off x="6508768" y="2556543"/>
            <a:ext cx="5185537" cy="2492990"/>
          </a:xfrm>
          <a:prstGeom prst="rect">
            <a:avLst/>
          </a:prstGeom>
          <a:noFill/>
        </p:spPr>
        <p:txBody>
          <a:bodyPr wrap="square" rtlCol="0">
            <a:spAutoFit/>
          </a:bodyPr>
          <a:lstStyle/>
          <a:p>
            <a:pPr algn="just"/>
            <a:r>
              <a:rPr kumimoji="0" lang="fr-FR" sz="2600" b="1" i="0"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lang="fr-FR" sz="2600" b="1" kern="0" dirty="0">
                <a:solidFill>
                  <a:srgbClr val="00B050"/>
                </a:solidFill>
                <a:latin typeface="Arial" panose="020B0604020202020204" pitchFamily="34" charset="0"/>
                <a:ea typeface="Roboto Condensed" panose="020B0604020202020204" charset="0"/>
                <a:cs typeface="Arial" panose="020B0604020202020204" pitchFamily="34" charset="0"/>
                <a:sym typeface="Arial"/>
              </a:rPr>
              <a:t>B</a:t>
            </a:r>
            <a:r>
              <a:rPr kumimoji="0" lang="fr-FR" sz="2600" b="1" i="0"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 -  </a:t>
            </a:r>
            <a:r>
              <a:rPr lang="fr-FR" sz="2600" b="1" dirty="0">
                <a:solidFill>
                  <a:srgbClr val="00B050"/>
                </a:solidFill>
                <a:latin typeface="Arial" panose="020B0604020202020204" pitchFamily="34" charset="0"/>
                <a:cs typeface="Arial" panose="020B0604020202020204" pitchFamily="34" charset="0"/>
              </a:rPr>
              <a:t>A check on power</a:t>
            </a:r>
            <a:endParaRPr kumimoji="0" lang="fr-FR" sz="2600" b="1" i="0"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600" b="1" i="0" u="none" strike="noStrike" kern="0" cap="none" spc="0" normalizeH="0" baseline="0" noProof="0" dirty="0">
                <a:ln>
                  <a:noFill/>
                </a:ln>
                <a:solidFill>
                  <a:srgbClr val="00B050"/>
                </a:solidFill>
                <a:effectLst/>
                <a:uLnTx/>
                <a:uFillTx/>
                <a:ea typeface="Roboto Condensed" panose="020B0604020202020204" charset="0"/>
                <a:cs typeface="Arial"/>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600" b="1" i="0" u="none" strike="noStrike" kern="0" cap="none" spc="0" normalizeH="0" baseline="0" noProof="0" dirty="0">
              <a:ln>
                <a:noFill/>
              </a:ln>
              <a:solidFill>
                <a:srgbClr val="00B050"/>
              </a:solidFill>
              <a:effectLst/>
              <a:uLnTx/>
              <a:uFillTx/>
              <a:ea typeface="Roboto Condensed" panose="020B0604020202020204" charset="0"/>
              <a:cs typeface="Arial"/>
              <a:sym typeface="Arial"/>
            </a:endParaRPr>
          </a:p>
          <a:p>
            <a:r>
              <a:rPr kumimoji="0" lang="fr-FR" sz="2600" b="1" i="0" u="none" strike="noStrike" kern="0" cap="none" spc="0" normalizeH="0" baseline="0" noProof="0" dirty="0">
                <a:ln>
                  <a:noFill/>
                </a:ln>
                <a:solidFill>
                  <a:srgbClr val="00B050"/>
                </a:solidFill>
                <a:effectLst/>
                <a:uLnTx/>
                <a:uFillTx/>
                <a:ea typeface="Roboto Condensed" panose="020B0604020202020204" charset="0"/>
                <a:cs typeface="Arial"/>
                <a:sym typeface="Arial"/>
              </a:rPr>
              <a:t>  </a:t>
            </a:r>
            <a:r>
              <a:rPr kumimoji="0" lang="fr-FR" sz="2600" b="1" i="0" u="none" strike="noStrike" kern="0" cap="none" spc="0" normalizeH="0" noProof="0" dirty="0">
                <a:ln>
                  <a:noFill/>
                </a:ln>
                <a:solidFill>
                  <a:srgbClr val="00B050"/>
                </a:solidFill>
                <a:effectLst/>
                <a:uLnTx/>
                <a:uFillTx/>
                <a:ea typeface="Roboto Condensed" panose="020B0604020202020204" charset="0"/>
                <a:cs typeface="Arial"/>
                <a:sym typeface="Arial"/>
              </a:rPr>
              <a:t> </a:t>
            </a:r>
            <a:r>
              <a:rPr kumimoji="0" lang="fr-FR" sz="2600" b="1" i="0"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D -  </a:t>
            </a:r>
            <a:r>
              <a:rPr lang="fr-FR" sz="2600" b="1" dirty="0">
                <a:solidFill>
                  <a:srgbClr val="00B050"/>
                </a:solidFill>
                <a:latin typeface="Arial" panose="020B0604020202020204" pitchFamily="34" charset="0"/>
                <a:cs typeface="Arial" panose="020B0604020202020204" pitchFamily="34" charset="0"/>
              </a:rPr>
              <a:t>A </a:t>
            </a:r>
            <a:r>
              <a:rPr lang="fr-FR" sz="2600" b="1" dirty="0" err="1">
                <a:solidFill>
                  <a:srgbClr val="00B050"/>
                </a:solidFill>
                <a:latin typeface="Arial" panose="020B0604020202020204" pitchFamily="34" charset="0"/>
                <a:cs typeface="Arial" panose="020B0604020202020204" pitchFamily="34" charset="0"/>
              </a:rPr>
              <a:t>way</a:t>
            </a:r>
            <a:r>
              <a:rPr lang="fr-FR" sz="2600" b="1" dirty="0">
                <a:solidFill>
                  <a:srgbClr val="00B050"/>
                </a:solidFill>
                <a:latin typeface="Arial" panose="020B0604020202020204" pitchFamily="34" charset="0"/>
                <a:cs typeface="Arial" panose="020B0604020202020204" pitchFamily="34" charset="0"/>
              </a:rPr>
              <a:t> of </a:t>
            </a:r>
            <a:r>
              <a:rPr lang="fr-FR" sz="2600" b="1" dirty="0" err="1">
                <a:solidFill>
                  <a:srgbClr val="00B050"/>
                </a:solidFill>
                <a:latin typeface="Arial" panose="020B0604020202020204" pitchFamily="34" charset="0"/>
                <a:cs typeface="Arial" panose="020B0604020202020204" pitchFamily="34" charset="0"/>
              </a:rPr>
              <a:t>communicating</a:t>
            </a:r>
            <a:endParaRPr lang="fr-FR" sz="2600" b="1" dirty="0">
              <a:solidFill>
                <a:srgbClr val="00B050"/>
              </a:solidFill>
              <a:latin typeface="Arial" panose="020B0604020202020204" pitchFamily="34" charset="0"/>
              <a:cs typeface="Arial" panose="020B0604020202020204" pitchFamily="34" charset="0"/>
            </a:endParaRPr>
          </a:p>
          <a:p>
            <a:r>
              <a:rPr lang="fr-FR" sz="2600" b="1" dirty="0" err="1">
                <a:solidFill>
                  <a:srgbClr val="00B050"/>
                </a:solidFill>
                <a:latin typeface="Arial" panose="020B0604020202020204" pitchFamily="34" charset="0"/>
                <a:cs typeface="Arial" panose="020B0604020202020204" pitchFamily="34" charset="0"/>
              </a:rPr>
              <a:t>political</a:t>
            </a:r>
            <a:r>
              <a:rPr lang="fr-FR" sz="2600" b="1" dirty="0">
                <a:solidFill>
                  <a:srgbClr val="00B050"/>
                </a:solidFill>
                <a:latin typeface="Arial" panose="020B0604020202020204" pitchFamily="34" charset="0"/>
                <a:cs typeface="Arial" panose="020B0604020202020204" pitchFamily="34" charset="0"/>
              </a:rPr>
              <a:t> </a:t>
            </a:r>
            <a:r>
              <a:rPr lang="fr-FR" sz="2600" b="1" dirty="0" err="1">
                <a:solidFill>
                  <a:srgbClr val="00B050"/>
                </a:solidFill>
                <a:latin typeface="Arial" panose="020B0604020202020204" pitchFamily="34" charset="0"/>
                <a:cs typeface="Arial" panose="020B0604020202020204" pitchFamily="34" charset="0"/>
              </a:rPr>
              <a:t>manifestos</a:t>
            </a:r>
            <a:r>
              <a:rPr lang="fr-FR" sz="2600" b="1" dirty="0">
                <a:solidFill>
                  <a:srgbClr val="00B050"/>
                </a:solidFill>
                <a:latin typeface="Arial" panose="020B0604020202020204" pitchFamily="34" charset="0"/>
                <a:cs typeface="Arial" panose="020B0604020202020204" pitchFamily="34" charset="0"/>
              </a:rPr>
              <a:t> </a:t>
            </a:r>
            <a:r>
              <a:rPr lang="fr-FR" sz="2600" b="1" dirty="0" err="1">
                <a:solidFill>
                  <a:srgbClr val="00B050"/>
                </a:solidFill>
                <a:latin typeface="Arial" panose="020B0604020202020204" pitchFamily="34" charset="0"/>
                <a:cs typeface="Arial" panose="020B0604020202020204" pitchFamily="34" charset="0"/>
              </a:rPr>
              <a:t>during</a:t>
            </a:r>
            <a:r>
              <a:rPr lang="fr-FR" sz="2600" b="1" dirty="0">
                <a:solidFill>
                  <a:srgbClr val="00B050"/>
                </a:solidFill>
                <a:latin typeface="Arial" panose="020B0604020202020204" pitchFamily="34" charset="0"/>
                <a:cs typeface="Arial" panose="020B0604020202020204" pitchFamily="34" charset="0"/>
              </a:rPr>
              <a:t> </a:t>
            </a:r>
            <a:r>
              <a:rPr lang="fr-FR" sz="2600" b="1" dirty="0" err="1">
                <a:solidFill>
                  <a:srgbClr val="00B050"/>
                </a:solidFill>
                <a:latin typeface="Arial" panose="020B0604020202020204" pitchFamily="34" charset="0"/>
                <a:cs typeface="Arial" panose="020B0604020202020204" pitchFamily="34" charset="0"/>
              </a:rPr>
              <a:t>elections</a:t>
            </a:r>
            <a:r>
              <a:rPr lang="fr-FR" sz="2600" dirty="0">
                <a:solidFill>
                  <a:srgbClr val="00B050"/>
                </a:solidFill>
                <a:latin typeface="Arial" panose="020B0604020202020204" pitchFamily="34" charset="0"/>
                <a:cs typeface="Arial" panose="020B0604020202020204" pitchFamily="34" charset="0"/>
              </a:rPr>
              <a:t>.</a:t>
            </a:r>
            <a:endParaRPr kumimoji="0" lang="fr-FR" sz="2600" b="0" i="0"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727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43608"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dirty="0">
                <a:latin typeface="Arial" panose="020B0604020202020204" pitchFamily="34" charset="0"/>
                <a:cs typeface="Arial" panose="020B0604020202020204" pitchFamily="34" charset="0"/>
              </a:rPr>
              <a:t>3. </a:t>
            </a:r>
            <a:r>
              <a:rPr lang="fr-FR" sz="2600" b="1" dirty="0" err="1">
                <a:latin typeface="Arial" panose="020B0604020202020204" pitchFamily="34" charset="0"/>
                <a:cs typeface="Arial" panose="020B0604020202020204" pitchFamily="34" charset="0"/>
              </a:rPr>
              <a:t>What</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distinguishes</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citizen</a:t>
            </a:r>
            <a:r>
              <a:rPr lang="fr-FR" sz="2600" b="1" dirty="0">
                <a:latin typeface="Arial" panose="020B0604020202020204" pitchFamily="34" charset="0"/>
                <a:cs typeface="Arial" panose="020B0604020202020204" pitchFamily="34" charset="0"/>
              </a:rPr>
              <a:t> media </a:t>
            </a:r>
            <a:r>
              <a:rPr lang="fr-FR" sz="2600" b="1" dirty="0" err="1">
                <a:latin typeface="Arial" panose="020B0604020202020204" pitchFamily="34" charset="0"/>
                <a:cs typeface="Arial" panose="020B0604020202020204" pitchFamily="34" charset="0"/>
              </a:rPr>
              <a:t>from</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traditional</a:t>
            </a:r>
            <a:r>
              <a:rPr lang="fr-FR" sz="2600" b="1" dirty="0">
                <a:latin typeface="Arial" panose="020B0604020202020204" pitchFamily="34" charset="0"/>
                <a:cs typeface="Arial" panose="020B0604020202020204" pitchFamily="34" charset="0"/>
              </a:rPr>
              <a:t> media?</a:t>
            </a:r>
            <a:endParaRPr lang="en" sz="2600" b="1" dirty="0">
              <a:latin typeface="Arial" panose="020B0604020202020204" pitchFamily="34" charset="0"/>
              <a:cs typeface="Arial" panose="020B0604020202020204" pitchFamily="34" charset="0"/>
            </a:endParaRPr>
          </a:p>
        </p:txBody>
      </p:sp>
      <p:sp>
        <p:nvSpPr>
          <p:cNvPr id="9" name="ZoneTexte 8"/>
          <p:cNvSpPr txBox="1"/>
          <p:nvPr/>
        </p:nvSpPr>
        <p:spPr>
          <a:xfrm>
            <a:off x="1043608" y="2542345"/>
            <a:ext cx="4226313" cy="3108543"/>
          </a:xfrm>
          <a:prstGeom prst="rect">
            <a:avLst/>
          </a:prstGeom>
          <a:noFill/>
        </p:spPr>
        <p:txBody>
          <a:bodyPr wrap="square" rtlCol="0">
            <a:spAutoFit/>
          </a:bodyPr>
          <a:lstStyle/>
          <a:p>
            <a:pPr algn="just"/>
            <a:r>
              <a:rPr kumimoji="0" lang="fr-FR" sz="2600" i="0" u="none" strike="noStrike" kern="0" cap="none" spc="0" normalizeH="0" baseline="0" noProof="0" dirty="0">
                <a:ln>
                  <a:noFill/>
                </a:ln>
                <a:solidFill>
                  <a:srgbClr val="0070C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A -  </a:t>
            </a:r>
            <a:r>
              <a:rPr lang="fr-FR" sz="2800" dirty="0">
                <a:latin typeface="Arial" panose="020B0604020202020204" pitchFamily="34" charset="0"/>
                <a:cs typeface="Arial" panose="020B0604020202020204" pitchFamily="34" charset="0"/>
              </a:rPr>
              <a:t>The topics </a:t>
            </a:r>
            <a:r>
              <a:rPr lang="fr-FR" sz="2800" dirty="0" err="1">
                <a:latin typeface="Arial" panose="020B0604020202020204" pitchFamily="34" charset="0"/>
                <a:cs typeface="Arial" panose="020B0604020202020204" pitchFamily="34" charset="0"/>
              </a:rPr>
              <a:t>they</a:t>
            </a:r>
            <a:r>
              <a:rPr lang="fr-FR" sz="2800" dirty="0">
                <a:latin typeface="Arial" panose="020B0604020202020204" pitchFamily="34" charset="0"/>
                <a:cs typeface="Arial" panose="020B0604020202020204" pitchFamily="34" charset="0"/>
              </a:rPr>
              <a:t> cover.</a:t>
            </a:r>
          </a:p>
          <a:p>
            <a:pPr algn="just"/>
            <a:r>
              <a:rPr kumimoji="0" lang="fr-FR" sz="28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pPr algn="just"/>
            <a:endParaRPr kumimoji="0" lang="fr-FR" sz="28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8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u="none" strike="noStrike" kern="0" cap="none" spc="0" normalizeH="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C - </a:t>
            </a:r>
            <a:r>
              <a:rPr lang="en-US" sz="2800" dirty="0">
                <a:latin typeface="Arial" panose="020B0604020202020204" pitchFamily="34" charset="0"/>
                <a:cs typeface="Arial" panose="020B0604020202020204" pitchFamily="34" charset="0"/>
              </a:rPr>
              <a:t>The manner of spreading the </a:t>
            </a:r>
            <a:r>
              <a:rPr lang="fr-FR" sz="2800" dirty="0">
                <a:latin typeface="Arial" panose="020B0604020202020204" pitchFamily="34" charset="0"/>
                <a:cs typeface="Arial" panose="020B0604020202020204" pitchFamily="34" charset="0"/>
              </a:rPr>
              <a:t>information. </a:t>
            </a:r>
            <a:endParaRPr kumimoji="0" lang="fr-FR" sz="280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10" name="ZoneTexte 9"/>
          <p:cNvSpPr txBox="1"/>
          <p:nvPr/>
        </p:nvSpPr>
        <p:spPr>
          <a:xfrm>
            <a:off x="6510655" y="2587321"/>
            <a:ext cx="4729774" cy="2246769"/>
          </a:xfrm>
          <a:prstGeom prst="rect">
            <a:avLst/>
          </a:prstGeom>
          <a:noFill/>
        </p:spPr>
        <p:txBody>
          <a:bodyPr wrap="square" rtlCol="0">
            <a:spAutoFit/>
          </a:bodyPr>
          <a:lstStyle/>
          <a:p>
            <a:r>
              <a:rPr kumimoji="0" lang="fr-FR" sz="2800" i="0" u="none" strike="noStrike" kern="0" cap="none" spc="0" normalizeH="0" baseline="0" noProof="0" dirty="0">
                <a:ln>
                  <a:noFill/>
                </a:ln>
                <a:solidFill>
                  <a:srgbClr val="0070C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lang="fr-FR" sz="2800" kern="0" dirty="0">
                <a:latin typeface="Arial" panose="020B0604020202020204" pitchFamily="34" charset="0"/>
                <a:ea typeface="Roboto Condensed" panose="020B0604020202020204" charset="0"/>
                <a:cs typeface="Arial" panose="020B0604020202020204" pitchFamily="34" charset="0"/>
                <a:sym typeface="Arial"/>
              </a:rPr>
              <a:t>B</a:t>
            </a:r>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  </a:t>
            </a:r>
            <a:r>
              <a:rPr lang="fr-FR" sz="2800" dirty="0">
                <a:latin typeface="Arial" panose="020B0604020202020204" pitchFamily="34" charset="0"/>
                <a:cs typeface="Arial" panose="020B0604020202020204" pitchFamily="34" charset="0"/>
              </a:rPr>
              <a:t>The </a:t>
            </a:r>
            <a:r>
              <a:rPr lang="fr-FR" sz="2800" dirty="0" err="1">
                <a:latin typeface="Arial" panose="020B0604020202020204" pitchFamily="34" charset="0"/>
                <a:cs typeface="Arial" panose="020B0604020202020204" pitchFamily="34" charset="0"/>
              </a:rPr>
              <a:t>presence</a:t>
            </a:r>
            <a:r>
              <a:rPr lang="fr-FR" sz="2800" dirty="0">
                <a:latin typeface="Arial" panose="020B0604020202020204" pitchFamily="34" charset="0"/>
                <a:cs typeface="Arial" panose="020B0604020202020204" pitchFamily="34" charset="0"/>
              </a:rPr>
              <a:t> of </a:t>
            </a:r>
            <a:r>
              <a:rPr lang="fr-FR" sz="2800" dirty="0" err="1">
                <a:latin typeface="Arial" panose="020B0604020202020204" pitchFamily="34" charset="0"/>
                <a:cs typeface="Arial" panose="020B0604020202020204" pitchFamily="34" charset="0"/>
              </a:rPr>
              <a:t>professional</a:t>
            </a:r>
            <a:r>
              <a:rPr lang="fr-FR" sz="2800" dirty="0">
                <a:latin typeface="Arial" panose="020B0604020202020204" pitchFamily="34" charset="0"/>
                <a:cs typeface="Arial" panose="020B0604020202020204" pitchFamily="34" charset="0"/>
              </a:rPr>
              <a:t> </a:t>
            </a:r>
            <a:r>
              <a:rPr lang="fr-FR" sz="2800" dirty="0" err="1">
                <a:latin typeface="Arial" panose="020B0604020202020204" pitchFamily="34" charset="0"/>
                <a:cs typeface="Arial" panose="020B0604020202020204" pitchFamily="34" charset="0"/>
              </a:rPr>
              <a:t>journalists</a:t>
            </a:r>
            <a:r>
              <a:rPr lang="fr-FR" sz="2800" dirty="0">
                <a:latin typeface="Arial" panose="020B0604020202020204" pitchFamily="34" charset="0"/>
                <a:cs typeface="Arial" panose="020B0604020202020204" pitchFamily="34" charset="0"/>
              </a:rPr>
              <a:t>.</a:t>
            </a:r>
            <a:endParaRPr lang="fr-FR" sz="2800" kern="0" dirty="0">
              <a:latin typeface="Arial" panose="020B0604020202020204" pitchFamily="34" charset="0"/>
              <a:cs typeface="Arial" panose="020B0604020202020204" pitchFamily="34" charset="0"/>
              <a:sym typeface="Arial"/>
            </a:endParaRPr>
          </a:p>
          <a:p>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endPar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i="0" u="none" strike="noStrike" kern="0" cap="none" spc="0" normalizeH="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D -  </a:t>
            </a:r>
            <a:r>
              <a:rPr lang="fr-FR" sz="2800" dirty="0">
                <a:latin typeface="Arial" panose="020B0604020202020204" pitchFamily="34" charset="0"/>
                <a:cs typeface="Arial" panose="020B0604020202020204" pitchFamily="34" charset="0"/>
              </a:rPr>
              <a:t>The use of humour.</a:t>
            </a:r>
            <a:endParaRPr kumimoji="0" lang="fr-FR" sz="280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60048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6474"/>
            <a:ext cx="11651673" cy="6342611"/>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tx1"/>
                </a:solidFill>
                <a:latin typeface="Arial Narrow" panose="020B0606020202030204" pitchFamily="34" charset="0"/>
              </a:rPr>
              <a:t>   					</a:t>
            </a:r>
            <a:r>
              <a:rPr lang="fr-FR" sz="6000" b="1" dirty="0">
                <a:solidFill>
                  <a:schemeClr val="tx1"/>
                </a:solidFill>
                <a:latin typeface="Arial Narrow" panose="020B0606020202030204" pitchFamily="34" charset="0"/>
              </a:rPr>
              <a:t>INTRODUCTION</a:t>
            </a: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1774701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43608"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latin typeface="Arial" panose="020B0604020202020204" pitchFamily="34" charset="0"/>
                <a:cs typeface="Arial" panose="020B0604020202020204" pitchFamily="34" charset="0"/>
              </a:rPr>
              <a:t>3. </a:t>
            </a:r>
            <a:r>
              <a:rPr lang="fr-FR" b="1" dirty="0" err="1">
                <a:latin typeface="Arial" panose="020B0604020202020204" pitchFamily="34" charset="0"/>
                <a:cs typeface="Arial" panose="020B0604020202020204" pitchFamily="34" charset="0"/>
              </a:rPr>
              <a:t>What</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distinguishes</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citizen</a:t>
            </a:r>
            <a:r>
              <a:rPr lang="fr-FR" b="1" dirty="0">
                <a:latin typeface="Arial" panose="020B0604020202020204" pitchFamily="34" charset="0"/>
                <a:cs typeface="Arial" panose="020B0604020202020204" pitchFamily="34" charset="0"/>
              </a:rPr>
              <a:t> media </a:t>
            </a:r>
            <a:r>
              <a:rPr lang="fr-FR" b="1" dirty="0" err="1">
                <a:latin typeface="Arial" panose="020B0604020202020204" pitchFamily="34" charset="0"/>
                <a:cs typeface="Arial" panose="020B0604020202020204" pitchFamily="34" charset="0"/>
              </a:rPr>
              <a:t>from</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traditional</a:t>
            </a:r>
            <a:r>
              <a:rPr lang="fr-FR" b="1" dirty="0">
                <a:latin typeface="Arial" panose="020B0604020202020204" pitchFamily="34" charset="0"/>
                <a:cs typeface="Arial" panose="020B0604020202020204" pitchFamily="34" charset="0"/>
              </a:rPr>
              <a:t> media?</a:t>
            </a:r>
            <a:endParaRPr lang="en" b="1" dirty="0">
              <a:latin typeface="Arial" panose="020B0604020202020204" pitchFamily="34" charset="0"/>
              <a:cs typeface="Arial" panose="020B0604020202020204" pitchFamily="34" charset="0"/>
            </a:endParaRPr>
          </a:p>
        </p:txBody>
      </p:sp>
      <p:sp>
        <p:nvSpPr>
          <p:cNvPr id="9" name="ZoneTexte 8"/>
          <p:cNvSpPr txBox="1"/>
          <p:nvPr/>
        </p:nvSpPr>
        <p:spPr>
          <a:xfrm>
            <a:off x="1043608" y="2542345"/>
            <a:ext cx="4226313" cy="3108543"/>
          </a:xfrm>
          <a:prstGeom prst="rect">
            <a:avLst/>
          </a:prstGeom>
          <a:noFill/>
        </p:spPr>
        <p:txBody>
          <a:bodyPr wrap="square" rtlCol="0">
            <a:spAutoFit/>
          </a:bodyPr>
          <a:lstStyle/>
          <a:p>
            <a:pPr algn="just"/>
            <a:r>
              <a:rPr kumimoji="0" lang="fr-FR" sz="2600" b="1" i="0"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b="1"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A -  </a:t>
            </a:r>
            <a:r>
              <a:rPr lang="fr-FR" sz="2800" b="1" dirty="0">
                <a:solidFill>
                  <a:srgbClr val="00B050"/>
                </a:solidFill>
                <a:latin typeface="Arial" panose="020B0604020202020204" pitchFamily="34" charset="0"/>
                <a:cs typeface="Arial" panose="020B0604020202020204" pitchFamily="34" charset="0"/>
              </a:rPr>
              <a:t>The topics </a:t>
            </a:r>
            <a:r>
              <a:rPr lang="fr-FR" sz="2800" b="1" dirty="0" err="1">
                <a:solidFill>
                  <a:srgbClr val="00B050"/>
                </a:solidFill>
                <a:latin typeface="Arial" panose="020B0604020202020204" pitchFamily="34" charset="0"/>
                <a:cs typeface="Arial" panose="020B0604020202020204" pitchFamily="34" charset="0"/>
              </a:rPr>
              <a:t>they</a:t>
            </a:r>
            <a:r>
              <a:rPr lang="fr-FR" sz="2800" b="1" dirty="0">
                <a:solidFill>
                  <a:srgbClr val="00B050"/>
                </a:solidFill>
                <a:latin typeface="Arial" panose="020B0604020202020204" pitchFamily="34" charset="0"/>
                <a:cs typeface="Arial" panose="020B0604020202020204" pitchFamily="34" charset="0"/>
              </a:rPr>
              <a:t> cover.</a:t>
            </a:r>
          </a:p>
          <a:p>
            <a:pPr algn="just"/>
            <a:r>
              <a:rPr kumimoji="0" lang="fr-FR" sz="2800" b="1"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p>
          <a:p>
            <a:pPr algn="just"/>
            <a:endParaRPr kumimoji="0" lang="fr-FR" sz="2800" b="1"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800" b="1"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b="1" u="none" strike="noStrike" kern="0" cap="none" spc="0" normalizeH="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b="1"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C - </a:t>
            </a:r>
            <a:r>
              <a:rPr lang="en-US" sz="2800" b="1" dirty="0">
                <a:solidFill>
                  <a:srgbClr val="00B050"/>
                </a:solidFill>
                <a:latin typeface="Arial" panose="020B0604020202020204" pitchFamily="34" charset="0"/>
                <a:cs typeface="Arial" panose="020B0604020202020204" pitchFamily="34" charset="0"/>
              </a:rPr>
              <a:t>The manner of spreading the </a:t>
            </a:r>
            <a:r>
              <a:rPr lang="fr-FR" sz="2800" b="1" dirty="0">
                <a:solidFill>
                  <a:srgbClr val="00B050"/>
                </a:solidFill>
                <a:latin typeface="Arial" panose="020B0604020202020204" pitchFamily="34" charset="0"/>
                <a:cs typeface="Arial" panose="020B0604020202020204" pitchFamily="34" charset="0"/>
              </a:rPr>
              <a:t>information.</a:t>
            </a:r>
            <a:r>
              <a:rPr lang="fr-FR" sz="2800" b="1" kern="0" dirty="0">
                <a:solidFill>
                  <a:srgbClr val="00B050"/>
                </a:solidFill>
                <a:latin typeface="Arial" panose="020B0604020202020204" pitchFamily="34" charset="0"/>
                <a:ea typeface="Roboto Condensed" panose="020B0604020202020204" charset="0"/>
                <a:cs typeface="Arial" panose="020B0604020202020204" pitchFamily="34" charset="0"/>
                <a:sym typeface="Arial"/>
              </a:rPr>
              <a:t> </a:t>
            </a:r>
            <a:endParaRPr kumimoji="0" lang="fr-FR" sz="2800" b="1"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endParaRPr>
          </a:p>
        </p:txBody>
      </p:sp>
      <p:sp>
        <p:nvSpPr>
          <p:cNvPr id="10" name="ZoneTexte 9"/>
          <p:cNvSpPr txBox="1"/>
          <p:nvPr/>
        </p:nvSpPr>
        <p:spPr>
          <a:xfrm>
            <a:off x="6510655" y="2587321"/>
            <a:ext cx="5285598" cy="2246769"/>
          </a:xfrm>
          <a:prstGeom prst="rect">
            <a:avLst/>
          </a:prstGeom>
          <a:noFill/>
        </p:spPr>
        <p:txBody>
          <a:bodyPr wrap="square" rtlCol="0">
            <a:spAutoFit/>
          </a:bodyPr>
          <a:lstStyle/>
          <a:p>
            <a:r>
              <a:rPr kumimoji="0" lang="fr-FR" sz="2800" b="1" i="0"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lang="fr-FR" sz="2800" b="1" kern="0" dirty="0">
                <a:solidFill>
                  <a:srgbClr val="00B050"/>
                </a:solidFill>
                <a:latin typeface="Arial" panose="020B0604020202020204" pitchFamily="34" charset="0"/>
                <a:ea typeface="Roboto Condensed" panose="020B0604020202020204" charset="0"/>
                <a:cs typeface="Arial" panose="020B0604020202020204" pitchFamily="34" charset="0"/>
                <a:sym typeface="Arial"/>
              </a:rPr>
              <a:t>B</a:t>
            </a:r>
            <a:r>
              <a:rPr kumimoji="0" lang="fr-FR" sz="2800" b="1" i="0"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 -  </a:t>
            </a:r>
            <a:r>
              <a:rPr lang="fr-FR" sz="2800" b="1" dirty="0">
                <a:solidFill>
                  <a:srgbClr val="00B050"/>
                </a:solidFill>
                <a:latin typeface="Arial" panose="020B0604020202020204" pitchFamily="34" charset="0"/>
                <a:cs typeface="Arial" panose="020B0604020202020204" pitchFamily="34" charset="0"/>
              </a:rPr>
              <a:t>The </a:t>
            </a:r>
            <a:r>
              <a:rPr lang="fr-FR" sz="2800" b="1" dirty="0" err="1">
                <a:solidFill>
                  <a:srgbClr val="00B050"/>
                </a:solidFill>
                <a:latin typeface="Arial" panose="020B0604020202020204" pitchFamily="34" charset="0"/>
                <a:cs typeface="Arial" panose="020B0604020202020204" pitchFamily="34" charset="0"/>
              </a:rPr>
              <a:t>presence</a:t>
            </a:r>
            <a:r>
              <a:rPr lang="fr-FR" sz="2800" b="1" dirty="0">
                <a:solidFill>
                  <a:srgbClr val="00B050"/>
                </a:solidFill>
                <a:latin typeface="Arial" panose="020B0604020202020204" pitchFamily="34" charset="0"/>
                <a:cs typeface="Arial" panose="020B0604020202020204" pitchFamily="34" charset="0"/>
              </a:rPr>
              <a:t> of </a:t>
            </a:r>
            <a:r>
              <a:rPr lang="fr-FR" sz="2800" b="1" dirty="0" err="1">
                <a:solidFill>
                  <a:srgbClr val="00B050"/>
                </a:solidFill>
                <a:latin typeface="Arial" panose="020B0604020202020204" pitchFamily="34" charset="0"/>
                <a:cs typeface="Arial" panose="020B0604020202020204" pitchFamily="34" charset="0"/>
              </a:rPr>
              <a:t>professional</a:t>
            </a:r>
            <a:r>
              <a:rPr lang="fr-FR" sz="2800" b="1" dirty="0">
                <a:solidFill>
                  <a:srgbClr val="00B050"/>
                </a:solidFill>
                <a:latin typeface="Arial" panose="020B0604020202020204" pitchFamily="34" charset="0"/>
                <a:cs typeface="Arial" panose="020B0604020202020204" pitchFamily="34" charset="0"/>
              </a:rPr>
              <a:t> </a:t>
            </a:r>
            <a:r>
              <a:rPr lang="fr-FR" sz="2800" b="1" dirty="0" err="1">
                <a:solidFill>
                  <a:srgbClr val="00B050"/>
                </a:solidFill>
                <a:latin typeface="Arial" panose="020B0604020202020204" pitchFamily="34" charset="0"/>
                <a:cs typeface="Arial" panose="020B0604020202020204" pitchFamily="34" charset="0"/>
              </a:rPr>
              <a:t>journalists</a:t>
            </a:r>
            <a:r>
              <a:rPr lang="fr-FR" sz="2800" b="1" dirty="0">
                <a:solidFill>
                  <a:srgbClr val="00B050"/>
                </a:solidFill>
                <a:latin typeface="Arial" panose="020B0604020202020204" pitchFamily="34" charset="0"/>
                <a:cs typeface="Arial" panose="020B0604020202020204" pitchFamily="34" charset="0"/>
              </a:rPr>
              <a:t>.</a:t>
            </a:r>
            <a:endParaRPr lang="fr-FR" sz="2800" b="1" kern="0" dirty="0">
              <a:solidFill>
                <a:srgbClr val="00B050"/>
              </a:solidFill>
              <a:latin typeface="Arial" panose="020B0604020202020204" pitchFamily="34" charset="0"/>
              <a:cs typeface="Arial" panose="020B0604020202020204" pitchFamily="34" charset="0"/>
              <a:sym typeface="Arial"/>
            </a:endParaRPr>
          </a:p>
          <a:p>
            <a:endParaRPr kumimoji="0" lang="fr-FR" sz="2800" b="1" i="0"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endParaRPr kumimoji="0" lang="fr-FR" sz="2800" b="1"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800" i="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i="0" u="none" strike="noStrike" kern="0" cap="none" spc="0" normalizeH="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i="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D -  </a:t>
            </a:r>
            <a:r>
              <a:rPr lang="fr-FR" sz="2800" dirty="0">
                <a:solidFill>
                  <a:srgbClr val="FF0000"/>
                </a:solidFill>
                <a:latin typeface="Arial" panose="020B0604020202020204" pitchFamily="34" charset="0"/>
                <a:cs typeface="Arial" panose="020B0604020202020204" pitchFamily="34" charset="0"/>
              </a:rPr>
              <a:t>The use of humour.</a:t>
            </a:r>
            <a:endParaRPr kumimoji="0" lang="fr-FR" sz="280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022610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86556"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latin typeface="Arial" panose="020B0604020202020204" pitchFamily="34" charset="0"/>
                <a:cs typeface="Arial" panose="020B0604020202020204" pitchFamily="34" charset="0"/>
              </a:rPr>
              <a:t>4. </a:t>
            </a:r>
            <a:r>
              <a:rPr lang="fr-FR" b="1" dirty="0" err="1">
                <a:latin typeface="Arial" panose="020B0604020202020204" pitchFamily="34" charset="0"/>
                <a:cs typeface="Arial" panose="020B0604020202020204" pitchFamily="34" charset="0"/>
              </a:rPr>
              <a:t>Which</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criterion</a:t>
            </a:r>
            <a:r>
              <a:rPr lang="fr-FR" b="1" dirty="0">
                <a:latin typeface="Arial" panose="020B0604020202020204" pitchFamily="34" charset="0"/>
                <a:cs typeface="Arial" panose="020B0604020202020204" pitchFamily="34" charset="0"/>
              </a:rPr>
              <a:t> or </a:t>
            </a:r>
            <a:r>
              <a:rPr lang="fr-FR" b="1" dirty="0" err="1">
                <a:latin typeface="Arial" panose="020B0604020202020204" pitchFamily="34" charset="0"/>
                <a:cs typeface="Arial" panose="020B0604020202020204" pitchFamily="34" charset="0"/>
              </a:rPr>
              <a:t>criteria</a:t>
            </a:r>
            <a:r>
              <a:rPr lang="fr-FR"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should you use to define information/ </a:t>
            </a:r>
            <a:r>
              <a:rPr lang="fr-FR" b="1" dirty="0">
                <a:latin typeface="Arial" panose="020B0604020202020204" pitchFamily="34" charset="0"/>
                <a:cs typeface="Arial" panose="020B0604020202020204" pitchFamily="34" charset="0"/>
              </a:rPr>
              <a:t>news in the </a:t>
            </a:r>
            <a:r>
              <a:rPr lang="fr-FR" b="1" dirty="0" err="1">
                <a:latin typeface="Arial" panose="020B0604020202020204" pitchFamily="34" charset="0"/>
                <a:cs typeface="Arial" panose="020B0604020202020204" pitchFamily="34" charset="0"/>
              </a:rPr>
              <a:t>journalistic</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sense</a:t>
            </a:r>
            <a:r>
              <a:rPr lang="fr-FR" b="1" dirty="0">
                <a:latin typeface="Arial" panose="020B0604020202020204" pitchFamily="34" charset="0"/>
                <a:cs typeface="Arial" panose="020B0604020202020204" pitchFamily="34" charset="0"/>
              </a:rPr>
              <a:t>?</a:t>
            </a:r>
            <a:endParaRPr lang="en" b="1" dirty="0">
              <a:latin typeface="Arial" panose="020B0604020202020204" pitchFamily="34" charset="0"/>
              <a:cs typeface="Arial" panose="020B0604020202020204" pitchFamily="34" charset="0"/>
            </a:endParaRPr>
          </a:p>
        </p:txBody>
      </p:sp>
      <p:sp>
        <p:nvSpPr>
          <p:cNvPr id="9" name="ZoneTexte 8"/>
          <p:cNvSpPr txBox="1"/>
          <p:nvPr/>
        </p:nvSpPr>
        <p:spPr>
          <a:xfrm>
            <a:off x="1043608" y="2542345"/>
            <a:ext cx="4226313" cy="3293209"/>
          </a:xfrm>
          <a:prstGeom prst="rect">
            <a:avLst/>
          </a:prstGeom>
          <a:noFill/>
        </p:spPr>
        <p:txBody>
          <a:bodyPr wrap="square" rtlCol="0">
            <a:spAutoFit/>
          </a:bodyPr>
          <a:lstStyle/>
          <a:p>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A -  </a:t>
            </a:r>
            <a:r>
              <a:rPr lang="en-US" sz="2600" dirty="0">
                <a:latin typeface="Arial" panose="020B0604020202020204" pitchFamily="34" charset="0"/>
                <a:cs typeface="Arial" panose="020B0604020202020204" pitchFamily="34" charset="0"/>
              </a:rPr>
              <a:t>The event must have happened less than one week ago.</a:t>
            </a:r>
            <a:endParaRPr lang="fr-FR" sz="2600" dirty="0">
              <a:latin typeface="Arial" panose="020B0604020202020204" pitchFamily="34" charset="0"/>
              <a:cs typeface="Arial" panose="020B0604020202020204" pitchFamily="34" charset="0"/>
            </a:endParaRPr>
          </a:p>
          <a:p>
            <a:pPr algn="just"/>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pPr algn="just"/>
            <a:endPar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C -  </a:t>
            </a:r>
            <a:r>
              <a:rPr lang="en-US" sz="2600" dirty="0">
                <a:latin typeface="Arial" panose="020B0604020202020204" pitchFamily="34" charset="0"/>
                <a:cs typeface="Arial" panose="020B0604020202020204" pitchFamily="34" charset="0"/>
              </a:rPr>
              <a:t>The reported event must be </a:t>
            </a:r>
            <a:r>
              <a:rPr lang="fr-FR" sz="2600" dirty="0" err="1">
                <a:latin typeface="Arial" panose="020B0604020202020204" pitchFamily="34" charset="0"/>
                <a:cs typeface="Arial" panose="020B0604020202020204" pitchFamily="34" charset="0"/>
              </a:rPr>
              <a:t>verified</a:t>
            </a:r>
            <a:r>
              <a:rPr lang="fr-FR" sz="2600" dirty="0">
                <a:latin typeface="Arial" panose="020B0604020202020204" pitchFamily="34" charset="0"/>
                <a:cs typeface="Arial" panose="020B0604020202020204" pitchFamily="34" charset="0"/>
              </a:rPr>
              <a:t> and </a:t>
            </a:r>
            <a:r>
              <a:rPr lang="fr-FR" sz="2600" dirty="0" err="1">
                <a:latin typeface="Arial" panose="020B0604020202020204" pitchFamily="34" charset="0"/>
                <a:cs typeface="Arial" panose="020B0604020202020204" pitchFamily="34" charset="0"/>
              </a:rPr>
              <a:t>verifiable</a:t>
            </a:r>
            <a:r>
              <a:rPr lang="fr-FR" sz="2600" dirty="0">
                <a:latin typeface="Arial" panose="020B0604020202020204" pitchFamily="34" charset="0"/>
                <a:cs typeface="Arial" panose="020B0604020202020204" pitchFamily="34" charset="0"/>
              </a:rPr>
              <a:t>.</a:t>
            </a:r>
            <a:endParaRPr kumimoji="0" lang="fr-FR" sz="260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10" name="ZoneTexte 9"/>
          <p:cNvSpPr txBox="1"/>
          <p:nvPr/>
        </p:nvSpPr>
        <p:spPr>
          <a:xfrm>
            <a:off x="6510655" y="2587321"/>
            <a:ext cx="4729774" cy="3293209"/>
          </a:xfrm>
          <a:prstGeom prst="rect">
            <a:avLst/>
          </a:prstGeom>
          <a:noFill/>
        </p:spPr>
        <p:txBody>
          <a:bodyPr wrap="square" rtlCol="0">
            <a:spAutoFit/>
          </a:bodyPr>
          <a:lstStyle/>
          <a:p>
            <a:r>
              <a:rPr lang="fr-FR" sz="2600" kern="0" dirty="0">
                <a:latin typeface="Arial" panose="020B0604020202020204" pitchFamily="34" charset="0"/>
                <a:ea typeface="Roboto Condensed" panose="020B0604020202020204" charset="0"/>
                <a:cs typeface="Arial" panose="020B0604020202020204" pitchFamily="34" charset="0"/>
                <a:sym typeface="Arial"/>
              </a:rPr>
              <a:t>B</a:t>
            </a:r>
            <a:r>
              <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  </a:t>
            </a:r>
            <a:r>
              <a:rPr lang="en-US" sz="2600" dirty="0">
                <a:latin typeface="Arial" panose="020B0604020202020204" pitchFamily="34" charset="0"/>
                <a:cs typeface="Arial" panose="020B0604020202020204" pitchFamily="34" charset="0"/>
              </a:rPr>
              <a:t>The event must be reported by at least 4 media outlets.</a:t>
            </a:r>
            <a:r>
              <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endPar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endParaRPr lang="fr-FR" sz="2600" kern="0" dirty="0">
              <a:latin typeface="Arial" panose="020B0604020202020204" pitchFamily="34" charset="0"/>
              <a:ea typeface="Roboto Condensed" panose="020B0604020202020204" charset="0"/>
              <a:cs typeface="Arial" panose="020B0604020202020204" pitchFamily="34" charset="0"/>
              <a:sym typeface="Arial"/>
            </a:endParaRPr>
          </a:p>
          <a:p>
            <a:r>
              <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D -  </a:t>
            </a:r>
            <a:r>
              <a:rPr lang="en-US" sz="2600" dirty="0">
                <a:latin typeface="Arial" panose="020B0604020202020204" pitchFamily="34" charset="0"/>
                <a:cs typeface="Arial" panose="020B0604020202020204" pitchFamily="34" charset="0"/>
              </a:rPr>
              <a:t>The reported event does not necessarily have to be of public </a:t>
            </a:r>
            <a:r>
              <a:rPr lang="fr-FR" sz="2600" dirty="0" err="1">
                <a:latin typeface="Arial" panose="020B0604020202020204" pitchFamily="34" charset="0"/>
                <a:cs typeface="Arial" panose="020B0604020202020204" pitchFamily="34" charset="0"/>
              </a:rPr>
              <a:t>interest</a:t>
            </a:r>
            <a:r>
              <a:rPr lang="fr-FR" sz="2600" dirty="0">
                <a:latin typeface="Arial" panose="020B0604020202020204" pitchFamily="34" charset="0"/>
                <a:cs typeface="Arial" panose="020B0604020202020204" pitchFamily="34" charset="0"/>
              </a:rPr>
              <a:t>.</a:t>
            </a:r>
            <a:endParaRPr lang="fr-FR" sz="2600" kern="0" dirty="0">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60327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86556"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dirty="0">
                <a:latin typeface="Arial" panose="020B0604020202020204" pitchFamily="34" charset="0"/>
                <a:cs typeface="Arial" panose="020B0604020202020204" pitchFamily="34" charset="0"/>
              </a:rPr>
              <a:t>4. </a:t>
            </a:r>
            <a:r>
              <a:rPr lang="fr-FR" sz="2600" b="1" dirty="0" err="1">
                <a:latin typeface="Arial" panose="020B0604020202020204" pitchFamily="34" charset="0"/>
                <a:cs typeface="Arial" panose="020B0604020202020204" pitchFamily="34" charset="0"/>
              </a:rPr>
              <a:t>Which</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criterion</a:t>
            </a:r>
            <a:r>
              <a:rPr lang="fr-FR" sz="2600" b="1" dirty="0">
                <a:latin typeface="Arial" panose="020B0604020202020204" pitchFamily="34" charset="0"/>
                <a:cs typeface="Arial" panose="020B0604020202020204" pitchFamily="34" charset="0"/>
              </a:rPr>
              <a:t> or </a:t>
            </a:r>
            <a:r>
              <a:rPr lang="fr-FR" sz="2600" b="1" dirty="0" err="1">
                <a:latin typeface="Arial" panose="020B0604020202020204" pitchFamily="34" charset="0"/>
                <a:cs typeface="Arial" panose="020B0604020202020204" pitchFamily="34" charset="0"/>
              </a:rPr>
              <a:t>criteria</a:t>
            </a:r>
            <a:r>
              <a:rPr lang="fr-FR" sz="2600" b="1"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should you use to define information/ </a:t>
            </a:r>
            <a:r>
              <a:rPr lang="fr-FR" sz="2600" b="1" dirty="0">
                <a:latin typeface="Arial" panose="020B0604020202020204" pitchFamily="34" charset="0"/>
                <a:cs typeface="Arial" panose="020B0604020202020204" pitchFamily="34" charset="0"/>
              </a:rPr>
              <a:t>news in the </a:t>
            </a:r>
            <a:r>
              <a:rPr lang="fr-FR" sz="2600" b="1" dirty="0" err="1">
                <a:latin typeface="Arial" panose="020B0604020202020204" pitchFamily="34" charset="0"/>
                <a:cs typeface="Arial" panose="020B0604020202020204" pitchFamily="34" charset="0"/>
              </a:rPr>
              <a:t>journalistic</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sense</a:t>
            </a:r>
            <a:r>
              <a:rPr lang="fr-FR" sz="2600" b="1" dirty="0">
                <a:latin typeface="Arial" panose="020B0604020202020204" pitchFamily="34" charset="0"/>
                <a:cs typeface="Arial" panose="020B0604020202020204" pitchFamily="34" charset="0"/>
              </a:rPr>
              <a:t>?</a:t>
            </a:r>
            <a:endParaRPr lang="en" sz="2600" b="1" dirty="0">
              <a:latin typeface="Arial" panose="020B0604020202020204" pitchFamily="34" charset="0"/>
              <a:cs typeface="Arial" panose="020B0604020202020204" pitchFamily="34" charset="0"/>
            </a:endParaRPr>
          </a:p>
        </p:txBody>
      </p:sp>
      <p:sp>
        <p:nvSpPr>
          <p:cNvPr id="9" name="ZoneTexte 8"/>
          <p:cNvSpPr txBox="1"/>
          <p:nvPr/>
        </p:nvSpPr>
        <p:spPr>
          <a:xfrm>
            <a:off x="1043608" y="2542345"/>
            <a:ext cx="4226313" cy="3293209"/>
          </a:xfrm>
          <a:prstGeom prst="rect">
            <a:avLst/>
          </a:prstGeom>
          <a:noFill/>
        </p:spPr>
        <p:txBody>
          <a:bodyPr wrap="square" rtlCol="0">
            <a:spAutoFit/>
          </a:bodyPr>
          <a:lstStyle/>
          <a:p>
            <a:r>
              <a:rPr kumimoji="0" lang="fr-FR" sz="260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A -  </a:t>
            </a:r>
            <a:r>
              <a:rPr lang="en-US" sz="2600" dirty="0">
                <a:solidFill>
                  <a:srgbClr val="FF0000"/>
                </a:solidFill>
                <a:latin typeface="Arial" panose="020B0604020202020204" pitchFamily="34" charset="0"/>
                <a:cs typeface="Arial" panose="020B0604020202020204" pitchFamily="34" charset="0"/>
              </a:rPr>
              <a:t>The event must have happened less than one week ago.</a:t>
            </a:r>
            <a:endParaRPr lang="fr-FR" sz="2600" dirty="0">
              <a:solidFill>
                <a:srgbClr val="FF0000"/>
              </a:solidFill>
              <a:latin typeface="Arial" panose="020B0604020202020204" pitchFamily="34" charset="0"/>
              <a:cs typeface="Arial" panose="020B0604020202020204" pitchFamily="34" charset="0"/>
            </a:endParaRPr>
          </a:p>
          <a:p>
            <a:pPr algn="just"/>
            <a:r>
              <a:rPr kumimoji="0" lang="fr-FR" sz="2600" b="1"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  </a:t>
            </a:r>
          </a:p>
          <a:p>
            <a:pPr algn="just"/>
            <a:endParaRPr kumimoji="0" lang="fr-FR" sz="2600" b="1"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600" b="1"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C -  </a:t>
            </a:r>
            <a:r>
              <a:rPr lang="en-US" sz="2600" b="1" dirty="0">
                <a:solidFill>
                  <a:srgbClr val="00B050"/>
                </a:solidFill>
                <a:latin typeface="Arial" panose="020B0604020202020204" pitchFamily="34" charset="0"/>
                <a:cs typeface="Arial" panose="020B0604020202020204" pitchFamily="34" charset="0"/>
              </a:rPr>
              <a:t>The reported event must be </a:t>
            </a:r>
            <a:r>
              <a:rPr lang="fr-FR" sz="2600" b="1" dirty="0" err="1">
                <a:solidFill>
                  <a:srgbClr val="00B050"/>
                </a:solidFill>
                <a:latin typeface="Arial" panose="020B0604020202020204" pitchFamily="34" charset="0"/>
                <a:cs typeface="Arial" panose="020B0604020202020204" pitchFamily="34" charset="0"/>
              </a:rPr>
              <a:t>verified</a:t>
            </a:r>
            <a:r>
              <a:rPr lang="fr-FR" sz="2600" b="1" dirty="0">
                <a:solidFill>
                  <a:srgbClr val="00B050"/>
                </a:solidFill>
                <a:latin typeface="Arial" panose="020B0604020202020204" pitchFamily="34" charset="0"/>
                <a:cs typeface="Arial" panose="020B0604020202020204" pitchFamily="34" charset="0"/>
              </a:rPr>
              <a:t> and </a:t>
            </a:r>
            <a:r>
              <a:rPr lang="fr-FR" sz="2600" b="1" dirty="0" err="1">
                <a:solidFill>
                  <a:srgbClr val="00B050"/>
                </a:solidFill>
                <a:latin typeface="Arial" panose="020B0604020202020204" pitchFamily="34" charset="0"/>
                <a:cs typeface="Arial" panose="020B0604020202020204" pitchFamily="34" charset="0"/>
              </a:rPr>
              <a:t>verifiable</a:t>
            </a:r>
            <a:r>
              <a:rPr lang="fr-FR" sz="2600" b="1" dirty="0">
                <a:solidFill>
                  <a:srgbClr val="00B050"/>
                </a:solidFill>
                <a:latin typeface="Arial" panose="020B0604020202020204" pitchFamily="34" charset="0"/>
                <a:cs typeface="Arial" panose="020B0604020202020204" pitchFamily="34" charset="0"/>
              </a:rPr>
              <a:t>.</a:t>
            </a:r>
            <a:endParaRPr kumimoji="0" lang="fr-FR" sz="2600" b="1"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endParaRPr>
          </a:p>
        </p:txBody>
      </p:sp>
      <p:sp>
        <p:nvSpPr>
          <p:cNvPr id="10" name="ZoneTexte 9"/>
          <p:cNvSpPr txBox="1"/>
          <p:nvPr/>
        </p:nvSpPr>
        <p:spPr>
          <a:xfrm>
            <a:off x="6510655" y="2587321"/>
            <a:ext cx="4729774" cy="3293209"/>
          </a:xfrm>
          <a:prstGeom prst="rect">
            <a:avLst/>
          </a:prstGeom>
          <a:noFill/>
        </p:spPr>
        <p:txBody>
          <a:bodyPr wrap="square" rtlCol="0">
            <a:spAutoFit/>
          </a:bodyPr>
          <a:lstStyle/>
          <a:p>
            <a:r>
              <a:rPr lang="fr-FR" sz="2600" kern="0" dirty="0">
                <a:solidFill>
                  <a:srgbClr val="FF0000"/>
                </a:solidFill>
                <a:latin typeface="Arial" panose="020B0604020202020204" pitchFamily="34" charset="0"/>
                <a:ea typeface="Roboto Condensed" panose="020B0604020202020204" charset="0"/>
                <a:cs typeface="Arial" panose="020B0604020202020204" pitchFamily="34" charset="0"/>
                <a:sym typeface="Arial"/>
              </a:rPr>
              <a:t>B</a:t>
            </a:r>
            <a:r>
              <a:rPr kumimoji="0" lang="fr-FR" sz="2600" i="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 -  </a:t>
            </a:r>
            <a:r>
              <a:rPr lang="en-US" sz="2600" dirty="0">
                <a:solidFill>
                  <a:srgbClr val="FF0000"/>
                </a:solidFill>
                <a:latin typeface="Arial" panose="020B0604020202020204" pitchFamily="34" charset="0"/>
                <a:cs typeface="Arial" panose="020B0604020202020204" pitchFamily="34" charset="0"/>
              </a:rPr>
              <a:t>The event must be reported by at least 4 media outlets.</a:t>
            </a:r>
            <a:r>
              <a:rPr kumimoji="0" lang="fr-FR" sz="2600" i="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 </a:t>
            </a:r>
          </a:p>
          <a:p>
            <a:endParaRPr kumimoji="0" lang="fr-FR" sz="2600" i="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endParaRPr lang="fr-FR" sz="2600" kern="0" dirty="0">
              <a:solidFill>
                <a:srgbClr val="FF0000"/>
              </a:solidFill>
              <a:latin typeface="Arial" panose="020B0604020202020204" pitchFamily="34" charset="0"/>
              <a:ea typeface="Roboto Condensed" panose="020B0604020202020204" charset="0"/>
              <a:cs typeface="Arial" panose="020B0604020202020204" pitchFamily="34" charset="0"/>
              <a:sym typeface="Arial"/>
            </a:endParaRPr>
          </a:p>
          <a:p>
            <a:r>
              <a:rPr kumimoji="0" lang="fr-FR" sz="2600" i="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D -  </a:t>
            </a:r>
            <a:r>
              <a:rPr lang="en-US" sz="2600" dirty="0">
                <a:solidFill>
                  <a:srgbClr val="FF0000"/>
                </a:solidFill>
                <a:latin typeface="Arial" panose="020B0604020202020204" pitchFamily="34" charset="0"/>
                <a:cs typeface="Arial" panose="020B0604020202020204" pitchFamily="34" charset="0"/>
              </a:rPr>
              <a:t>The reported event does not necessarily have to be of public </a:t>
            </a:r>
            <a:r>
              <a:rPr lang="fr-FR" sz="2600" dirty="0" err="1">
                <a:solidFill>
                  <a:srgbClr val="FF0000"/>
                </a:solidFill>
                <a:latin typeface="Arial" panose="020B0604020202020204" pitchFamily="34" charset="0"/>
                <a:cs typeface="Arial" panose="020B0604020202020204" pitchFamily="34" charset="0"/>
              </a:rPr>
              <a:t>interest</a:t>
            </a:r>
            <a:r>
              <a:rPr lang="fr-FR" sz="2600" dirty="0">
                <a:solidFill>
                  <a:srgbClr val="FF0000"/>
                </a:solidFill>
                <a:latin typeface="Arial" panose="020B0604020202020204" pitchFamily="34" charset="0"/>
                <a:cs typeface="Arial" panose="020B0604020202020204" pitchFamily="34" charset="0"/>
              </a:rPr>
              <a:t>.</a:t>
            </a:r>
            <a:endParaRPr lang="fr-FR" sz="2600" kern="0" dirty="0">
              <a:solidFill>
                <a:srgbClr val="FF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80507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86556"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latin typeface="Arial" panose="020B0604020202020204" pitchFamily="34" charset="0"/>
                <a:cs typeface="Arial" panose="020B0604020202020204" pitchFamily="34" charset="0"/>
              </a:rPr>
              <a:t>5. The </a:t>
            </a:r>
            <a:r>
              <a:rPr lang="fr-FR" b="1" dirty="0" err="1">
                <a:latin typeface="Arial" panose="020B0604020202020204" pitchFamily="34" charset="0"/>
                <a:cs typeface="Arial" panose="020B0604020202020204" pitchFamily="34" charset="0"/>
              </a:rPr>
              <a:t>freedom</a:t>
            </a:r>
            <a:r>
              <a:rPr lang="fr-FR" b="1" dirty="0">
                <a:latin typeface="Arial" panose="020B0604020202020204" pitchFamily="34" charset="0"/>
                <a:cs typeface="Arial" panose="020B0604020202020204" pitchFamily="34" charset="0"/>
              </a:rPr>
              <a:t> of expression </a:t>
            </a:r>
            <a:r>
              <a:rPr lang="fr-FR" b="1" dirty="0" err="1">
                <a:latin typeface="Arial" panose="020B0604020202020204" pitchFamily="34" charset="0"/>
                <a:cs typeface="Arial" panose="020B0604020202020204" pitchFamily="34" charset="0"/>
              </a:rPr>
              <a:t>allows</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journalists</a:t>
            </a:r>
            <a:r>
              <a:rPr lang="fr-FR" b="1" dirty="0">
                <a:latin typeface="Arial" panose="020B0604020202020204" pitchFamily="34" charset="0"/>
                <a:cs typeface="Arial" panose="020B0604020202020204" pitchFamily="34" charset="0"/>
              </a:rPr>
              <a:t> to</a:t>
            </a:r>
            <a:r>
              <a:rPr lang="fr-FR" b="1" dirty="0"/>
              <a:t>:</a:t>
            </a:r>
            <a:endParaRPr lang="en" sz="3200" b="1" dirty="0"/>
          </a:p>
        </p:txBody>
      </p:sp>
      <p:sp>
        <p:nvSpPr>
          <p:cNvPr id="9" name="ZoneTexte 8"/>
          <p:cNvSpPr txBox="1"/>
          <p:nvPr/>
        </p:nvSpPr>
        <p:spPr>
          <a:xfrm>
            <a:off x="1043608" y="2542345"/>
            <a:ext cx="4226313" cy="2677656"/>
          </a:xfrm>
          <a:prstGeom prst="rect">
            <a:avLst/>
          </a:prstGeom>
          <a:noFill/>
        </p:spPr>
        <p:txBody>
          <a:bodyPr wrap="square" rtlCol="0">
            <a:spAutoFit/>
          </a:bodyPr>
          <a:lstStyle/>
          <a:p>
            <a:r>
              <a:rPr kumimoji="0" lang="fr-FR" sz="24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A -</a:t>
            </a:r>
            <a:r>
              <a:rPr lang="fr-FR" sz="2400" dirty="0">
                <a:latin typeface="Arial" panose="020B0604020202020204" pitchFamily="34" charset="0"/>
                <a:cs typeface="Arial" panose="020B0604020202020204" pitchFamily="34" charset="0"/>
              </a:rPr>
              <a:t> Express </a:t>
            </a:r>
            <a:r>
              <a:rPr lang="fr-FR" sz="2400" dirty="0" err="1">
                <a:latin typeface="Arial" panose="020B0604020202020204" pitchFamily="34" charset="0"/>
                <a:cs typeface="Arial" panose="020B0604020202020204" pitchFamily="34" charset="0"/>
              </a:rPr>
              <a:t>what</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they</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think</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freely</a:t>
            </a:r>
            <a:r>
              <a:rPr lang="fr-FR" sz="2400" dirty="0">
                <a:latin typeface="Arial" panose="020B0604020202020204" pitchFamily="34" charset="0"/>
                <a:cs typeface="Arial" panose="020B0604020202020204" pitchFamily="34" charset="0"/>
              </a:rPr>
              <a:t>.</a:t>
            </a:r>
            <a:endParaRPr kumimoji="0" lang="fr-FR" sz="24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pPr algn="just"/>
            <a:endParaRPr kumimoji="0" lang="fr-FR" sz="24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pPr algn="just"/>
            <a:endParaRPr kumimoji="0" lang="fr-FR" sz="24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4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C -</a:t>
            </a:r>
            <a:r>
              <a:rPr lang="fr-FR" sz="2400" dirty="0">
                <a:latin typeface="Arial" panose="020B0604020202020204" pitchFamily="34" charset="0"/>
                <a:cs typeface="Arial" panose="020B0604020202020204" pitchFamily="34" charset="0"/>
              </a:rPr>
              <a:t> Share information on social</a:t>
            </a:r>
          </a:p>
          <a:p>
            <a:r>
              <a:rPr lang="fr-FR" sz="2400" dirty="0">
                <a:latin typeface="Arial" panose="020B0604020202020204" pitchFamily="34" charset="0"/>
                <a:cs typeface="Arial" panose="020B0604020202020204" pitchFamily="34" charset="0"/>
              </a:rPr>
              <a:t>media.</a:t>
            </a:r>
            <a:endParaRPr kumimoji="0" lang="fr-FR" sz="240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10" name="ZoneTexte 9"/>
          <p:cNvSpPr txBox="1"/>
          <p:nvPr/>
        </p:nvSpPr>
        <p:spPr>
          <a:xfrm>
            <a:off x="6510654" y="2587321"/>
            <a:ext cx="4919143" cy="2677656"/>
          </a:xfrm>
          <a:prstGeom prst="rect">
            <a:avLst/>
          </a:prstGeom>
          <a:noFill/>
        </p:spPr>
        <p:txBody>
          <a:bodyPr wrap="square" rtlCol="0">
            <a:spAutoFit/>
          </a:bodyPr>
          <a:lstStyle/>
          <a:p>
            <a:r>
              <a:rPr lang="fr-FR" sz="2400" kern="0" dirty="0">
                <a:latin typeface="Arial" panose="020B0604020202020204" pitchFamily="34" charset="0"/>
                <a:cs typeface="Arial" panose="020B0604020202020204" pitchFamily="34" charset="0"/>
                <a:sym typeface="Arial"/>
              </a:rPr>
              <a:t>B -</a:t>
            </a:r>
            <a:r>
              <a:rPr lang="fr-FR" sz="2400" kern="0" dirty="0">
                <a:latin typeface="Arial" panose="020B0604020202020204" pitchFamily="34" charset="0"/>
                <a:cs typeface="Arial" panose="020B0604020202020204" pitchFamily="34" charset="0"/>
              </a:rPr>
              <a:t> </a:t>
            </a:r>
            <a:r>
              <a:rPr lang="fr-FR" sz="2400" kern="0" dirty="0" err="1">
                <a:latin typeface="Arial" panose="020B0604020202020204" pitchFamily="34" charset="0"/>
                <a:cs typeface="Arial" panose="020B0604020202020204" pitchFamily="34" charset="0"/>
              </a:rPr>
              <a:t>Investigate</a:t>
            </a:r>
            <a:r>
              <a:rPr lang="fr-FR" sz="2400" kern="0" dirty="0">
                <a:latin typeface="Arial" panose="020B0604020202020204" pitchFamily="34" charset="0"/>
                <a:cs typeface="Arial" panose="020B0604020202020204" pitchFamily="34" charset="0"/>
              </a:rPr>
              <a:t> </a:t>
            </a:r>
            <a:r>
              <a:rPr lang="fr-FR" sz="2400" kern="0" dirty="0" err="1">
                <a:latin typeface="Arial" panose="020B0604020202020204" pitchFamily="34" charset="0"/>
                <a:cs typeface="Arial" panose="020B0604020202020204" pitchFamily="34" charset="0"/>
              </a:rPr>
              <a:t>political</a:t>
            </a:r>
            <a:r>
              <a:rPr lang="fr-FR" sz="2400" kern="0" dirty="0">
                <a:latin typeface="Arial" panose="020B0604020202020204" pitchFamily="34" charset="0"/>
                <a:cs typeface="Arial" panose="020B0604020202020204" pitchFamily="34" charset="0"/>
              </a:rPr>
              <a:t> leaders.</a:t>
            </a:r>
            <a:endParaRPr lang="fr-FR" sz="2400" kern="0" dirty="0">
              <a:latin typeface="Arial" panose="020B0604020202020204" pitchFamily="34" charset="0"/>
              <a:cs typeface="Arial" panose="020B0604020202020204" pitchFamily="34" charset="0"/>
              <a:sym typeface="Arial"/>
            </a:endParaRPr>
          </a:p>
          <a:p>
            <a:endParaRPr lang="fr-FR" sz="2400" kern="0" dirty="0">
              <a:latin typeface="Arial" panose="020B0604020202020204" pitchFamily="34" charset="0"/>
              <a:cs typeface="Arial" panose="020B0604020202020204" pitchFamily="34" charset="0"/>
              <a:sym typeface="Arial"/>
            </a:endParaRPr>
          </a:p>
          <a:p>
            <a:endParaRPr lang="fr-FR" sz="2400" kern="0" dirty="0">
              <a:latin typeface="Arial" panose="020B0604020202020204" pitchFamily="34" charset="0"/>
              <a:cs typeface="Arial" panose="020B0604020202020204" pitchFamily="34" charset="0"/>
              <a:sym typeface="Arial"/>
            </a:endParaRPr>
          </a:p>
          <a:p>
            <a:r>
              <a:rPr lang="fr-FR" sz="2400" kern="0" dirty="0">
                <a:latin typeface="Arial" panose="020B0604020202020204" pitchFamily="34" charset="0"/>
                <a:cs typeface="Arial" panose="020B0604020202020204" pitchFamily="34" charset="0"/>
                <a:sym typeface="Arial"/>
              </a:rPr>
              <a:t>D -</a:t>
            </a:r>
            <a:r>
              <a:rPr lang="fr-FR" sz="2400" kern="0" dirty="0">
                <a:latin typeface="Arial" panose="020B0604020202020204" pitchFamily="34" charset="0"/>
                <a:cs typeface="Arial" panose="020B0604020202020204" pitchFamily="34" charset="0"/>
              </a:rPr>
              <a:t> </a:t>
            </a:r>
            <a:r>
              <a:rPr lang="fr-FR" sz="2400" kern="0" dirty="0" err="1">
                <a:latin typeface="Arial" panose="020B0604020202020204" pitchFamily="34" charset="0"/>
                <a:cs typeface="Arial" panose="020B0604020202020204" pitchFamily="34" charset="0"/>
              </a:rPr>
              <a:t>Publish</a:t>
            </a:r>
            <a:r>
              <a:rPr lang="fr-FR" sz="2400" kern="0" dirty="0">
                <a:latin typeface="Arial" panose="020B0604020202020204" pitchFamily="34" charset="0"/>
                <a:cs typeface="Arial" panose="020B0604020202020204" pitchFamily="34" charset="0"/>
              </a:rPr>
              <a:t> content </a:t>
            </a:r>
            <a:r>
              <a:rPr lang="fr-FR" sz="2400" kern="0" dirty="0" err="1">
                <a:latin typeface="Arial" panose="020B0604020202020204" pitchFamily="34" charset="0"/>
                <a:cs typeface="Arial" panose="020B0604020202020204" pitchFamily="34" charset="0"/>
              </a:rPr>
              <a:t>that</a:t>
            </a:r>
            <a:r>
              <a:rPr lang="fr-FR" sz="2400" kern="0" dirty="0">
                <a:latin typeface="Arial" panose="020B0604020202020204" pitchFamily="34" charset="0"/>
                <a:cs typeface="Arial" panose="020B0604020202020204" pitchFamily="34" charset="0"/>
              </a:rPr>
              <a:t> encourages</a:t>
            </a:r>
          </a:p>
          <a:p>
            <a:r>
              <a:rPr lang="fr-FR" sz="2400" kern="0" dirty="0">
                <a:latin typeface="Arial" panose="020B0604020202020204" pitchFamily="34" charset="0"/>
                <a:cs typeface="Arial" panose="020B0604020202020204" pitchFamily="34" charset="0"/>
              </a:rPr>
              <a:t>discrimination of a group </a:t>
            </a:r>
            <a:r>
              <a:rPr lang="en-US" sz="2400" kern="0" dirty="0">
                <a:latin typeface="Arial" panose="020B0604020202020204" pitchFamily="34" charset="0"/>
                <a:cs typeface="Arial" panose="020B0604020202020204" pitchFamily="34" charset="0"/>
              </a:rPr>
              <a:t>on the basis of their religion.</a:t>
            </a:r>
            <a:endParaRPr lang="fr-FR" sz="2400" kern="0" dirty="0">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978416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86556"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latin typeface="Arial" panose="020B0604020202020204" pitchFamily="34" charset="0"/>
                <a:cs typeface="Arial" panose="020B0604020202020204" pitchFamily="34" charset="0"/>
              </a:rPr>
              <a:t>5. The </a:t>
            </a:r>
            <a:r>
              <a:rPr lang="fr-FR" b="1" dirty="0" err="1">
                <a:latin typeface="Arial" panose="020B0604020202020204" pitchFamily="34" charset="0"/>
                <a:cs typeface="Arial" panose="020B0604020202020204" pitchFamily="34" charset="0"/>
              </a:rPr>
              <a:t>freedom</a:t>
            </a:r>
            <a:r>
              <a:rPr lang="fr-FR" b="1" dirty="0">
                <a:latin typeface="Arial" panose="020B0604020202020204" pitchFamily="34" charset="0"/>
                <a:cs typeface="Arial" panose="020B0604020202020204" pitchFamily="34" charset="0"/>
              </a:rPr>
              <a:t> of expression </a:t>
            </a:r>
            <a:r>
              <a:rPr lang="fr-FR" b="1" dirty="0" err="1">
                <a:latin typeface="Arial" panose="020B0604020202020204" pitchFamily="34" charset="0"/>
                <a:cs typeface="Arial" panose="020B0604020202020204" pitchFamily="34" charset="0"/>
              </a:rPr>
              <a:t>allows</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journalists</a:t>
            </a:r>
            <a:r>
              <a:rPr lang="fr-FR" b="1" dirty="0">
                <a:latin typeface="Arial" panose="020B0604020202020204" pitchFamily="34" charset="0"/>
                <a:cs typeface="Arial" panose="020B0604020202020204" pitchFamily="34" charset="0"/>
              </a:rPr>
              <a:t> to:</a:t>
            </a:r>
            <a:endParaRPr lang="en" b="1" dirty="0">
              <a:latin typeface="Arial" panose="020B0604020202020204" pitchFamily="34" charset="0"/>
              <a:cs typeface="Arial" panose="020B0604020202020204" pitchFamily="34" charset="0"/>
            </a:endParaRPr>
          </a:p>
        </p:txBody>
      </p:sp>
      <p:sp>
        <p:nvSpPr>
          <p:cNvPr id="9" name="ZoneTexte 8"/>
          <p:cNvSpPr txBox="1"/>
          <p:nvPr/>
        </p:nvSpPr>
        <p:spPr>
          <a:xfrm>
            <a:off x="1043608" y="2542345"/>
            <a:ext cx="4226313" cy="2677656"/>
          </a:xfrm>
          <a:prstGeom prst="rect">
            <a:avLst/>
          </a:prstGeom>
          <a:noFill/>
        </p:spPr>
        <p:txBody>
          <a:bodyPr wrap="square" rtlCol="0">
            <a:spAutoFit/>
          </a:bodyPr>
          <a:lstStyle/>
          <a:p>
            <a:r>
              <a:rPr kumimoji="0" lang="fr-FR" sz="2400" b="1"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A -</a:t>
            </a:r>
            <a:r>
              <a:rPr lang="fr-FR" sz="2400" b="1" dirty="0">
                <a:solidFill>
                  <a:srgbClr val="00B050"/>
                </a:solidFill>
                <a:latin typeface="Arial" panose="020B0604020202020204" pitchFamily="34" charset="0"/>
                <a:cs typeface="Arial" panose="020B0604020202020204" pitchFamily="34" charset="0"/>
              </a:rPr>
              <a:t> Express </a:t>
            </a:r>
            <a:r>
              <a:rPr lang="fr-FR" sz="2400" b="1" dirty="0" err="1">
                <a:solidFill>
                  <a:srgbClr val="00B050"/>
                </a:solidFill>
                <a:latin typeface="Arial" panose="020B0604020202020204" pitchFamily="34" charset="0"/>
                <a:cs typeface="Arial" panose="020B0604020202020204" pitchFamily="34" charset="0"/>
              </a:rPr>
              <a:t>what</a:t>
            </a:r>
            <a:r>
              <a:rPr lang="fr-FR" sz="2400" b="1" dirty="0">
                <a:solidFill>
                  <a:srgbClr val="00B050"/>
                </a:solidFill>
                <a:latin typeface="Arial" panose="020B0604020202020204" pitchFamily="34" charset="0"/>
                <a:cs typeface="Arial" panose="020B0604020202020204" pitchFamily="34" charset="0"/>
              </a:rPr>
              <a:t> </a:t>
            </a:r>
            <a:r>
              <a:rPr lang="fr-FR" sz="2400" b="1" dirty="0" err="1">
                <a:solidFill>
                  <a:srgbClr val="00B050"/>
                </a:solidFill>
                <a:latin typeface="Arial" panose="020B0604020202020204" pitchFamily="34" charset="0"/>
                <a:cs typeface="Arial" panose="020B0604020202020204" pitchFamily="34" charset="0"/>
              </a:rPr>
              <a:t>they</a:t>
            </a:r>
            <a:r>
              <a:rPr lang="fr-FR" sz="2400" b="1" dirty="0">
                <a:solidFill>
                  <a:srgbClr val="00B050"/>
                </a:solidFill>
                <a:latin typeface="Arial" panose="020B0604020202020204" pitchFamily="34" charset="0"/>
                <a:cs typeface="Arial" panose="020B0604020202020204" pitchFamily="34" charset="0"/>
              </a:rPr>
              <a:t> </a:t>
            </a:r>
            <a:r>
              <a:rPr lang="fr-FR" sz="2400" b="1" dirty="0" err="1">
                <a:solidFill>
                  <a:srgbClr val="00B050"/>
                </a:solidFill>
                <a:latin typeface="Arial" panose="020B0604020202020204" pitchFamily="34" charset="0"/>
                <a:cs typeface="Arial" panose="020B0604020202020204" pitchFamily="34" charset="0"/>
              </a:rPr>
              <a:t>think</a:t>
            </a:r>
            <a:r>
              <a:rPr lang="fr-FR" sz="2400" b="1" dirty="0">
                <a:solidFill>
                  <a:srgbClr val="00B050"/>
                </a:solidFill>
                <a:latin typeface="Arial" panose="020B0604020202020204" pitchFamily="34" charset="0"/>
                <a:cs typeface="Arial" panose="020B0604020202020204" pitchFamily="34" charset="0"/>
              </a:rPr>
              <a:t> </a:t>
            </a:r>
            <a:r>
              <a:rPr lang="fr-FR" sz="2400" b="1" dirty="0" err="1">
                <a:solidFill>
                  <a:srgbClr val="00B050"/>
                </a:solidFill>
                <a:latin typeface="Arial" panose="020B0604020202020204" pitchFamily="34" charset="0"/>
                <a:cs typeface="Arial" panose="020B0604020202020204" pitchFamily="34" charset="0"/>
              </a:rPr>
              <a:t>freely</a:t>
            </a:r>
            <a:r>
              <a:rPr lang="fr-FR" sz="2400" b="1" dirty="0">
                <a:solidFill>
                  <a:srgbClr val="00B050"/>
                </a:solidFill>
                <a:latin typeface="Arial" panose="020B0604020202020204" pitchFamily="34" charset="0"/>
                <a:cs typeface="Arial" panose="020B0604020202020204" pitchFamily="34" charset="0"/>
              </a:rPr>
              <a:t>.</a:t>
            </a:r>
            <a:endParaRPr kumimoji="0" lang="fr-FR" sz="2400" b="1"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pPr algn="just"/>
            <a:endParaRPr kumimoji="0" lang="fr-FR" sz="2400" b="1"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pPr algn="just"/>
            <a:endParaRPr kumimoji="0" lang="fr-FR" sz="2400" b="1"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400" b="1"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C -</a:t>
            </a:r>
            <a:r>
              <a:rPr lang="fr-FR" sz="2400" b="1" dirty="0">
                <a:solidFill>
                  <a:srgbClr val="00B050"/>
                </a:solidFill>
                <a:latin typeface="Arial" panose="020B0604020202020204" pitchFamily="34" charset="0"/>
                <a:cs typeface="Arial" panose="020B0604020202020204" pitchFamily="34" charset="0"/>
              </a:rPr>
              <a:t> Share information on social</a:t>
            </a:r>
          </a:p>
          <a:p>
            <a:r>
              <a:rPr lang="fr-FR" sz="2400" b="1" dirty="0">
                <a:solidFill>
                  <a:srgbClr val="00B050"/>
                </a:solidFill>
                <a:latin typeface="Arial" panose="020B0604020202020204" pitchFamily="34" charset="0"/>
                <a:cs typeface="Arial" panose="020B0604020202020204" pitchFamily="34" charset="0"/>
              </a:rPr>
              <a:t>media.</a:t>
            </a:r>
            <a:endParaRPr kumimoji="0" lang="fr-FR" sz="2400" b="1" u="none" strike="noStrike" kern="0" cap="none" spc="0" normalizeH="0" baseline="0" noProof="0" dirty="0">
              <a:ln>
                <a:noFill/>
              </a:ln>
              <a:solidFill>
                <a:srgbClr val="00B050"/>
              </a:solidFill>
              <a:effectLst/>
              <a:uLnTx/>
              <a:uFillTx/>
              <a:latin typeface="Arial" panose="020B0604020202020204" pitchFamily="34" charset="0"/>
              <a:cs typeface="Arial" panose="020B0604020202020204" pitchFamily="34" charset="0"/>
              <a:sym typeface="Arial"/>
            </a:endParaRPr>
          </a:p>
        </p:txBody>
      </p:sp>
      <p:sp>
        <p:nvSpPr>
          <p:cNvPr id="10" name="ZoneTexte 9"/>
          <p:cNvSpPr txBox="1"/>
          <p:nvPr/>
        </p:nvSpPr>
        <p:spPr>
          <a:xfrm>
            <a:off x="6180098" y="2533722"/>
            <a:ext cx="5183650" cy="2308324"/>
          </a:xfrm>
          <a:prstGeom prst="rect">
            <a:avLst/>
          </a:prstGeom>
          <a:noFill/>
        </p:spPr>
        <p:txBody>
          <a:bodyPr wrap="square" rtlCol="0">
            <a:spAutoFit/>
          </a:bodyPr>
          <a:lstStyle/>
          <a:p>
            <a:r>
              <a:rPr lang="fr-FR" sz="2400" b="1" kern="0" dirty="0">
                <a:solidFill>
                  <a:srgbClr val="00B050"/>
                </a:solidFill>
                <a:latin typeface="Arial" panose="020B0604020202020204" pitchFamily="34" charset="0"/>
                <a:ea typeface="Roboto Condensed" panose="020B0604020202020204" charset="0"/>
                <a:cs typeface="Arial" panose="020B0604020202020204" pitchFamily="34" charset="0"/>
                <a:sym typeface="Arial"/>
              </a:rPr>
              <a:t>B</a:t>
            </a:r>
            <a:r>
              <a:rPr kumimoji="0" lang="fr-FR" sz="2400" b="1" i="0"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lang="fr-FR" sz="2400" b="1" dirty="0">
                <a:solidFill>
                  <a:srgbClr val="00B050"/>
                </a:solidFill>
                <a:latin typeface="Arial" panose="020B0604020202020204" pitchFamily="34" charset="0"/>
                <a:cs typeface="Arial" panose="020B0604020202020204" pitchFamily="34" charset="0"/>
              </a:rPr>
              <a:t> </a:t>
            </a:r>
            <a:r>
              <a:rPr lang="fr-FR" sz="2400" b="1" dirty="0" err="1">
                <a:solidFill>
                  <a:srgbClr val="00B050"/>
                </a:solidFill>
                <a:latin typeface="Arial" panose="020B0604020202020204" pitchFamily="34" charset="0"/>
                <a:cs typeface="Arial" panose="020B0604020202020204" pitchFamily="34" charset="0"/>
              </a:rPr>
              <a:t>Investigate</a:t>
            </a:r>
            <a:r>
              <a:rPr lang="fr-FR" sz="2400" b="1" dirty="0">
                <a:solidFill>
                  <a:srgbClr val="00B050"/>
                </a:solidFill>
                <a:latin typeface="Arial" panose="020B0604020202020204" pitchFamily="34" charset="0"/>
                <a:cs typeface="Arial" panose="020B0604020202020204" pitchFamily="34" charset="0"/>
              </a:rPr>
              <a:t> </a:t>
            </a:r>
            <a:r>
              <a:rPr lang="fr-FR" sz="2400" b="1" dirty="0" err="1">
                <a:solidFill>
                  <a:srgbClr val="00B050"/>
                </a:solidFill>
                <a:latin typeface="Arial" panose="020B0604020202020204" pitchFamily="34" charset="0"/>
                <a:cs typeface="Arial" panose="020B0604020202020204" pitchFamily="34" charset="0"/>
              </a:rPr>
              <a:t>political</a:t>
            </a:r>
            <a:r>
              <a:rPr lang="fr-FR" sz="2400" b="1" dirty="0">
                <a:solidFill>
                  <a:srgbClr val="00B050"/>
                </a:solidFill>
                <a:latin typeface="Arial" panose="020B0604020202020204" pitchFamily="34" charset="0"/>
                <a:cs typeface="Arial" panose="020B0604020202020204" pitchFamily="34" charset="0"/>
              </a:rPr>
              <a:t> leaders</a:t>
            </a:r>
            <a:r>
              <a:rPr lang="fr-FR" sz="2400" b="1" dirty="0">
                <a:solidFill>
                  <a:srgbClr val="92D050"/>
                </a:solidFill>
                <a:latin typeface="Arial" panose="020B0604020202020204" pitchFamily="34" charset="0"/>
                <a:cs typeface="Arial" panose="020B0604020202020204" pitchFamily="34" charset="0"/>
              </a:rPr>
              <a:t>.</a:t>
            </a:r>
            <a:endParaRPr kumimoji="0" lang="fr-FR" sz="2400" b="1" i="0"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endParaRPr kumimoji="0" lang="fr-FR" sz="2400" b="1"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endParaRPr lang="fr-FR" sz="2400" b="1" kern="0" dirty="0">
              <a:latin typeface="Arial" panose="020B0604020202020204" pitchFamily="34" charset="0"/>
              <a:ea typeface="Roboto Condensed" panose="020B0604020202020204" charset="0"/>
              <a:cs typeface="Arial" panose="020B0604020202020204" pitchFamily="34" charset="0"/>
              <a:sym typeface="Arial"/>
            </a:endParaRPr>
          </a:p>
          <a:p>
            <a:r>
              <a:rPr kumimoji="0" lang="fr-FR" sz="2400" i="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D -</a:t>
            </a:r>
            <a:r>
              <a:rPr lang="fr-FR" sz="2400" dirty="0">
                <a:solidFill>
                  <a:srgbClr val="FF0000"/>
                </a:solidFill>
                <a:latin typeface="Arial" panose="020B0604020202020204" pitchFamily="34" charset="0"/>
                <a:cs typeface="Arial" panose="020B0604020202020204" pitchFamily="34" charset="0"/>
              </a:rPr>
              <a:t> </a:t>
            </a:r>
            <a:r>
              <a:rPr lang="fr-FR" sz="2400" dirty="0" err="1">
                <a:solidFill>
                  <a:srgbClr val="FF0000"/>
                </a:solidFill>
                <a:latin typeface="Arial" panose="020B0604020202020204" pitchFamily="34" charset="0"/>
                <a:cs typeface="Arial" panose="020B0604020202020204" pitchFamily="34" charset="0"/>
              </a:rPr>
              <a:t>Publish</a:t>
            </a:r>
            <a:r>
              <a:rPr lang="fr-FR" sz="2400" dirty="0">
                <a:solidFill>
                  <a:srgbClr val="FF0000"/>
                </a:solidFill>
                <a:latin typeface="Arial" panose="020B0604020202020204" pitchFamily="34" charset="0"/>
                <a:cs typeface="Arial" panose="020B0604020202020204" pitchFamily="34" charset="0"/>
              </a:rPr>
              <a:t> content </a:t>
            </a:r>
            <a:r>
              <a:rPr lang="fr-FR" sz="2400" dirty="0" err="1">
                <a:solidFill>
                  <a:srgbClr val="FF0000"/>
                </a:solidFill>
                <a:latin typeface="Arial" panose="020B0604020202020204" pitchFamily="34" charset="0"/>
                <a:cs typeface="Arial" panose="020B0604020202020204" pitchFamily="34" charset="0"/>
              </a:rPr>
              <a:t>that</a:t>
            </a:r>
            <a:r>
              <a:rPr lang="fr-FR" sz="2400" dirty="0">
                <a:solidFill>
                  <a:srgbClr val="FF0000"/>
                </a:solidFill>
                <a:latin typeface="Arial" panose="020B0604020202020204" pitchFamily="34" charset="0"/>
                <a:cs typeface="Arial" panose="020B0604020202020204" pitchFamily="34" charset="0"/>
              </a:rPr>
              <a:t> encourages</a:t>
            </a:r>
          </a:p>
          <a:p>
            <a:r>
              <a:rPr lang="fr-FR" sz="2400" dirty="0">
                <a:solidFill>
                  <a:srgbClr val="FF0000"/>
                </a:solidFill>
                <a:latin typeface="Arial" panose="020B0604020202020204" pitchFamily="34" charset="0"/>
                <a:cs typeface="Arial" panose="020B0604020202020204" pitchFamily="34" charset="0"/>
              </a:rPr>
              <a:t>discrimination of a group </a:t>
            </a:r>
            <a:r>
              <a:rPr lang="en-US" sz="2400" dirty="0">
                <a:solidFill>
                  <a:srgbClr val="FF0000"/>
                </a:solidFill>
                <a:latin typeface="Arial" panose="020B0604020202020204" pitchFamily="34" charset="0"/>
                <a:cs typeface="Arial" panose="020B0604020202020204" pitchFamily="34" charset="0"/>
              </a:rPr>
              <a:t>on the basis of their religion.</a:t>
            </a:r>
            <a:endParaRPr lang="fr-FR" sz="2400" kern="0" dirty="0">
              <a:solidFill>
                <a:srgbClr val="FF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620988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86556"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dirty="0">
                <a:latin typeface="Arial" panose="020B0604020202020204" pitchFamily="34" charset="0"/>
                <a:cs typeface="Arial" panose="020B0604020202020204" pitchFamily="34" charset="0"/>
              </a:rPr>
              <a:t>6. The </a:t>
            </a:r>
            <a:r>
              <a:rPr lang="fr-FR" sz="2600" b="1" dirty="0" err="1">
                <a:latin typeface="Arial" panose="020B0604020202020204" pitchFamily="34" charset="0"/>
                <a:cs typeface="Arial" panose="020B0604020202020204" pitchFamily="34" charset="0"/>
              </a:rPr>
              <a:t>ethical</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rules</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journalists</a:t>
            </a:r>
            <a:r>
              <a:rPr lang="fr-FR" sz="2600" b="1" dirty="0">
                <a:latin typeface="Arial" panose="020B0604020202020204" pitchFamily="34" charset="0"/>
                <a:cs typeface="Arial" panose="020B0604020202020204" pitchFamily="34" charset="0"/>
              </a:rPr>
              <a:t> must </a:t>
            </a:r>
            <a:r>
              <a:rPr lang="fr-FR" sz="2600" b="1" dirty="0" err="1">
                <a:latin typeface="Arial" panose="020B0604020202020204" pitchFamily="34" charset="0"/>
                <a:cs typeface="Arial" panose="020B0604020202020204" pitchFamily="34" charset="0"/>
              </a:rPr>
              <a:t>follow</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include</a:t>
            </a:r>
            <a:r>
              <a:rPr lang="fr-FR" sz="2600" b="1" dirty="0">
                <a:latin typeface="Arial" panose="020B0604020202020204" pitchFamily="34" charset="0"/>
                <a:cs typeface="Arial" panose="020B0604020202020204" pitchFamily="34" charset="0"/>
              </a:rPr>
              <a:t>:</a:t>
            </a:r>
            <a:endParaRPr lang="en" sz="2600" b="1" dirty="0">
              <a:latin typeface="Arial" panose="020B0604020202020204" pitchFamily="34" charset="0"/>
              <a:cs typeface="Arial" panose="020B0604020202020204" pitchFamily="34" charset="0"/>
            </a:endParaRPr>
          </a:p>
        </p:txBody>
      </p:sp>
      <p:sp>
        <p:nvSpPr>
          <p:cNvPr id="9" name="ZoneTexte 8"/>
          <p:cNvSpPr txBox="1"/>
          <p:nvPr/>
        </p:nvSpPr>
        <p:spPr>
          <a:xfrm>
            <a:off x="1043608" y="2542345"/>
            <a:ext cx="4231777" cy="3293209"/>
          </a:xfrm>
          <a:prstGeom prst="rect">
            <a:avLst/>
          </a:prstGeom>
          <a:noFill/>
        </p:spPr>
        <p:txBody>
          <a:bodyPr wrap="square" rtlCol="0">
            <a:spAutoFit/>
          </a:bodyPr>
          <a:lstStyle/>
          <a:p>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A -</a:t>
            </a:r>
            <a:r>
              <a:rPr lang="en-US" sz="2600" dirty="0">
                <a:latin typeface="Arial" panose="020B0604020202020204" pitchFamily="34" charset="0"/>
                <a:cs typeface="Arial" panose="020B0604020202020204" pitchFamily="34" charset="0"/>
              </a:rPr>
              <a:t> The right to alter documents or distort images to convey a </a:t>
            </a:r>
            <a:r>
              <a:rPr lang="fr-FR" sz="2600" dirty="0">
                <a:latin typeface="Arial" panose="020B0604020202020204" pitchFamily="34" charset="0"/>
                <a:cs typeface="Arial" panose="020B0604020202020204" pitchFamily="34" charset="0"/>
              </a:rPr>
              <a:t>message.</a:t>
            </a:r>
            <a:endPar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pPr algn="just"/>
            <a:endPar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C -</a:t>
            </a:r>
            <a:r>
              <a:rPr lang="fr-FR"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The right to work for a public </a:t>
            </a:r>
            <a:r>
              <a:rPr lang="fr-FR" sz="2600" dirty="0">
                <a:latin typeface="Arial" panose="020B0604020202020204" pitchFamily="34" charset="0"/>
                <a:cs typeface="Arial" panose="020B0604020202020204" pitchFamily="34" charset="0"/>
              </a:rPr>
              <a:t>service, institution, or </a:t>
            </a:r>
            <a:r>
              <a:rPr lang="fr-FR" sz="2600" dirty="0" err="1">
                <a:latin typeface="Arial" panose="020B0604020202020204" pitchFamily="34" charset="0"/>
                <a:cs typeface="Arial" panose="020B0604020202020204" pitchFamily="34" charset="0"/>
              </a:rPr>
              <a:t>private</a:t>
            </a:r>
            <a:r>
              <a:rPr lang="fr-FR" sz="2600" dirty="0">
                <a:latin typeface="Arial" panose="020B0604020202020204" pitchFamily="34" charset="0"/>
                <a:cs typeface="Arial" panose="020B0604020202020204" pitchFamily="34" charset="0"/>
              </a:rPr>
              <a:t> </a:t>
            </a:r>
            <a:r>
              <a:rPr lang="fr-FR" sz="2600" dirty="0" err="1">
                <a:latin typeface="Arial" panose="020B0604020202020204" pitchFamily="34" charset="0"/>
                <a:cs typeface="Arial" panose="020B0604020202020204" pitchFamily="34" charset="0"/>
              </a:rPr>
              <a:t>enterprise</a:t>
            </a:r>
            <a:r>
              <a:rPr lang="fr-FR" sz="2600" dirty="0">
                <a:latin typeface="Arial" panose="020B0604020202020204" pitchFamily="34" charset="0"/>
                <a:cs typeface="Arial" panose="020B0604020202020204" pitchFamily="34" charset="0"/>
              </a:rPr>
              <a:t>.</a:t>
            </a:r>
            <a:endParaRPr kumimoji="0" lang="fr-FR" sz="260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10" name="ZoneTexte 9"/>
          <p:cNvSpPr txBox="1"/>
          <p:nvPr/>
        </p:nvSpPr>
        <p:spPr>
          <a:xfrm>
            <a:off x="6510655" y="2587321"/>
            <a:ext cx="4729774" cy="2893100"/>
          </a:xfrm>
          <a:prstGeom prst="rect">
            <a:avLst/>
          </a:prstGeom>
          <a:noFill/>
        </p:spPr>
        <p:txBody>
          <a:bodyPr wrap="square" rtlCol="0">
            <a:spAutoFit/>
          </a:bodyPr>
          <a:lstStyle/>
          <a:p>
            <a:r>
              <a:rPr lang="fr-FR" sz="2600" kern="0" dirty="0">
                <a:latin typeface="Arial" panose="020B0604020202020204" pitchFamily="34" charset="0"/>
                <a:ea typeface="Roboto Condensed" panose="020B0604020202020204" charset="0"/>
                <a:cs typeface="Arial" panose="020B0604020202020204" pitchFamily="34" charset="0"/>
                <a:sym typeface="Arial"/>
              </a:rPr>
              <a:t>B</a:t>
            </a:r>
            <a:r>
              <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lang="fr-FR" sz="2600" dirty="0">
                <a:latin typeface="Arial" panose="020B0604020202020204" pitchFamily="34" charset="0"/>
                <a:cs typeface="Arial" panose="020B0604020202020204" pitchFamily="34" charset="0"/>
              </a:rPr>
              <a:t> The </a:t>
            </a:r>
            <a:r>
              <a:rPr lang="fr-FR" sz="2600" dirty="0" err="1">
                <a:latin typeface="Arial" panose="020B0604020202020204" pitchFamily="34" charset="0"/>
                <a:cs typeface="Arial" panose="020B0604020202020204" pitchFamily="34" charset="0"/>
              </a:rPr>
              <a:t>duty</a:t>
            </a:r>
            <a:r>
              <a:rPr lang="fr-FR" sz="2600" dirty="0">
                <a:latin typeface="Arial" panose="020B0604020202020204" pitchFamily="34" charset="0"/>
                <a:cs typeface="Arial" panose="020B0604020202020204" pitchFamily="34" charset="0"/>
              </a:rPr>
              <a:t> to </a:t>
            </a:r>
            <a:r>
              <a:rPr lang="fr-FR" sz="2600" dirty="0" err="1">
                <a:latin typeface="Arial" panose="020B0604020202020204" pitchFamily="34" charset="0"/>
                <a:cs typeface="Arial" panose="020B0604020202020204" pitchFamily="34" charset="0"/>
              </a:rPr>
              <a:t>demonstrate</a:t>
            </a:r>
            <a:r>
              <a:rPr lang="fr-FR" sz="2600" dirty="0">
                <a:latin typeface="Arial" panose="020B0604020202020204" pitchFamily="34" charset="0"/>
                <a:cs typeface="Arial" panose="020B0604020202020204" pitchFamily="34" charset="0"/>
              </a:rPr>
              <a:t> </a:t>
            </a:r>
            <a:r>
              <a:rPr lang="fr-FR" sz="2600" dirty="0" err="1">
                <a:latin typeface="Arial" panose="020B0604020202020204" pitchFamily="34" charset="0"/>
                <a:cs typeface="Arial" panose="020B0604020202020204" pitchFamily="34" charset="0"/>
              </a:rPr>
              <a:t>critical</a:t>
            </a:r>
            <a:r>
              <a:rPr lang="fr-FR" sz="2600" dirty="0">
                <a:latin typeface="Arial" panose="020B0604020202020204" pitchFamily="34" charset="0"/>
                <a:cs typeface="Arial" panose="020B0604020202020204" pitchFamily="34" charset="0"/>
              </a:rPr>
              <a:t> </a:t>
            </a:r>
            <a:r>
              <a:rPr lang="fr-FR" sz="2600" dirty="0" err="1">
                <a:latin typeface="Arial" panose="020B0604020202020204" pitchFamily="34" charset="0"/>
                <a:cs typeface="Arial" panose="020B0604020202020204" pitchFamily="34" charset="0"/>
              </a:rPr>
              <a:t>thinking</a:t>
            </a:r>
            <a:r>
              <a:rPr lang="fr-FR" sz="2600" dirty="0">
                <a:latin typeface="Arial" panose="020B0604020202020204" pitchFamily="34" charset="0"/>
                <a:cs typeface="Arial" panose="020B0604020202020204" pitchFamily="34" charset="0"/>
              </a:rPr>
              <a:t>, </a:t>
            </a:r>
            <a:r>
              <a:rPr lang="fr-FR" sz="2600" dirty="0" err="1">
                <a:latin typeface="Arial" panose="020B0604020202020204" pitchFamily="34" charset="0"/>
                <a:cs typeface="Arial" panose="020B0604020202020204" pitchFamily="34" charset="0"/>
              </a:rPr>
              <a:t>precision</a:t>
            </a:r>
            <a:r>
              <a:rPr lang="fr-FR" sz="2600" dirty="0">
                <a:latin typeface="Arial" panose="020B0604020202020204" pitchFamily="34" charset="0"/>
                <a:cs typeface="Arial" panose="020B0604020202020204" pitchFamily="34" charset="0"/>
              </a:rPr>
              <a:t>, and </a:t>
            </a:r>
            <a:r>
              <a:rPr lang="fr-FR" sz="2600" dirty="0" err="1">
                <a:latin typeface="Arial" panose="020B0604020202020204" pitchFamily="34" charset="0"/>
                <a:cs typeface="Arial" panose="020B0604020202020204" pitchFamily="34" charset="0"/>
              </a:rPr>
              <a:t>integrity</a:t>
            </a:r>
            <a:r>
              <a:rPr lang="fr-FR" sz="2600" dirty="0">
                <a:latin typeface="Arial" panose="020B0604020202020204" pitchFamily="34" charset="0"/>
                <a:cs typeface="Arial" panose="020B0604020202020204" pitchFamily="34" charset="0"/>
              </a:rPr>
              <a:t>.</a:t>
            </a:r>
            <a:endPar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endParaRPr lang="fr-FR" sz="2600" kern="0" dirty="0">
              <a:latin typeface="Arial" panose="020B0604020202020204" pitchFamily="34" charset="0"/>
              <a:ea typeface="Roboto Condensed" panose="020B0604020202020204" charset="0"/>
              <a:cs typeface="Arial" panose="020B0604020202020204" pitchFamily="34" charset="0"/>
              <a:sym typeface="Arial"/>
            </a:endParaRPr>
          </a:p>
          <a:p>
            <a:r>
              <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D -</a:t>
            </a:r>
            <a:r>
              <a:rPr kumimoji="0" lang="fr-FR" sz="2600" i="0" u="none" strike="noStrike" kern="0" cap="none" spc="0" normalizeH="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lang="en-US" sz="2600" dirty="0">
                <a:latin typeface="Arial" panose="020B0604020202020204" pitchFamily="34" charset="0"/>
                <a:cs typeface="Arial" panose="020B0604020202020204" pitchFamily="34" charset="0"/>
              </a:rPr>
              <a:t>The right to rectify any information </a:t>
            </a:r>
            <a:r>
              <a:rPr lang="fr-FR" sz="2600" dirty="0" err="1">
                <a:latin typeface="Arial" panose="020B0604020202020204" pitchFamily="34" charset="0"/>
                <a:cs typeface="Arial" panose="020B0604020202020204" pitchFamily="34" charset="0"/>
              </a:rPr>
              <a:t>they</a:t>
            </a:r>
            <a:r>
              <a:rPr lang="fr-FR" sz="2600" dirty="0">
                <a:latin typeface="Arial" panose="020B0604020202020204" pitchFamily="34" charset="0"/>
                <a:cs typeface="Arial" panose="020B0604020202020204" pitchFamily="34" charset="0"/>
              </a:rPr>
              <a:t> have </a:t>
            </a:r>
            <a:r>
              <a:rPr lang="fr-FR" sz="2600" dirty="0" err="1">
                <a:latin typeface="Arial" panose="020B0604020202020204" pitchFamily="34" charset="0"/>
                <a:cs typeface="Arial" panose="020B0604020202020204" pitchFamily="34" charset="0"/>
              </a:rPr>
              <a:t>shared</a:t>
            </a:r>
            <a:r>
              <a:rPr lang="fr-FR" sz="2600" dirty="0">
                <a:latin typeface="Arial" panose="020B0604020202020204" pitchFamily="34" charset="0"/>
                <a:cs typeface="Arial" panose="020B0604020202020204" pitchFamily="34" charset="0"/>
              </a:rPr>
              <a:t> </a:t>
            </a:r>
            <a:r>
              <a:rPr lang="fr-FR" sz="2600" dirty="0" err="1">
                <a:latin typeface="Arial" panose="020B0604020202020204" pitchFamily="34" charset="0"/>
                <a:cs typeface="Arial" panose="020B0604020202020204" pitchFamily="34" charset="0"/>
              </a:rPr>
              <a:t>that</a:t>
            </a:r>
            <a:r>
              <a:rPr lang="fr-FR" sz="2600" dirty="0">
                <a:latin typeface="Arial" panose="020B0604020202020204" pitchFamily="34" charset="0"/>
                <a:cs typeface="Arial" panose="020B0604020202020204" pitchFamily="34" charset="0"/>
              </a:rPr>
              <a:t> </a:t>
            </a:r>
            <a:r>
              <a:rPr lang="fr-FR" sz="2600" dirty="0" err="1">
                <a:latin typeface="Arial" panose="020B0604020202020204" pitchFamily="34" charset="0"/>
                <a:cs typeface="Arial" panose="020B0604020202020204" pitchFamily="34" charset="0"/>
              </a:rPr>
              <a:t>proves</a:t>
            </a:r>
            <a:r>
              <a:rPr lang="fr-FR" sz="2600" dirty="0">
                <a:latin typeface="Arial" panose="020B0604020202020204" pitchFamily="34" charset="0"/>
                <a:cs typeface="Arial" panose="020B0604020202020204" pitchFamily="34" charset="0"/>
              </a:rPr>
              <a:t> to </a:t>
            </a:r>
            <a:r>
              <a:rPr lang="fr-FR" sz="2600" dirty="0" err="1">
                <a:latin typeface="Arial" panose="020B0604020202020204" pitchFamily="34" charset="0"/>
                <a:cs typeface="Arial" panose="020B0604020202020204" pitchFamily="34" charset="0"/>
              </a:rPr>
              <a:t>be</a:t>
            </a:r>
            <a:r>
              <a:rPr lang="fr-FR" sz="2600" dirty="0">
                <a:latin typeface="Arial" panose="020B0604020202020204" pitchFamily="34" charset="0"/>
                <a:cs typeface="Arial" panose="020B0604020202020204" pitchFamily="34" charset="0"/>
              </a:rPr>
              <a:t> </a:t>
            </a:r>
            <a:r>
              <a:rPr lang="fr-FR" sz="2600" dirty="0" err="1">
                <a:latin typeface="Arial" panose="020B0604020202020204" pitchFamily="34" charset="0"/>
                <a:cs typeface="Arial" panose="020B0604020202020204" pitchFamily="34" charset="0"/>
              </a:rPr>
              <a:t>inaccurate</a:t>
            </a:r>
            <a:r>
              <a:rPr lang="fr-FR" sz="2600" dirty="0">
                <a:latin typeface="Arial" panose="020B0604020202020204" pitchFamily="34" charset="0"/>
                <a:cs typeface="Arial" panose="020B0604020202020204" pitchFamily="34" charset="0"/>
              </a:rPr>
              <a:t>.</a:t>
            </a:r>
            <a:endParaRPr lang="fr-FR" sz="2600" kern="0" dirty="0">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415313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86556"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dirty="0">
                <a:latin typeface="Arial" panose="020B0604020202020204" pitchFamily="34" charset="0"/>
                <a:cs typeface="Arial" panose="020B0604020202020204" pitchFamily="34" charset="0"/>
              </a:rPr>
              <a:t>6. The </a:t>
            </a:r>
            <a:r>
              <a:rPr lang="fr-FR" sz="2600" b="1" dirty="0" err="1">
                <a:latin typeface="Arial" panose="020B0604020202020204" pitchFamily="34" charset="0"/>
                <a:cs typeface="Arial" panose="020B0604020202020204" pitchFamily="34" charset="0"/>
              </a:rPr>
              <a:t>ethical</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rules</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journalists</a:t>
            </a:r>
            <a:r>
              <a:rPr lang="fr-FR" sz="2600" b="1" dirty="0">
                <a:latin typeface="Arial" panose="020B0604020202020204" pitchFamily="34" charset="0"/>
                <a:cs typeface="Arial" panose="020B0604020202020204" pitchFamily="34" charset="0"/>
              </a:rPr>
              <a:t> must </a:t>
            </a:r>
            <a:r>
              <a:rPr lang="fr-FR" sz="2600" b="1" dirty="0" err="1">
                <a:latin typeface="Arial" panose="020B0604020202020204" pitchFamily="34" charset="0"/>
                <a:cs typeface="Arial" panose="020B0604020202020204" pitchFamily="34" charset="0"/>
              </a:rPr>
              <a:t>follow</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include</a:t>
            </a:r>
            <a:r>
              <a:rPr lang="fr-FR" sz="2600" b="1" dirty="0">
                <a:latin typeface="Arial" panose="020B0604020202020204" pitchFamily="34" charset="0"/>
                <a:cs typeface="Arial" panose="020B0604020202020204" pitchFamily="34" charset="0"/>
              </a:rPr>
              <a:t>:</a:t>
            </a:r>
            <a:endParaRPr lang="en" sz="2600" b="1" dirty="0">
              <a:latin typeface="Arial" panose="020B0604020202020204" pitchFamily="34" charset="0"/>
              <a:cs typeface="Arial" panose="020B0604020202020204" pitchFamily="34" charset="0"/>
            </a:endParaRPr>
          </a:p>
        </p:txBody>
      </p:sp>
      <p:sp>
        <p:nvSpPr>
          <p:cNvPr id="9" name="ZoneTexte 8"/>
          <p:cNvSpPr txBox="1"/>
          <p:nvPr/>
        </p:nvSpPr>
        <p:spPr>
          <a:xfrm>
            <a:off x="1043608" y="2542345"/>
            <a:ext cx="4226313" cy="3293209"/>
          </a:xfrm>
          <a:prstGeom prst="rect">
            <a:avLst/>
          </a:prstGeom>
          <a:noFill/>
        </p:spPr>
        <p:txBody>
          <a:bodyPr wrap="square" rtlCol="0">
            <a:spAutoFit/>
          </a:bodyPr>
          <a:lstStyle/>
          <a:p>
            <a:r>
              <a:rPr kumimoji="0" lang="fr-FR" sz="260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A -</a:t>
            </a:r>
            <a:r>
              <a:rPr lang="en-US" sz="2600" dirty="0">
                <a:solidFill>
                  <a:srgbClr val="FF0000"/>
                </a:solidFill>
                <a:latin typeface="Arial" panose="020B0604020202020204" pitchFamily="34" charset="0"/>
                <a:cs typeface="Arial" panose="020B0604020202020204" pitchFamily="34" charset="0"/>
              </a:rPr>
              <a:t> The right to alter documents or distort images to convey a </a:t>
            </a:r>
            <a:r>
              <a:rPr lang="fr-FR" sz="2600" dirty="0">
                <a:solidFill>
                  <a:srgbClr val="FF0000"/>
                </a:solidFill>
                <a:latin typeface="Arial" panose="020B0604020202020204" pitchFamily="34" charset="0"/>
                <a:cs typeface="Arial" panose="020B0604020202020204" pitchFamily="34" charset="0"/>
              </a:rPr>
              <a:t>message.</a:t>
            </a:r>
            <a:endParaRPr kumimoji="0" lang="fr-FR" sz="260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pPr algn="just"/>
            <a:endParaRPr kumimoji="0" lang="fr-FR" sz="260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60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C -</a:t>
            </a:r>
            <a:r>
              <a:rPr lang="fr-FR" sz="2600" dirty="0">
                <a:solidFill>
                  <a:srgbClr val="FF0000"/>
                </a:solidFill>
                <a:latin typeface="Arial" panose="020B0604020202020204" pitchFamily="34" charset="0"/>
                <a:cs typeface="Arial" panose="020B0604020202020204" pitchFamily="34" charset="0"/>
              </a:rPr>
              <a:t> </a:t>
            </a:r>
            <a:r>
              <a:rPr lang="en-US" sz="2600" dirty="0">
                <a:solidFill>
                  <a:srgbClr val="FF0000"/>
                </a:solidFill>
                <a:latin typeface="Arial" panose="020B0604020202020204" pitchFamily="34" charset="0"/>
                <a:cs typeface="Arial" panose="020B0604020202020204" pitchFamily="34" charset="0"/>
              </a:rPr>
              <a:t>The right to work for a public </a:t>
            </a:r>
            <a:r>
              <a:rPr lang="fr-FR" sz="2600" dirty="0">
                <a:solidFill>
                  <a:srgbClr val="FF0000"/>
                </a:solidFill>
                <a:latin typeface="Arial" panose="020B0604020202020204" pitchFamily="34" charset="0"/>
                <a:cs typeface="Arial" panose="020B0604020202020204" pitchFamily="34" charset="0"/>
              </a:rPr>
              <a:t>service, institution, or </a:t>
            </a:r>
            <a:r>
              <a:rPr lang="fr-FR" sz="2600" dirty="0" err="1">
                <a:solidFill>
                  <a:srgbClr val="FF0000"/>
                </a:solidFill>
                <a:latin typeface="Arial" panose="020B0604020202020204" pitchFamily="34" charset="0"/>
                <a:cs typeface="Arial" panose="020B0604020202020204" pitchFamily="34" charset="0"/>
              </a:rPr>
              <a:t>private</a:t>
            </a:r>
            <a:r>
              <a:rPr lang="fr-FR" sz="2600" dirty="0">
                <a:solidFill>
                  <a:srgbClr val="FF0000"/>
                </a:solidFill>
                <a:latin typeface="Arial" panose="020B0604020202020204" pitchFamily="34" charset="0"/>
                <a:cs typeface="Arial" panose="020B0604020202020204" pitchFamily="34" charset="0"/>
              </a:rPr>
              <a:t> </a:t>
            </a:r>
            <a:r>
              <a:rPr lang="fr-FR" sz="2600" dirty="0" err="1">
                <a:solidFill>
                  <a:srgbClr val="FF0000"/>
                </a:solidFill>
                <a:latin typeface="Arial" panose="020B0604020202020204" pitchFamily="34" charset="0"/>
                <a:cs typeface="Arial" panose="020B0604020202020204" pitchFamily="34" charset="0"/>
              </a:rPr>
              <a:t>enterprise</a:t>
            </a:r>
            <a:r>
              <a:rPr lang="fr-FR" sz="2400" dirty="0">
                <a:solidFill>
                  <a:srgbClr val="FF0000"/>
                </a:solidFill>
              </a:rPr>
              <a:t>.</a:t>
            </a:r>
            <a:endParaRPr kumimoji="0" lang="fr-FR" sz="2400" u="none" strike="noStrike" kern="0" cap="none" spc="0" normalizeH="0" baseline="0" noProof="0" dirty="0">
              <a:ln>
                <a:noFill/>
              </a:ln>
              <a:solidFill>
                <a:srgbClr val="FF0000"/>
              </a:solidFill>
              <a:effectLst/>
              <a:uLnTx/>
              <a:uFillTx/>
              <a:cs typeface="Arial"/>
              <a:sym typeface="Arial"/>
            </a:endParaRPr>
          </a:p>
        </p:txBody>
      </p:sp>
      <p:sp>
        <p:nvSpPr>
          <p:cNvPr id="10" name="ZoneTexte 9"/>
          <p:cNvSpPr txBox="1"/>
          <p:nvPr/>
        </p:nvSpPr>
        <p:spPr>
          <a:xfrm>
            <a:off x="6510655" y="2587321"/>
            <a:ext cx="4729774" cy="3293209"/>
          </a:xfrm>
          <a:prstGeom prst="rect">
            <a:avLst/>
          </a:prstGeom>
          <a:noFill/>
        </p:spPr>
        <p:txBody>
          <a:bodyPr wrap="square" rtlCol="0">
            <a:spAutoFit/>
          </a:bodyPr>
          <a:lstStyle/>
          <a:p>
            <a:r>
              <a:rPr lang="fr-FR" sz="2600" b="1" kern="0" dirty="0">
                <a:solidFill>
                  <a:srgbClr val="00B050"/>
                </a:solidFill>
                <a:latin typeface="Arial" panose="020B0604020202020204" pitchFamily="34" charset="0"/>
                <a:ea typeface="Roboto Condensed" panose="020B0604020202020204" charset="0"/>
                <a:cs typeface="Arial" panose="020B0604020202020204" pitchFamily="34" charset="0"/>
                <a:sym typeface="Arial"/>
              </a:rPr>
              <a:t>B</a:t>
            </a:r>
            <a:r>
              <a:rPr kumimoji="0" lang="fr-FR" sz="2600" b="1" i="0"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lang="fr-FR" sz="2600" b="1" dirty="0">
                <a:solidFill>
                  <a:srgbClr val="00B050"/>
                </a:solidFill>
                <a:latin typeface="Arial" panose="020B0604020202020204" pitchFamily="34" charset="0"/>
                <a:cs typeface="Arial" panose="020B0604020202020204" pitchFamily="34" charset="0"/>
              </a:rPr>
              <a:t> The </a:t>
            </a:r>
            <a:r>
              <a:rPr lang="fr-FR" sz="2600" b="1" dirty="0" err="1">
                <a:solidFill>
                  <a:srgbClr val="00B050"/>
                </a:solidFill>
                <a:latin typeface="Arial" panose="020B0604020202020204" pitchFamily="34" charset="0"/>
                <a:cs typeface="Arial" panose="020B0604020202020204" pitchFamily="34" charset="0"/>
              </a:rPr>
              <a:t>duty</a:t>
            </a:r>
            <a:r>
              <a:rPr lang="fr-FR" sz="2600" b="1" dirty="0">
                <a:solidFill>
                  <a:srgbClr val="00B050"/>
                </a:solidFill>
                <a:latin typeface="Arial" panose="020B0604020202020204" pitchFamily="34" charset="0"/>
                <a:cs typeface="Arial" panose="020B0604020202020204" pitchFamily="34" charset="0"/>
              </a:rPr>
              <a:t> to </a:t>
            </a:r>
            <a:r>
              <a:rPr lang="fr-FR" sz="2600" b="1" dirty="0" err="1">
                <a:solidFill>
                  <a:srgbClr val="00B050"/>
                </a:solidFill>
                <a:latin typeface="Arial" panose="020B0604020202020204" pitchFamily="34" charset="0"/>
                <a:cs typeface="Arial" panose="020B0604020202020204" pitchFamily="34" charset="0"/>
              </a:rPr>
              <a:t>demonstrate</a:t>
            </a:r>
            <a:r>
              <a:rPr lang="fr-FR" sz="2600" b="1" dirty="0">
                <a:solidFill>
                  <a:srgbClr val="00B050"/>
                </a:solidFill>
                <a:latin typeface="Arial" panose="020B0604020202020204" pitchFamily="34" charset="0"/>
                <a:cs typeface="Arial" panose="020B0604020202020204" pitchFamily="34" charset="0"/>
              </a:rPr>
              <a:t> </a:t>
            </a:r>
            <a:r>
              <a:rPr lang="fr-FR" sz="2600" b="1" dirty="0" err="1">
                <a:solidFill>
                  <a:srgbClr val="00B050"/>
                </a:solidFill>
                <a:latin typeface="Arial" panose="020B0604020202020204" pitchFamily="34" charset="0"/>
                <a:cs typeface="Arial" panose="020B0604020202020204" pitchFamily="34" charset="0"/>
              </a:rPr>
              <a:t>critical</a:t>
            </a:r>
            <a:r>
              <a:rPr lang="fr-FR" sz="2600" b="1" dirty="0">
                <a:solidFill>
                  <a:srgbClr val="00B050"/>
                </a:solidFill>
                <a:latin typeface="Arial" panose="020B0604020202020204" pitchFamily="34" charset="0"/>
                <a:cs typeface="Arial" panose="020B0604020202020204" pitchFamily="34" charset="0"/>
              </a:rPr>
              <a:t> </a:t>
            </a:r>
            <a:r>
              <a:rPr lang="fr-FR" sz="2600" b="1" dirty="0" err="1">
                <a:solidFill>
                  <a:srgbClr val="00B050"/>
                </a:solidFill>
                <a:latin typeface="Arial" panose="020B0604020202020204" pitchFamily="34" charset="0"/>
                <a:cs typeface="Arial" panose="020B0604020202020204" pitchFamily="34" charset="0"/>
              </a:rPr>
              <a:t>thinking</a:t>
            </a:r>
            <a:r>
              <a:rPr lang="fr-FR" sz="2600" b="1" dirty="0">
                <a:solidFill>
                  <a:srgbClr val="00B050"/>
                </a:solidFill>
                <a:latin typeface="Arial" panose="020B0604020202020204" pitchFamily="34" charset="0"/>
                <a:cs typeface="Arial" panose="020B0604020202020204" pitchFamily="34" charset="0"/>
              </a:rPr>
              <a:t>, </a:t>
            </a:r>
            <a:r>
              <a:rPr lang="fr-FR" sz="2600" b="1" dirty="0" err="1">
                <a:solidFill>
                  <a:srgbClr val="00B050"/>
                </a:solidFill>
                <a:latin typeface="Arial" panose="020B0604020202020204" pitchFamily="34" charset="0"/>
                <a:cs typeface="Arial" panose="020B0604020202020204" pitchFamily="34" charset="0"/>
              </a:rPr>
              <a:t>precision</a:t>
            </a:r>
            <a:r>
              <a:rPr lang="fr-FR" sz="2600" b="1" dirty="0">
                <a:solidFill>
                  <a:srgbClr val="00B050"/>
                </a:solidFill>
                <a:latin typeface="Arial" panose="020B0604020202020204" pitchFamily="34" charset="0"/>
                <a:cs typeface="Arial" panose="020B0604020202020204" pitchFamily="34" charset="0"/>
              </a:rPr>
              <a:t>, and </a:t>
            </a:r>
            <a:r>
              <a:rPr lang="fr-FR" sz="2600" b="1" dirty="0" err="1">
                <a:solidFill>
                  <a:srgbClr val="00B050"/>
                </a:solidFill>
                <a:latin typeface="Arial" panose="020B0604020202020204" pitchFamily="34" charset="0"/>
                <a:cs typeface="Arial" panose="020B0604020202020204" pitchFamily="34" charset="0"/>
              </a:rPr>
              <a:t>integrity</a:t>
            </a:r>
            <a:r>
              <a:rPr lang="fr-FR" sz="2600" b="1" dirty="0">
                <a:solidFill>
                  <a:srgbClr val="00B050"/>
                </a:solidFill>
                <a:latin typeface="Arial" panose="020B0604020202020204" pitchFamily="34" charset="0"/>
                <a:cs typeface="Arial" panose="020B0604020202020204" pitchFamily="34" charset="0"/>
              </a:rPr>
              <a:t>.</a:t>
            </a:r>
            <a:endParaRPr kumimoji="0" lang="fr-FR" sz="2600" b="1" i="0"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endParaRPr lang="fr-FR" sz="2600" b="1" kern="0" dirty="0">
              <a:solidFill>
                <a:srgbClr val="00B050"/>
              </a:solidFill>
              <a:latin typeface="Arial" panose="020B0604020202020204" pitchFamily="34" charset="0"/>
              <a:ea typeface="Roboto Condensed" panose="020B0604020202020204" charset="0"/>
              <a:cs typeface="Arial" panose="020B0604020202020204" pitchFamily="34" charset="0"/>
              <a:sym typeface="Arial"/>
            </a:endParaRPr>
          </a:p>
          <a:p>
            <a:r>
              <a:rPr kumimoji="0" lang="fr-FR" sz="2600" b="1" i="0" u="none" strike="noStrike" kern="0" cap="none" spc="0" normalizeH="0" baseline="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D -</a:t>
            </a:r>
            <a:r>
              <a:rPr kumimoji="0" lang="fr-FR" sz="2600" b="1" i="0" u="none" strike="noStrike" kern="0" cap="none" spc="0" normalizeH="0" noProof="0" dirty="0">
                <a:ln>
                  <a:noFill/>
                </a:ln>
                <a:solidFill>
                  <a:srgbClr val="00B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lang="en-US" sz="2600" b="1" dirty="0">
                <a:solidFill>
                  <a:srgbClr val="00B050"/>
                </a:solidFill>
                <a:latin typeface="Arial" panose="020B0604020202020204" pitchFamily="34" charset="0"/>
                <a:cs typeface="Arial" panose="020B0604020202020204" pitchFamily="34" charset="0"/>
              </a:rPr>
              <a:t>The right to rectify any information </a:t>
            </a:r>
            <a:r>
              <a:rPr lang="fr-FR" sz="2600" b="1" dirty="0" err="1">
                <a:solidFill>
                  <a:srgbClr val="00B050"/>
                </a:solidFill>
                <a:latin typeface="Arial" panose="020B0604020202020204" pitchFamily="34" charset="0"/>
                <a:cs typeface="Arial" panose="020B0604020202020204" pitchFamily="34" charset="0"/>
              </a:rPr>
              <a:t>they</a:t>
            </a:r>
            <a:r>
              <a:rPr lang="fr-FR" sz="2600" b="1" dirty="0">
                <a:solidFill>
                  <a:srgbClr val="00B050"/>
                </a:solidFill>
                <a:latin typeface="Arial" panose="020B0604020202020204" pitchFamily="34" charset="0"/>
                <a:cs typeface="Arial" panose="020B0604020202020204" pitchFamily="34" charset="0"/>
              </a:rPr>
              <a:t> have </a:t>
            </a:r>
            <a:r>
              <a:rPr lang="fr-FR" sz="2600" b="1" dirty="0" err="1">
                <a:solidFill>
                  <a:srgbClr val="00B050"/>
                </a:solidFill>
                <a:latin typeface="Arial" panose="020B0604020202020204" pitchFamily="34" charset="0"/>
                <a:cs typeface="Arial" panose="020B0604020202020204" pitchFamily="34" charset="0"/>
              </a:rPr>
              <a:t>shared</a:t>
            </a:r>
            <a:r>
              <a:rPr lang="fr-FR" sz="2600" b="1" dirty="0">
                <a:solidFill>
                  <a:srgbClr val="00B050"/>
                </a:solidFill>
                <a:latin typeface="Arial" panose="020B0604020202020204" pitchFamily="34" charset="0"/>
                <a:cs typeface="Arial" panose="020B0604020202020204" pitchFamily="34" charset="0"/>
              </a:rPr>
              <a:t> </a:t>
            </a:r>
            <a:r>
              <a:rPr lang="fr-FR" sz="2600" b="1" dirty="0" err="1">
                <a:solidFill>
                  <a:srgbClr val="00B050"/>
                </a:solidFill>
                <a:latin typeface="Arial" panose="020B0604020202020204" pitchFamily="34" charset="0"/>
                <a:cs typeface="Arial" panose="020B0604020202020204" pitchFamily="34" charset="0"/>
              </a:rPr>
              <a:t>that</a:t>
            </a:r>
            <a:r>
              <a:rPr lang="fr-FR" sz="2600" b="1" dirty="0">
                <a:solidFill>
                  <a:srgbClr val="00B050"/>
                </a:solidFill>
                <a:latin typeface="Arial" panose="020B0604020202020204" pitchFamily="34" charset="0"/>
                <a:cs typeface="Arial" panose="020B0604020202020204" pitchFamily="34" charset="0"/>
              </a:rPr>
              <a:t> </a:t>
            </a:r>
            <a:r>
              <a:rPr lang="fr-FR" sz="2600" b="1" dirty="0" err="1">
                <a:solidFill>
                  <a:srgbClr val="00B050"/>
                </a:solidFill>
                <a:latin typeface="Arial" panose="020B0604020202020204" pitchFamily="34" charset="0"/>
                <a:cs typeface="Arial" panose="020B0604020202020204" pitchFamily="34" charset="0"/>
              </a:rPr>
              <a:t>proves</a:t>
            </a:r>
            <a:r>
              <a:rPr lang="fr-FR" sz="2600" b="1" dirty="0">
                <a:solidFill>
                  <a:srgbClr val="00B050"/>
                </a:solidFill>
                <a:latin typeface="Arial" panose="020B0604020202020204" pitchFamily="34" charset="0"/>
                <a:cs typeface="Arial" panose="020B0604020202020204" pitchFamily="34" charset="0"/>
              </a:rPr>
              <a:t> to </a:t>
            </a:r>
            <a:r>
              <a:rPr lang="fr-FR" sz="2600" b="1" dirty="0" err="1">
                <a:solidFill>
                  <a:srgbClr val="00B050"/>
                </a:solidFill>
                <a:latin typeface="Arial" panose="020B0604020202020204" pitchFamily="34" charset="0"/>
                <a:cs typeface="Arial" panose="020B0604020202020204" pitchFamily="34" charset="0"/>
              </a:rPr>
              <a:t>be</a:t>
            </a:r>
            <a:r>
              <a:rPr lang="fr-FR" sz="2600" b="1" dirty="0">
                <a:solidFill>
                  <a:srgbClr val="00B050"/>
                </a:solidFill>
                <a:latin typeface="Arial" panose="020B0604020202020204" pitchFamily="34" charset="0"/>
                <a:cs typeface="Arial" panose="020B0604020202020204" pitchFamily="34" charset="0"/>
              </a:rPr>
              <a:t> </a:t>
            </a:r>
            <a:r>
              <a:rPr lang="fr-FR" sz="2600" b="1" dirty="0" err="1">
                <a:solidFill>
                  <a:srgbClr val="00B050"/>
                </a:solidFill>
                <a:latin typeface="Arial" panose="020B0604020202020204" pitchFamily="34" charset="0"/>
                <a:cs typeface="Arial" panose="020B0604020202020204" pitchFamily="34" charset="0"/>
              </a:rPr>
              <a:t>inaccurate</a:t>
            </a:r>
            <a:r>
              <a:rPr lang="fr-FR" sz="2600" b="1" dirty="0">
                <a:solidFill>
                  <a:srgbClr val="00B050"/>
                </a:solidFill>
                <a:latin typeface="Arial" panose="020B0604020202020204" pitchFamily="34" charset="0"/>
                <a:cs typeface="Arial" panose="020B0604020202020204" pitchFamily="34" charset="0"/>
              </a:rPr>
              <a:t>.</a:t>
            </a:r>
            <a:endParaRPr lang="fr-FR" sz="2600" b="1" kern="0" dirty="0">
              <a:solidFill>
                <a:srgbClr val="00B05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693598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lstStyle/>
          <a:p>
            <a:pPr algn="r"/>
            <a:r>
              <a:rPr lang="en-GB" b="1" cap="all" noProof="0" dirty="0">
                <a:latin typeface="Arial Narrow" panose="020B0604020202020204" pitchFamily="34" charset="0"/>
              </a:rPr>
              <a:t>Key topic 2</a:t>
            </a: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normAutofit/>
          </a:bodyPr>
          <a:lstStyle/>
          <a:p>
            <a:pPr algn="r"/>
            <a:r>
              <a:rPr lang="en-GB" sz="2600" noProof="0" dirty="0">
                <a:latin typeface="Arial" panose="020B0604020202020204" pitchFamily="34" charset="0"/>
              </a:rPr>
              <a:t>MEDIA BIAS</a:t>
            </a: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66451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2950556" y="892493"/>
            <a:ext cx="7629600" cy="853921"/>
          </a:xfrm>
        </p:spPr>
        <p:txBody>
          <a:bodyPr anchor="t">
            <a:normAutofit fontScale="90000"/>
          </a:bodyPr>
          <a:lstStyle/>
          <a:p>
            <a:pPr algn="l"/>
            <a:r>
              <a:rPr lang="en-GB" sz="3100" b="1" cap="all" noProof="0" dirty="0">
                <a:latin typeface="Arial Narrow" panose="020B0604020202020204" pitchFamily="34" charset="0"/>
              </a:rPr>
              <a:t>Lesson Objectives: </a:t>
            </a:r>
            <a:br>
              <a:rPr lang="en-GB" sz="3200" b="1" cap="all" noProof="0" dirty="0">
                <a:latin typeface="Arial Narrow" panose="020B0604020202020204" pitchFamily="34" charset="0"/>
              </a:rPr>
            </a:br>
            <a:br>
              <a:rPr lang="en-GB" sz="3200" b="1" cap="all" noProof="0" dirty="0">
                <a:latin typeface="Arial Narrow" panose="020B0604020202020204" pitchFamily="34" charset="0"/>
              </a:rPr>
            </a:br>
            <a:endParaRPr lang="en-GB" sz="1800" noProof="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4" name="TextBox 3"/>
          <p:cNvSpPr txBox="1"/>
          <p:nvPr/>
        </p:nvSpPr>
        <p:spPr>
          <a:xfrm>
            <a:off x="2950556" y="1559932"/>
            <a:ext cx="9241444" cy="3693319"/>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Students can explain what is meant by “bias”.</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Students can spot and analyse different styles of biased writing.</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Students can comprehend the basic effects of media bias on society.</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Students can explain the benefits of getting information from different sources as well as the risks of not being able to.</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748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en-GB" b="1" cap="all" noProof="0" dirty="0">
                <a:latin typeface="Arial Narrow" panose="020B0604020202020204" pitchFamily="34" charset="0"/>
              </a:rPr>
              <a:t>BIAS</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271252" y="1825625"/>
            <a:ext cx="9082547" cy="4351338"/>
          </a:xfrm>
        </p:spPr>
        <p:txBody>
          <a:bodyPr>
            <a:normAutofit fontScale="92500" lnSpcReduction="20000"/>
          </a:bodyPr>
          <a:lstStyle/>
          <a:p>
            <a:pPr marL="0" indent="0" algn="just">
              <a:buNone/>
            </a:pPr>
            <a:r>
              <a:rPr lang="en-GB" b="1" noProof="0" dirty="0">
                <a:latin typeface="Arial" panose="020B0604020202020204" pitchFamily="34" charset="0"/>
              </a:rPr>
              <a:t>Bias occurs when someone shows a disproportionate favouritism or prejudice towards a particular topic, person, or perspective, instead of being fair and balanced.</a:t>
            </a:r>
          </a:p>
          <a:p>
            <a:pPr marL="0" indent="0" algn="just">
              <a:buNone/>
            </a:pPr>
            <a:endParaRPr lang="en-GB" b="1" noProof="0" dirty="0">
              <a:latin typeface="Arial" panose="020B0604020202020204" pitchFamily="34" charset="0"/>
            </a:endParaRPr>
          </a:p>
          <a:p>
            <a:pPr marL="0" indent="0" algn="just">
              <a:buNone/>
            </a:pPr>
            <a:r>
              <a:rPr lang="en-GB" b="1" noProof="0" dirty="0">
                <a:latin typeface="Arial" panose="020B0604020202020204" pitchFamily="34" charset="0"/>
              </a:rPr>
              <a:t>Bias can be found throughout the media – whether in writing, radio, or TV – and is often used to drive people towards a certain point of view.</a:t>
            </a:r>
          </a:p>
          <a:p>
            <a:pPr marL="0" indent="0" algn="just">
              <a:buNone/>
            </a:pPr>
            <a:endParaRPr lang="en-GB" b="1" noProof="0" dirty="0">
              <a:latin typeface="Arial" panose="020B0604020202020204" pitchFamily="34" charset="0"/>
            </a:endParaRPr>
          </a:p>
          <a:p>
            <a:pPr marL="0" indent="0" algn="just">
              <a:buNone/>
            </a:pPr>
            <a:r>
              <a:rPr lang="en-GB" b="1" noProof="0" dirty="0">
                <a:latin typeface="Arial" panose="020B0604020202020204" pitchFamily="34" charset="0"/>
              </a:rPr>
              <a:t>In doing so, biased content may often appeal to the audience’s emotions, rather than encouraging them to think for themselves. </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8" y="4855349"/>
            <a:ext cx="1466236" cy="5035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78" y="3686360"/>
            <a:ext cx="1686586" cy="29679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28" y="1939778"/>
            <a:ext cx="1466236" cy="38439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540327" y="1333225"/>
            <a:ext cx="1338075" cy="182002"/>
          </a:xfrm>
          <a:prstGeom prst="rect">
            <a:avLst/>
          </a:prstGeom>
        </p:spPr>
      </p:pic>
    </p:spTree>
    <p:extLst>
      <p:ext uri="{BB962C8B-B14F-4D97-AF65-F5344CB8AC3E}">
        <p14:creationId xmlns:p14="http://schemas.microsoft.com/office/powerpoint/2010/main" val="793255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fr-FR" b="1" cap="all" dirty="0">
                <a:latin typeface="Arial Narrow" panose="020B0604020202020204" pitchFamily="34" charset="0"/>
              </a:rPr>
              <a:t>INTRODUCTION</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1"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r>
              <a:rPr lang="en-US" dirty="0">
                <a:latin typeface="Arial" panose="020B0604020202020204" pitchFamily="34" charset="0"/>
                <a:cs typeface="Arial" panose="020B0604020202020204" pitchFamily="34" charset="0"/>
              </a:rPr>
              <a:t>What is </a:t>
            </a:r>
            <a:r>
              <a:rPr lang="en-US" b="1" dirty="0">
                <a:latin typeface="Arial" panose="020B0604020202020204" pitchFamily="34" charset="0"/>
                <a:cs typeface="Arial" panose="020B0604020202020204" pitchFamily="34" charset="0"/>
              </a:rPr>
              <a:t>Media Literacy </a:t>
            </a:r>
            <a:r>
              <a:rPr lang="en-US" dirty="0">
                <a:latin typeface="Arial" panose="020B0604020202020204" pitchFamily="34" charset="0"/>
                <a:cs typeface="Arial" panose="020B0604020202020204" pitchFamily="34" charset="0"/>
              </a:rPr>
              <a:t>and why is it important? </a:t>
            </a:r>
          </a:p>
          <a:p>
            <a:pPr marL="0" indent="0">
              <a:buNone/>
            </a:pPr>
            <a:endParaRPr lang="en-US" b="1" dirty="0"/>
          </a:p>
        </p:txBody>
      </p:sp>
      <p:sp>
        <p:nvSpPr>
          <p:cNvPr id="12" name="Espace réservé du contenu 2">
            <a:extLst>
              <a:ext uri="{FF2B5EF4-FFF2-40B4-BE49-F238E27FC236}">
                <a16:creationId xmlns:a16="http://schemas.microsoft.com/office/drawing/2014/main" id="{484A7ED0-66CF-E94E-87DB-121D28F5C07B}"/>
              </a:ext>
            </a:extLst>
          </p:cNvPr>
          <p:cNvSpPr txBox="1">
            <a:spLocks/>
          </p:cNvSpPr>
          <p:nvPr/>
        </p:nvSpPr>
        <p:spPr>
          <a:xfrm>
            <a:off x="2339185" y="2309428"/>
            <a:ext cx="957940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Media and Information Literacy encourages knowledge and understanding of media and information to improve public debate and social participation.</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0" y="3492277"/>
            <a:ext cx="1798857" cy="509017"/>
          </a:xfrm>
          <a:prstGeom prst="rect">
            <a:avLst/>
          </a:prstGeom>
        </p:spPr>
      </p:pic>
    </p:spTree>
    <p:extLst>
      <p:ext uri="{BB962C8B-B14F-4D97-AF65-F5344CB8AC3E}">
        <p14:creationId xmlns:p14="http://schemas.microsoft.com/office/powerpoint/2010/main" val="133846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a:latin typeface="Arial Narrow" panose="020B0604020202020204" pitchFamily="34" charset="0"/>
              </a:rPr>
              <a:t>Identify the bias! </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pPr marL="0" indent="0">
              <a:buNone/>
            </a:pPr>
            <a:r>
              <a:rPr lang="en-GB" b="1" noProof="0" dirty="0">
                <a:latin typeface="Arial" panose="020B0604020202020204" pitchFamily="34" charset="0"/>
              </a:rPr>
              <a:t>Duration</a:t>
            </a:r>
            <a:r>
              <a:rPr lang="en-GB" noProof="0" dirty="0">
                <a:latin typeface="Arial" panose="020B0604020202020204" pitchFamily="34" charset="0"/>
              </a:rPr>
              <a:t>: 30 minutes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Equipment</a:t>
            </a:r>
            <a:r>
              <a:rPr lang="en-GB" noProof="0" dirty="0">
                <a:latin typeface="Arial" panose="020B0604020202020204" pitchFamily="34" charset="0"/>
              </a:rPr>
              <a:t>: Computer with Microsoft PPT, interactive whiteboard or overhead projector, printed examples of biased writing for each group.</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Design</a:t>
            </a:r>
            <a:r>
              <a:rPr lang="en-GB" noProof="0" dirty="0">
                <a:latin typeface="Arial" panose="020B0604020202020204" pitchFamily="34" charset="0"/>
              </a:rPr>
              <a:t>: Emulate biased content we see online and allow students to analyse and recognize different types of biases through language and style. </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3"/>
          <a:stretch>
            <a:fillRect/>
          </a:stretch>
        </p:blipFill>
        <p:spPr>
          <a:xfrm>
            <a:off x="10636607" y="308902"/>
            <a:ext cx="1057698" cy="5817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8" y="1406780"/>
            <a:ext cx="3910592" cy="219456"/>
          </a:xfrm>
          <a:prstGeom prst="rect">
            <a:avLst/>
          </a:prstGeom>
        </p:spPr>
      </p:pic>
    </p:spTree>
    <p:extLst>
      <p:ext uri="{BB962C8B-B14F-4D97-AF65-F5344CB8AC3E}">
        <p14:creationId xmlns:p14="http://schemas.microsoft.com/office/powerpoint/2010/main" val="1070129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a:latin typeface="Arial Narrow" panose="020B0604020202020204" pitchFamily="34" charset="0"/>
              </a:rPr>
              <a:t>Identify the bias! </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pPr marL="514350" indent="-514350">
              <a:buFont typeface="+mj-lt"/>
              <a:buAutoNum type="arabicPeriod"/>
            </a:pPr>
            <a:r>
              <a:rPr lang="en-GB" b="1" noProof="0" dirty="0">
                <a:latin typeface="Arial" panose="020B0604020202020204" pitchFamily="34" charset="0"/>
              </a:rPr>
              <a:t>Review the headlines and news extracts that you have been provided with.</a:t>
            </a:r>
            <a:br>
              <a:rPr lang="en-GB" b="1" noProof="0" dirty="0">
                <a:latin typeface="Arial" panose="020B0604020202020204" pitchFamily="34" charset="0"/>
              </a:rPr>
            </a:br>
            <a:endParaRPr lang="en-GB" b="1" noProof="0" dirty="0">
              <a:latin typeface="Arial" panose="020B0604020202020204" pitchFamily="34" charset="0"/>
            </a:endParaRPr>
          </a:p>
          <a:p>
            <a:pPr marL="514350" indent="-514350">
              <a:buFont typeface="+mj-lt"/>
              <a:buAutoNum type="arabicPeriod"/>
            </a:pPr>
            <a:r>
              <a:rPr lang="en-GB" b="1" noProof="0" dirty="0">
                <a:latin typeface="Arial" panose="020B0604020202020204" pitchFamily="34" charset="0"/>
              </a:rPr>
              <a:t>Consider the following questions:</a:t>
            </a:r>
            <a:br>
              <a:rPr lang="en-GB" b="1" noProof="0" dirty="0">
                <a:latin typeface="Arial" panose="020B0604020202020204" pitchFamily="34" charset="0"/>
              </a:rPr>
            </a:br>
            <a:endParaRPr lang="en-GB" b="1" noProof="0" dirty="0">
              <a:latin typeface="Arial" panose="020B0604020202020204" pitchFamily="34" charset="0"/>
            </a:endParaRPr>
          </a:p>
          <a:p>
            <a:pPr marL="457200" lvl="1" indent="0">
              <a:buNone/>
            </a:pPr>
            <a:r>
              <a:rPr lang="en-GB" b="1" noProof="0" dirty="0">
                <a:solidFill>
                  <a:srgbClr val="1CC8EF"/>
                </a:solidFill>
                <a:latin typeface="Arial" panose="020B0604020202020204" pitchFamily="34" charset="0"/>
              </a:rPr>
              <a:t>• Is this biased writing? To what extent?</a:t>
            </a:r>
          </a:p>
          <a:p>
            <a:pPr marL="457200" lvl="1" indent="0">
              <a:buNone/>
            </a:pPr>
            <a:r>
              <a:rPr lang="en-GB" b="1" noProof="0" dirty="0">
                <a:solidFill>
                  <a:srgbClr val="1CC8EF"/>
                </a:solidFill>
                <a:latin typeface="Arial" panose="020B0604020202020204" pitchFamily="34" charset="0"/>
              </a:rPr>
              <a:t>• What does the author want you to think?</a:t>
            </a:r>
          </a:p>
          <a:p>
            <a:pPr marL="457200" lvl="1" indent="0">
              <a:buNone/>
            </a:pPr>
            <a:r>
              <a:rPr lang="en-GB" b="1" noProof="0" dirty="0">
                <a:solidFill>
                  <a:srgbClr val="1CC8EF"/>
                </a:solidFill>
                <a:latin typeface="Arial" panose="020B0604020202020204" pitchFamily="34" charset="0"/>
              </a:rPr>
              <a:t>• What are the signs that it is biased writing?</a:t>
            </a:r>
          </a:p>
          <a:p>
            <a:pPr marL="514350" indent="-514350">
              <a:buFont typeface="+mj-lt"/>
              <a:buAutoNum type="arabicPeriod"/>
            </a:pP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8" y="1406780"/>
            <a:ext cx="3910592" cy="219456"/>
          </a:xfrm>
          <a:prstGeom prst="rect">
            <a:avLst/>
          </a:prstGeom>
        </p:spPr>
      </p:pic>
    </p:spTree>
    <p:extLst>
      <p:ext uri="{BB962C8B-B14F-4D97-AF65-F5344CB8AC3E}">
        <p14:creationId xmlns:p14="http://schemas.microsoft.com/office/powerpoint/2010/main" val="2300673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p:txBody>
          <a:bodyPr>
            <a:normAutofit/>
          </a:bodyPr>
          <a:lstStyle/>
          <a:p>
            <a:r>
              <a:rPr lang="en-GB" sz="2800" b="1" dirty="0">
                <a:latin typeface="Arial" panose="020B0604020202020204" pitchFamily="34" charset="0"/>
              </a:rPr>
              <a:t>Match your examples to these different types of bias:</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8" y="1297052"/>
            <a:ext cx="3910592" cy="219456"/>
          </a:xfrm>
          <a:prstGeom prst="rect">
            <a:avLst/>
          </a:prstGeom>
        </p:spPr>
      </p:pic>
      <p:sp>
        <p:nvSpPr>
          <p:cNvPr id="11" name="Rectangle 10"/>
          <p:cNvSpPr/>
          <p:nvPr/>
        </p:nvSpPr>
        <p:spPr>
          <a:xfrm>
            <a:off x="345018" y="1690688"/>
            <a:ext cx="11796253" cy="5355312"/>
          </a:xfrm>
          <a:prstGeom prst="rect">
            <a:avLst/>
          </a:prstGeom>
        </p:spPr>
        <p:txBody>
          <a:bodyPr wrap="square" numCol="2" spcCol="720000">
            <a:spAutoFit/>
          </a:bodyPr>
          <a:lstStyle/>
          <a:p>
            <a:r>
              <a:rPr lang="en-GB" b="1" dirty="0">
                <a:latin typeface="Arial" panose="020B0604020202020204" pitchFamily="34" charset="0"/>
                <a:cs typeface="Arial" panose="020B0604020202020204" pitchFamily="34" charset="0"/>
              </a:rPr>
              <a:t>Positive bias: </a:t>
            </a:r>
            <a:r>
              <a:rPr lang="en-GB" dirty="0" err="1">
                <a:latin typeface="Arial" panose="020B0604020202020204" pitchFamily="34" charset="0"/>
                <a:cs typeface="Arial" panose="020B0604020202020204" pitchFamily="34" charset="0"/>
              </a:rPr>
              <a:t>favoritism</a:t>
            </a:r>
            <a:r>
              <a:rPr lang="en-GB" dirty="0">
                <a:latin typeface="Arial" panose="020B0604020202020204" pitchFamily="34" charset="0"/>
                <a:cs typeface="Arial" panose="020B0604020202020204" pitchFamily="34" charset="0"/>
              </a:rPr>
              <a:t> and exaggerated praise for the subject being written about.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Negative bias: </a:t>
            </a:r>
            <a:r>
              <a:rPr lang="en-GB" dirty="0">
                <a:latin typeface="Arial" panose="020B0604020202020204" pitchFamily="34" charset="0"/>
                <a:cs typeface="Arial" panose="020B0604020202020204" pitchFamily="34" charset="0"/>
              </a:rPr>
              <a:t>negativity and attacks towards the subject matter and exaggerated negative statements about it.</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Political bias: </a:t>
            </a:r>
            <a:r>
              <a:rPr lang="en-GB" dirty="0">
                <a:latin typeface="Arial" panose="020B0604020202020204" pitchFamily="34" charset="0"/>
                <a:cs typeface="Arial" panose="020B0604020202020204" pitchFamily="34" charset="0"/>
              </a:rPr>
              <a:t>Many publications lean towards left or right-wing politics. This influences reporting, favouring a certain political party, representative or viewpoint that is aligned with a particular brand of politic.</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rPr>
              <a:t>Bias by omission: </a:t>
            </a:r>
            <a:r>
              <a:rPr lang="en-GB" dirty="0">
                <a:latin typeface="Arial" panose="020B0604020202020204" pitchFamily="34" charset="0"/>
              </a:rPr>
              <a:t>The topics covered by media outlets may vary, with some choosing not to report certain stories or information supporting different viewpoints or idea.</a:t>
            </a: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r>
              <a:rPr lang="en-GB" b="1" dirty="0">
                <a:latin typeface="Arial" panose="020B0604020202020204" pitchFamily="34" charset="0"/>
                <a:cs typeface="Arial" panose="020B0604020202020204" pitchFamily="34" charset="0"/>
              </a:rPr>
              <a:t>Bias by selection of sources: </a:t>
            </a:r>
            <a:r>
              <a:rPr lang="en-GB" dirty="0">
                <a:latin typeface="Arial" panose="020B0604020202020204" pitchFamily="34" charset="0"/>
                <a:cs typeface="Arial" panose="020B0604020202020204" pitchFamily="34" charset="0"/>
              </a:rPr>
              <a:t>A writer might use more sources that support their views than others.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Statements presented as facts: </a:t>
            </a:r>
            <a:r>
              <a:rPr lang="en-GB" dirty="0">
                <a:latin typeface="Arial" panose="020B0604020202020204" pitchFamily="34" charset="0"/>
                <a:cs typeface="Arial" panose="020B0604020202020204" pitchFamily="34" charset="0"/>
              </a:rPr>
              <a:t>Used to convince an audience by leaving very little space for analysis and reflection to the argument: “The latest controversy is evidence that she has not changed her ways”.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Emotionally manipulative language/sensationalism: </a:t>
            </a:r>
            <a:r>
              <a:rPr lang="en-GB" dirty="0">
                <a:latin typeface="Arial" panose="020B0604020202020204" pitchFamily="34" charset="0"/>
                <a:cs typeface="Arial" panose="020B0604020202020204" pitchFamily="34" charset="0"/>
              </a:rPr>
              <a:t>Topics can be presented in a shocking, outrageous manner, in order to create a lasting and emotive impression. </a:t>
            </a:r>
          </a:p>
        </p:txBody>
      </p:sp>
    </p:spTree>
    <p:extLst>
      <p:ext uri="{BB962C8B-B14F-4D97-AF65-F5344CB8AC3E}">
        <p14:creationId xmlns:p14="http://schemas.microsoft.com/office/powerpoint/2010/main" val="1572388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a:latin typeface="Arial Narrow" panose="020B0604020202020204" pitchFamily="34" charset="0"/>
              </a:rPr>
              <a:t>Identify the bias! </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pPr marL="0" indent="0">
              <a:buNone/>
            </a:pPr>
            <a:r>
              <a:rPr lang="en-GB" b="1" noProof="0" dirty="0">
                <a:latin typeface="Arial" panose="020B0604020202020204" pitchFamily="34" charset="0"/>
              </a:rPr>
              <a:t>Supporting questions for discussion on bias:</a:t>
            </a:r>
            <a:br>
              <a:rPr lang="en-GB" b="1" noProof="0" dirty="0">
                <a:latin typeface="Arial" panose="020B0604020202020204" pitchFamily="34" charset="0"/>
              </a:rPr>
            </a:br>
            <a:endParaRPr lang="en-GB" b="1" noProof="0" dirty="0">
              <a:latin typeface="Arial" panose="020B0604020202020204" pitchFamily="34" charset="0"/>
            </a:endParaRPr>
          </a:p>
          <a:p>
            <a:pPr marL="0" indent="0">
              <a:buNone/>
            </a:pPr>
            <a:r>
              <a:rPr lang="en-GB" dirty="0"/>
              <a:t>• Which types of bias are present here? </a:t>
            </a:r>
          </a:p>
          <a:p>
            <a:pPr marL="0" indent="0">
              <a:buNone/>
            </a:pPr>
            <a:r>
              <a:rPr lang="en-GB" dirty="0"/>
              <a:t>• How do you know? What are the signs of this type of bias? </a:t>
            </a:r>
          </a:p>
          <a:p>
            <a:pPr marL="0" indent="0">
              <a:buNone/>
            </a:pPr>
            <a:r>
              <a:rPr lang="en-GB" dirty="0"/>
              <a:t>• Which headline/extract interests you the most? </a:t>
            </a:r>
          </a:p>
          <a:p>
            <a:pPr marL="0" indent="0">
              <a:buNone/>
            </a:pPr>
            <a:r>
              <a:rPr lang="en-GB" dirty="0"/>
              <a:t>• Which one would you share on your social media and why?</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3"/>
          <a:stretch>
            <a:fillRect/>
          </a:stretch>
        </p:blipFill>
        <p:spPr>
          <a:xfrm>
            <a:off x="10636607" y="308902"/>
            <a:ext cx="1057698" cy="5817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8" y="1406780"/>
            <a:ext cx="3910592" cy="219456"/>
          </a:xfrm>
          <a:prstGeom prst="rect">
            <a:avLst/>
          </a:prstGeom>
        </p:spPr>
      </p:pic>
    </p:spTree>
    <p:extLst>
      <p:ext uri="{BB962C8B-B14F-4D97-AF65-F5344CB8AC3E}">
        <p14:creationId xmlns:p14="http://schemas.microsoft.com/office/powerpoint/2010/main" val="1929554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en-GB" b="1" cap="all" noProof="0" dirty="0">
                <a:latin typeface="Arial Narrow" panose="020B0604020202020204" pitchFamily="34" charset="0"/>
              </a:rPr>
              <a:t>Key takeaways</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271252" y="1825625"/>
            <a:ext cx="9082547" cy="4351338"/>
          </a:xfrm>
        </p:spPr>
        <p:txBody>
          <a:bodyPr>
            <a:normAutofit/>
          </a:bodyPr>
          <a:lstStyle/>
          <a:p>
            <a:pPr marL="0" indent="0" algn="just">
              <a:buNone/>
            </a:pPr>
            <a:r>
              <a:rPr lang="en-GB" sz="2000" b="1" noProof="0" dirty="0">
                <a:latin typeface="Arial" panose="020B0604020202020204" pitchFamily="34" charset="0"/>
              </a:rPr>
              <a:t>Question how balanced or biased the information is.</a:t>
            </a:r>
          </a:p>
          <a:p>
            <a:pPr marL="0" indent="0" algn="just">
              <a:buNone/>
            </a:pPr>
            <a:endParaRPr lang="en-GB" sz="2000" noProof="0" dirty="0">
              <a:latin typeface="Arial" panose="020B0604020202020204" pitchFamily="34" charset="0"/>
            </a:endParaRPr>
          </a:p>
          <a:p>
            <a:pPr marL="0" indent="0" algn="just">
              <a:buNone/>
            </a:pPr>
            <a:endParaRPr lang="en-GB" sz="2000" noProof="0" dirty="0">
              <a:latin typeface="Arial" panose="020B0604020202020204" pitchFamily="34" charset="0"/>
            </a:endParaRPr>
          </a:p>
          <a:p>
            <a:pPr marL="0" indent="0" algn="just">
              <a:buNone/>
            </a:pPr>
            <a:r>
              <a:rPr lang="en-GB" sz="2000" b="1" noProof="0" dirty="0">
                <a:latin typeface="Arial" panose="020B0604020202020204" pitchFamily="34" charset="0"/>
              </a:rPr>
              <a:t>Guard against outrage and sensationalism.</a:t>
            </a:r>
          </a:p>
          <a:p>
            <a:pPr marL="0" indent="0" algn="just">
              <a:buNone/>
            </a:pPr>
            <a:endParaRPr lang="en-GB" sz="2000" noProof="0" dirty="0">
              <a:latin typeface="Arial" panose="020B0604020202020204" pitchFamily="34" charset="0"/>
            </a:endParaRPr>
          </a:p>
          <a:p>
            <a:pPr marL="0" indent="0" algn="just">
              <a:buNone/>
            </a:pPr>
            <a:endParaRPr lang="en-GB" sz="2000" noProof="0" dirty="0">
              <a:latin typeface="Arial" panose="020B0604020202020204" pitchFamily="34" charset="0"/>
            </a:endParaRPr>
          </a:p>
          <a:p>
            <a:pPr marL="0" indent="0" algn="just">
              <a:buNone/>
            </a:pPr>
            <a:r>
              <a:rPr lang="en-GB" sz="2000" b="1" noProof="0" dirty="0">
                <a:latin typeface="Arial" panose="020B0604020202020204" pitchFamily="34" charset="0"/>
              </a:rPr>
              <a:t>Slow down and exercise « friction » online!</a:t>
            </a:r>
          </a:p>
          <a:p>
            <a:pPr marL="0" indent="0" algn="just">
              <a:buNone/>
            </a:pPr>
            <a:endParaRPr lang="en-GB" sz="2000" noProof="0" dirty="0">
              <a:latin typeface="Arial" panose="020B0604020202020204" pitchFamily="34" charset="0"/>
            </a:endParaRPr>
          </a:p>
          <a:p>
            <a:pPr marL="0" indent="0" algn="just">
              <a:buNone/>
            </a:pPr>
            <a:endParaRPr lang="en-GB" sz="2000" noProof="0" dirty="0">
              <a:latin typeface="Arial" panose="020B0604020202020204" pitchFamily="34" charset="0"/>
            </a:endParaRPr>
          </a:p>
          <a:p>
            <a:pPr marL="0" indent="0" algn="just">
              <a:buNone/>
            </a:pPr>
            <a:r>
              <a:rPr lang="en-GB" sz="2000" b="1" noProof="0" dirty="0">
                <a:latin typeface="Arial" panose="020B0604020202020204" pitchFamily="34" charset="0"/>
              </a:rPr>
              <a:t>Become independent researchers. </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70" y="4267108"/>
            <a:ext cx="1466236" cy="38439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70" y="3073405"/>
            <a:ext cx="1466236" cy="5035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61" y="5490675"/>
            <a:ext cx="1466236" cy="5035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111" y="1927086"/>
            <a:ext cx="1686586" cy="29679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328" y="1397386"/>
            <a:ext cx="3910592" cy="219456"/>
          </a:xfrm>
          <a:prstGeom prst="rect">
            <a:avLst/>
          </a:prstGeom>
        </p:spPr>
      </p:pic>
    </p:spTree>
    <p:extLst>
      <p:ext uri="{BB962C8B-B14F-4D97-AF65-F5344CB8AC3E}">
        <p14:creationId xmlns:p14="http://schemas.microsoft.com/office/powerpoint/2010/main" val="2908719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lstStyle/>
          <a:p>
            <a:pPr algn="r"/>
            <a:r>
              <a:rPr lang="en-GB" b="1" cap="all" noProof="0" dirty="0">
                <a:latin typeface="Arial Narrow" panose="020B0604020202020204" pitchFamily="34" charset="0"/>
              </a:rPr>
              <a:t>QUIZZ</a:t>
            </a: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lstStyle/>
          <a:p>
            <a:pPr algn="r"/>
            <a:r>
              <a:rPr lang="en-GB" noProof="0" dirty="0">
                <a:latin typeface="Arial" panose="020B0604020202020204" pitchFamily="34" charset="0"/>
              </a:rPr>
              <a:t>MEDIA BIAS</a:t>
            </a: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768237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Q1: </a:t>
            </a:r>
            <a:r>
              <a:rPr lang="en-GB" sz="3200" b="1" noProof="0" dirty="0">
                <a:latin typeface="Arial Narrow" panose="020B0604020202020204" pitchFamily="34" charset="0"/>
              </a:rPr>
              <a:t>To differentiate facts from opinions, you can:</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Report/flag posts you don’t like.</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Make use of friction and reflect on the content, its origin and its sources.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Presume it is factual because you like the writer.</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Focus on the headline.</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927" y="1409042"/>
            <a:ext cx="5018794" cy="281646"/>
          </a:xfrm>
          <a:prstGeom prst="rect">
            <a:avLst/>
          </a:prstGeom>
        </p:spPr>
      </p:pic>
    </p:spTree>
    <p:extLst>
      <p:ext uri="{BB962C8B-B14F-4D97-AF65-F5344CB8AC3E}">
        <p14:creationId xmlns:p14="http://schemas.microsoft.com/office/powerpoint/2010/main" val="597325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Q1: </a:t>
            </a:r>
            <a:r>
              <a:rPr lang="en-GB" sz="3200" b="1" noProof="0" dirty="0">
                <a:latin typeface="Arial Narrow" panose="020B0604020202020204" pitchFamily="34" charset="0"/>
              </a:rPr>
              <a:t>To differentiate facts from opinions, you can:</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Report/flag posts you don’t like.</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Make use of friction and reflect on the content, its origin and its sources.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Presume it is factual because you like the writer.</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Focus on the headline.</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927" y="1409042"/>
            <a:ext cx="5018794" cy="2816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8" y="2668419"/>
            <a:ext cx="745007" cy="760120"/>
          </a:xfrm>
          <a:prstGeom prst="rect">
            <a:avLst/>
          </a:prstGeom>
        </p:spPr>
      </p:pic>
    </p:spTree>
    <p:extLst>
      <p:ext uri="{BB962C8B-B14F-4D97-AF65-F5344CB8AC3E}">
        <p14:creationId xmlns:p14="http://schemas.microsoft.com/office/powerpoint/2010/main" val="167201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Q2: </a:t>
            </a:r>
            <a:r>
              <a:rPr lang="en-GB" sz="3200" b="1" noProof="0" dirty="0">
                <a:latin typeface="Arial Narrow" panose="020B0604020202020204" pitchFamily="34" charset="0"/>
              </a:rPr>
              <a:t>Biased content can lead to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Greater awareness of different sides of a story.</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An understanding of all the facts behind a story.</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Hate speech.</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Filter Bubbles.</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77" y="1409042"/>
            <a:ext cx="5018794" cy="281646"/>
          </a:xfrm>
          <a:prstGeom prst="rect">
            <a:avLst/>
          </a:prstGeom>
        </p:spPr>
      </p:pic>
    </p:spTree>
    <p:extLst>
      <p:ext uri="{BB962C8B-B14F-4D97-AF65-F5344CB8AC3E}">
        <p14:creationId xmlns:p14="http://schemas.microsoft.com/office/powerpoint/2010/main" val="150376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Q2: </a:t>
            </a:r>
            <a:r>
              <a:rPr lang="en-GB" sz="3200" b="1" noProof="0" dirty="0">
                <a:latin typeface="Arial Narrow" panose="020B0604020202020204" pitchFamily="34" charset="0"/>
              </a:rPr>
              <a:t>Biased content can lead to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Greater awareness of different sides of a story.</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An understanding of all the facts behind a story.</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Hate speech.</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Filter Bubbles.</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77" y="1409042"/>
            <a:ext cx="5018794" cy="2816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8" y="4698697"/>
            <a:ext cx="745007" cy="760120"/>
          </a:xfrm>
          <a:prstGeom prst="rect">
            <a:avLst/>
          </a:prstGeom>
        </p:spPr>
      </p:pic>
    </p:spTree>
    <p:extLst>
      <p:ext uri="{BB962C8B-B14F-4D97-AF65-F5344CB8AC3E}">
        <p14:creationId xmlns:p14="http://schemas.microsoft.com/office/powerpoint/2010/main" val="50492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4"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395747" y="550874"/>
            <a:ext cx="11796253" cy="5298291"/>
          </a:xfrm>
        </p:spPr>
        <p:txBody>
          <a:bodyPr>
            <a:noAutofit/>
          </a:bodyPr>
          <a:lstStyle/>
          <a:p>
            <a:pPr marL="0" indent="0" algn="ctr">
              <a:buNone/>
            </a:pPr>
            <a:r>
              <a:rPr lang="en-US" sz="2600" b="1" dirty="0">
                <a:latin typeface="Arial" panose="020B0604020202020204" pitchFamily="34" charset="0"/>
                <a:cs typeface="Arial" panose="020B0604020202020204" pitchFamily="34" charset="0"/>
              </a:rPr>
              <a:t>OBJECTIVES: </a:t>
            </a:r>
          </a:p>
          <a:p>
            <a:pPr marL="0" indent="0">
              <a:buNone/>
            </a:pPr>
            <a:endParaRPr lang="en-US" sz="2600" dirty="0">
              <a:latin typeface="Arial" panose="020B0604020202020204" pitchFamily="34" charset="0"/>
              <a:cs typeface="Arial" panose="020B0604020202020204" pitchFamily="34" charset="0"/>
            </a:endParaRPr>
          </a:p>
          <a:p>
            <a:pPr fontAlgn="base"/>
            <a:r>
              <a:rPr lang="en-US" sz="2600" b="1" dirty="0">
                <a:latin typeface="Arial" panose="020B0604020202020204" pitchFamily="34" charset="0"/>
                <a:cs typeface="Arial" panose="020B0604020202020204" pitchFamily="34" charset="0"/>
              </a:rPr>
              <a:t>Understand media, </a:t>
            </a:r>
            <a:r>
              <a:rPr lang="en-US" sz="2600" dirty="0">
                <a:latin typeface="Arial" panose="020B0604020202020204" pitchFamily="34" charset="0"/>
                <a:cs typeface="Arial" panose="020B0604020202020204" pitchFamily="34" charset="0"/>
              </a:rPr>
              <a:t>social networks and information.</a:t>
            </a:r>
          </a:p>
          <a:p>
            <a:pPr fontAlgn="base"/>
            <a:endParaRPr lang="en-US" sz="2600" dirty="0">
              <a:latin typeface="Arial" panose="020B0604020202020204" pitchFamily="34" charset="0"/>
              <a:cs typeface="Arial" panose="020B0604020202020204" pitchFamily="34" charset="0"/>
            </a:endParaRPr>
          </a:p>
          <a:p>
            <a:pPr fontAlgn="base"/>
            <a:r>
              <a:rPr lang="en-US" sz="2600" b="1" dirty="0">
                <a:latin typeface="Arial" panose="020B0604020202020204" pitchFamily="34" charset="0"/>
                <a:cs typeface="Arial" panose="020B0604020202020204" pitchFamily="34" charset="0"/>
              </a:rPr>
              <a:t>Develop skills</a:t>
            </a:r>
            <a:r>
              <a:rPr lang="en-US" sz="2600" dirty="0">
                <a:latin typeface="Arial" panose="020B0604020202020204" pitchFamily="34" charset="0"/>
                <a:cs typeface="Arial" panose="020B0604020202020204" pitchFamily="34" charset="0"/>
              </a:rPr>
              <a:t> in research, selection and interpretation of information.</a:t>
            </a:r>
          </a:p>
          <a:p>
            <a:pPr fontAlgn="base"/>
            <a:endParaRPr lang="en-US" sz="2600" dirty="0">
              <a:latin typeface="Arial" panose="020B0604020202020204" pitchFamily="34" charset="0"/>
              <a:cs typeface="Arial" panose="020B0604020202020204" pitchFamily="34" charset="0"/>
            </a:endParaRPr>
          </a:p>
          <a:p>
            <a:pPr fontAlgn="base">
              <a:lnSpc>
                <a:spcPct val="150000"/>
              </a:lnSpc>
            </a:pPr>
            <a:r>
              <a:rPr lang="en-US" sz="2600" b="1" dirty="0">
                <a:latin typeface="Arial" panose="020B0604020202020204" pitchFamily="34" charset="0"/>
                <a:cs typeface="Arial" panose="020B0604020202020204" pitchFamily="34" charset="0"/>
              </a:rPr>
              <a:t>Assess the influence of media</a:t>
            </a:r>
            <a:r>
              <a:rPr lang="en-US" sz="2600" dirty="0">
                <a:latin typeface="Arial" panose="020B0604020202020204" pitchFamily="34" charset="0"/>
                <a:cs typeface="Arial" panose="020B0604020202020204" pitchFamily="34" charset="0"/>
              </a:rPr>
              <a:t> and information on thoughts, feelings, and behaviors.</a:t>
            </a:r>
          </a:p>
          <a:p>
            <a:pPr marL="0" indent="0" fontAlgn="base">
              <a:buNone/>
            </a:pPr>
            <a:endParaRPr lang="en-US" sz="2600" dirty="0">
              <a:latin typeface="Arial" panose="020B0604020202020204" pitchFamily="34" charset="0"/>
              <a:cs typeface="Arial" panose="020B0604020202020204" pitchFamily="34" charset="0"/>
            </a:endParaRPr>
          </a:p>
          <a:p>
            <a:pPr fontAlgn="base"/>
            <a:r>
              <a:rPr lang="en-US" sz="2600" dirty="0">
                <a:latin typeface="Arial" panose="020B0604020202020204" pitchFamily="34" charset="0"/>
                <a:cs typeface="Arial" panose="020B0604020202020204" pitchFamily="34" charset="0"/>
              </a:rPr>
              <a:t>Demonstrate a civic practice of the media and </a:t>
            </a:r>
            <a:r>
              <a:rPr lang="en-US" sz="2600" b="1" dirty="0">
                <a:latin typeface="Arial" panose="020B0604020202020204" pitchFamily="34" charset="0"/>
                <a:cs typeface="Arial" panose="020B0604020202020204" pitchFamily="34" charset="0"/>
              </a:rPr>
              <a:t>develop a digital citizenship.</a:t>
            </a:r>
          </a:p>
          <a:p>
            <a:pPr marL="0" indent="0">
              <a:buNone/>
            </a:pPr>
            <a:br>
              <a:rPr lang="en-US" sz="2600" dirty="0"/>
            </a:br>
            <a:endParaRPr lang="fr-FR" sz="2600" dirty="0">
              <a:latin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60" y="1917730"/>
            <a:ext cx="2637770" cy="123352"/>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57" y="3972538"/>
            <a:ext cx="4119324" cy="150017"/>
          </a:xfrm>
          <a:prstGeom prst="rect">
            <a:avLst/>
          </a:prstGeom>
        </p:spPr>
      </p:pic>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57" y="2938180"/>
            <a:ext cx="2135965" cy="137260"/>
          </a:xfrm>
          <a:prstGeom prst="rect">
            <a:avLst/>
          </a:prstGeom>
        </p:spPr>
      </p:pic>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358" y="5688647"/>
            <a:ext cx="3797496" cy="160518"/>
          </a:xfrm>
          <a:prstGeom prst="rect">
            <a:avLst/>
          </a:prstGeom>
        </p:spPr>
      </p:pic>
    </p:spTree>
    <p:extLst>
      <p:ext uri="{BB962C8B-B14F-4D97-AF65-F5344CB8AC3E}">
        <p14:creationId xmlns:p14="http://schemas.microsoft.com/office/powerpoint/2010/main" val="3202515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Q3: </a:t>
            </a:r>
            <a:r>
              <a:rPr lang="en-GB" sz="3200" b="1" noProof="0" dirty="0">
                <a:latin typeface="Arial Narrow" panose="020B0604020202020204" pitchFamily="34" charset="0"/>
              </a:rPr>
              <a:t>Where can you find biased content?</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In all types of media.</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On social media only.</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On TV only.</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In newspaper only.</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77" y="1409042"/>
            <a:ext cx="5018794" cy="281646"/>
          </a:xfrm>
          <a:prstGeom prst="rect">
            <a:avLst/>
          </a:prstGeom>
        </p:spPr>
      </p:pic>
    </p:spTree>
    <p:extLst>
      <p:ext uri="{BB962C8B-B14F-4D97-AF65-F5344CB8AC3E}">
        <p14:creationId xmlns:p14="http://schemas.microsoft.com/office/powerpoint/2010/main" val="2918509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Q3: </a:t>
            </a:r>
            <a:r>
              <a:rPr lang="en-GB" sz="3200" b="1" noProof="0" dirty="0">
                <a:latin typeface="Arial Narrow" panose="020B0604020202020204" pitchFamily="34" charset="0"/>
              </a:rPr>
              <a:t>Where can you find biased content?</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In all types of media.</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On social media only.</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On TV only.</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In newspaper only.</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77" y="1409042"/>
            <a:ext cx="5018794" cy="2816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8" y="1789338"/>
            <a:ext cx="745007" cy="760120"/>
          </a:xfrm>
          <a:prstGeom prst="rect">
            <a:avLst/>
          </a:prstGeom>
        </p:spPr>
      </p:pic>
    </p:spTree>
    <p:extLst>
      <p:ext uri="{BB962C8B-B14F-4D97-AF65-F5344CB8AC3E}">
        <p14:creationId xmlns:p14="http://schemas.microsoft.com/office/powerpoint/2010/main" val="3179850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Q4: </a:t>
            </a:r>
            <a:r>
              <a:rPr lang="en-GB" sz="3200" b="1" noProof="0" dirty="0">
                <a:latin typeface="Arial Narrow" panose="020B0604020202020204" pitchFamily="34" charset="0"/>
              </a:rPr>
              <a:t>Why would someone use sensationalist or emotive language?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As a figure of speech.</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To grab the audience’s attention and convince them of their opinion.</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Because it is the best way to communicate online.</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Because social media asks them to.</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574635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Q4: </a:t>
            </a:r>
            <a:r>
              <a:rPr lang="en-GB" sz="3200" b="1" noProof="0" dirty="0">
                <a:latin typeface="Arial Narrow" panose="020B0604020202020204" pitchFamily="34" charset="0"/>
              </a:rPr>
              <a:t>Why would someone use sensationalist or emotive language?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As a figure of speech.</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To grab the audience’s attention and convince them of their opinion.</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Because it is the best way to communicate online.</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Because social media asks them to.</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8" y="2688240"/>
            <a:ext cx="745007" cy="760120"/>
          </a:xfrm>
          <a:prstGeom prst="rect">
            <a:avLst/>
          </a:prstGeom>
        </p:spPr>
      </p:pic>
    </p:spTree>
    <p:extLst>
      <p:ext uri="{BB962C8B-B14F-4D97-AF65-F5344CB8AC3E}">
        <p14:creationId xmlns:p14="http://schemas.microsoft.com/office/powerpoint/2010/main" val="4100933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Q5: </a:t>
            </a:r>
            <a:r>
              <a:rPr lang="en-GB" sz="3200" b="1" noProof="0" dirty="0">
                <a:latin typeface="Arial Narrow" panose="020B0604020202020204" pitchFamily="34" charset="0"/>
              </a:rPr>
              <a:t>Bias by selection of sources occurs when:</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The writer selects sources from different opinions.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The writer writes an article about water sources.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The writer focuses on specific sources to support his views.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The writer doesn’t use any sources.</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385" y="1369614"/>
            <a:ext cx="3910592" cy="219456"/>
          </a:xfrm>
          <a:prstGeom prst="rect">
            <a:avLst/>
          </a:prstGeom>
        </p:spPr>
      </p:pic>
    </p:spTree>
    <p:extLst>
      <p:ext uri="{BB962C8B-B14F-4D97-AF65-F5344CB8AC3E}">
        <p14:creationId xmlns:p14="http://schemas.microsoft.com/office/powerpoint/2010/main" val="2002378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Q5: </a:t>
            </a:r>
            <a:r>
              <a:rPr lang="en-GB" sz="3200" b="1" noProof="0" dirty="0">
                <a:latin typeface="Arial Narrow" panose="020B0604020202020204" pitchFamily="34" charset="0"/>
              </a:rPr>
              <a:t>Bias by selection of sources occurs when:</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The writer selects sources from different opinions.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The writer writes an article about water sources.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The writer focuses on specific sources to support his views.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The writer doesn’t use any sources.</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385" y="1369614"/>
            <a:ext cx="3910592" cy="2194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8" y="3757623"/>
            <a:ext cx="745007" cy="760120"/>
          </a:xfrm>
          <a:prstGeom prst="rect">
            <a:avLst/>
          </a:prstGeom>
        </p:spPr>
      </p:pic>
    </p:spTree>
    <p:extLst>
      <p:ext uri="{BB962C8B-B14F-4D97-AF65-F5344CB8AC3E}">
        <p14:creationId xmlns:p14="http://schemas.microsoft.com/office/powerpoint/2010/main" val="1062586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Q6: </a:t>
            </a:r>
            <a:r>
              <a:rPr lang="en-GB" sz="3200" b="1" noProof="0" dirty="0">
                <a:latin typeface="Arial Narrow" panose="020B0604020202020204" pitchFamily="34" charset="0"/>
              </a:rPr>
              <a:t>Not being aware of biases in media can cause: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You to naturally develop your critical thinking skills.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You to follow blindly people’s opinions and mistake them for facts.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You to access a wide variety of viewpoints online.</a:t>
            </a:r>
          </a:p>
          <a:p>
            <a:pPr marL="0" indent="0">
              <a:buNone/>
            </a:pPr>
            <a:endParaRPr lang="en-GB" dirty="0">
              <a:latin typeface="Arial" panose="020B0604020202020204" pitchFamily="34" charset="0"/>
            </a:endParaRPr>
          </a:p>
          <a:p>
            <a:pPr marL="0" indent="0">
              <a:buNone/>
            </a:pPr>
            <a:r>
              <a:rPr lang="en-GB" b="1" dirty="0"/>
              <a:t>D</a:t>
            </a:r>
            <a:r>
              <a:rPr lang="en-GB" dirty="0"/>
              <a:t> </a:t>
            </a:r>
            <a:r>
              <a:rPr lang="en-GB" dirty="0">
                <a:latin typeface="Arial" panose="020B0604020202020204" pitchFamily="34" charset="0"/>
              </a:rPr>
              <a:t>–</a:t>
            </a:r>
            <a:r>
              <a:rPr lang="en-GB" dirty="0"/>
              <a:t> </a:t>
            </a:r>
            <a:r>
              <a:rPr lang="en-GB" dirty="0">
                <a:latin typeface="Arial" panose="020B0604020202020204" pitchFamily="34" charset="0"/>
              </a:rPr>
              <a:t>You to gain all the facts about a topic.</a:t>
            </a:r>
          </a:p>
          <a:p>
            <a:pPr marL="0" indent="0">
              <a:buNone/>
            </a:pP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384" y="1369614"/>
            <a:ext cx="4956801" cy="278168"/>
          </a:xfrm>
          <a:prstGeom prst="rect">
            <a:avLst/>
          </a:prstGeom>
        </p:spPr>
      </p:pic>
    </p:spTree>
    <p:extLst>
      <p:ext uri="{BB962C8B-B14F-4D97-AF65-F5344CB8AC3E}">
        <p14:creationId xmlns:p14="http://schemas.microsoft.com/office/powerpoint/2010/main" val="2607444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Q6: </a:t>
            </a:r>
            <a:r>
              <a:rPr lang="en-GB" sz="3200" b="1" noProof="0" dirty="0">
                <a:latin typeface="Arial Narrow" panose="020B0604020202020204" pitchFamily="34" charset="0"/>
              </a:rPr>
              <a:t>Not being aware of biases in media can cause: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You to naturally develop your critical thinking skills.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You to follow blindly people’s opinions and mistake them for facts.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You to access a wide variety of viewpoints online.</a:t>
            </a:r>
          </a:p>
          <a:p>
            <a:pPr marL="0" indent="0">
              <a:buNone/>
            </a:pPr>
            <a:endParaRPr lang="en-GB" dirty="0">
              <a:latin typeface="Arial" panose="020B0604020202020204" pitchFamily="34" charset="0"/>
            </a:endParaRPr>
          </a:p>
          <a:p>
            <a:pPr marL="0" indent="0">
              <a:buNone/>
            </a:pPr>
            <a:r>
              <a:rPr lang="en-GB" b="1" dirty="0"/>
              <a:t>D</a:t>
            </a:r>
            <a:r>
              <a:rPr lang="en-GB" dirty="0"/>
              <a:t> </a:t>
            </a:r>
            <a:r>
              <a:rPr lang="en-GB" dirty="0">
                <a:latin typeface="Arial" panose="020B0604020202020204" pitchFamily="34" charset="0"/>
              </a:rPr>
              <a:t>–</a:t>
            </a:r>
            <a:r>
              <a:rPr lang="en-GB" dirty="0"/>
              <a:t> </a:t>
            </a:r>
            <a:r>
              <a:rPr lang="en-GB" dirty="0">
                <a:latin typeface="Arial" panose="020B0604020202020204" pitchFamily="34" charset="0"/>
              </a:rPr>
              <a:t>You to gain all the facts about a topic.</a:t>
            </a:r>
          </a:p>
          <a:p>
            <a:pPr marL="0" indent="0">
              <a:buNone/>
            </a:pPr>
            <a:endParaRPr lang="en-GB" noProof="0" dirty="0">
              <a:latin typeface="Arial" panose="020B0604020202020204" pitchFamily="34" charset="0"/>
            </a:endParaRPr>
          </a:p>
          <a:p>
            <a:pPr marL="0" indent="0">
              <a:buNone/>
            </a:pP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384" y="1369614"/>
            <a:ext cx="4956801" cy="27816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8" y="2703738"/>
            <a:ext cx="745007" cy="760120"/>
          </a:xfrm>
          <a:prstGeom prst="rect">
            <a:avLst/>
          </a:prstGeom>
        </p:spPr>
      </p:pic>
    </p:spTree>
    <p:extLst>
      <p:ext uri="{BB962C8B-B14F-4D97-AF65-F5344CB8AC3E}">
        <p14:creationId xmlns:p14="http://schemas.microsoft.com/office/powerpoint/2010/main" val="3025351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lstStyle/>
          <a:p>
            <a:pPr algn="r"/>
            <a:r>
              <a:rPr lang="en-GB" b="1" cap="all" noProof="0" dirty="0">
                <a:latin typeface="Arial Narrow" panose="020B0604020202020204" pitchFamily="34" charset="0"/>
              </a:rPr>
              <a:t>Key topic 3</a:t>
            </a: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lstStyle/>
          <a:p>
            <a:pPr algn="r"/>
            <a:r>
              <a:rPr lang="en-GB" noProof="0" dirty="0">
                <a:latin typeface="Arial" panose="020B0604020202020204" pitchFamily="34" charset="0"/>
              </a:rPr>
              <a:t>FILTER BUBBLES &amp; ECHO CHAMBERS</a:t>
            </a: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1782559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2950556" y="892493"/>
            <a:ext cx="7629600" cy="853921"/>
          </a:xfrm>
        </p:spPr>
        <p:txBody>
          <a:bodyPr anchor="t">
            <a:normAutofit fontScale="90000"/>
          </a:bodyPr>
          <a:lstStyle/>
          <a:p>
            <a:pPr algn="l"/>
            <a:r>
              <a:rPr lang="en-GB" sz="3200" b="1" cap="all" noProof="0" dirty="0">
                <a:latin typeface="Arial Narrow" panose="020B0604020202020204" pitchFamily="34" charset="0"/>
              </a:rPr>
              <a:t>Lesson Objectives: </a:t>
            </a:r>
            <a:br>
              <a:rPr lang="en-GB" sz="3200" b="1" cap="all" noProof="0" dirty="0">
                <a:latin typeface="Arial Narrow" panose="020B0604020202020204" pitchFamily="34" charset="0"/>
              </a:rPr>
            </a:br>
            <a:br>
              <a:rPr lang="en-GB" sz="3200" b="1" cap="all" noProof="0" dirty="0">
                <a:latin typeface="Arial Narrow" panose="020B0604020202020204" pitchFamily="34" charset="0"/>
              </a:rPr>
            </a:br>
            <a:endParaRPr lang="en-GB" sz="1800" noProof="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4" name="TextBox 3"/>
          <p:cNvSpPr txBox="1"/>
          <p:nvPr/>
        </p:nvSpPr>
        <p:spPr>
          <a:xfrm>
            <a:off x="2950556" y="1559932"/>
            <a:ext cx="9241444" cy="4124206"/>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Students can define what a filter bubble is and explain its impact on individuals/society.</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Students can define what an echo chamber is, and describe examples of their own echo chambers.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Students can explain the impact echo chambers can have on individuals/society.</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Students can articulate the positive benefits and negative consequences of both filter bubbles and echo chambers.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Students can explain the benefits of getting information from diverse sources</a:t>
            </a:r>
            <a:r>
              <a:rPr lang="en-GB" sz="2200" dirty="0">
                <a:latin typeface="Arial" panose="020B0604020202020204" pitchFamily="34" charset="0"/>
                <a:cs typeface="Arial" panose="020B0604020202020204" pitchFamily="34" charset="0"/>
              </a:rPr>
              <a:t>.</a:t>
            </a:r>
            <a:endParaRPr lang="en-GB" sz="2200" dirty="0"/>
          </a:p>
        </p:txBody>
      </p:sp>
    </p:spTree>
    <p:extLst>
      <p:ext uri="{BB962C8B-B14F-4D97-AF65-F5344CB8AC3E}">
        <p14:creationId xmlns:p14="http://schemas.microsoft.com/office/powerpoint/2010/main" val="228637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2" name="Google Shape;289;p31"/>
          <p:cNvSpPr txBox="1">
            <a:spLocks noGrp="1"/>
          </p:cNvSpPr>
          <p:nvPr/>
        </p:nvSpPr>
        <p:spPr>
          <a:xfrm>
            <a:off x="540328" y="1622004"/>
            <a:ext cx="1890638" cy="101024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 sz="1700" b="1" i="0" u="none" strike="noStrike" kern="1200" cap="none" spc="0" normalizeH="0" baseline="0" noProof="0" dirty="0">
                <a:ln>
                  <a:noFill/>
                </a:ln>
                <a:solidFill>
                  <a:prstClr val="black"/>
                </a:solidFill>
                <a:effectLst/>
                <a:uLnTx/>
                <a:uFillTx/>
                <a:latin typeface="Arial" panose="020B0604020202020204" pitchFamily="34" charset="0"/>
                <a:ea typeface="Work Sans"/>
                <a:cs typeface="Arial" panose="020B0604020202020204" pitchFamily="34" charset="0"/>
                <a:sym typeface="Work Sans"/>
              </a:rPr>
              <a:t>PAUSE AND REFLECT</a:t>
            </a:r>
            <a:endParaRPr kumimoji="0" sz="1700" b="1" i="0" u="none" strike="noStrike" kern="1200" cap="none" spc="0" normalizeH="0" baseline="0" noProof="0" dirty="0">
              <a:ln>
                <a:noFill/>
              </a:ln>
              <a:solidFill>
                <a:prstClr val="black"/>
              </a:solidFill>
              <a:effectLst/>
              <a:uLnTx/>
              <a:uFillTx/>
              <a:latin typeface="Arial" panose="020B0604020202020204" pitchFamily="34" charset="0"/>
              <a:ea typeface="Work Sans"/>
              <a:cs typeface="Arial" panose="020B0604020202020204" pitchFamily="34" charset="0"/>
              <a:sym typeface="Work Sans"/>
            </a:endParaRP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Take your time to check and reread the information</a:t>
            </a:r>
            <a:r>
              <a:rPr kumimoji="0" lang="en-US" sz="1700" b="0" i="0" u="none" strike="noStrike" kern="1200" cap="none" spc="0" normalizeH="0" baseline="0" noProof="0" dirty="0">
                <a:ln>
                  <a:noFill/>
                </a:ln>
                <a:solidFill>
                  <a:prstClr val="black"/>
                </a:solidFill>
                <a:effectLst/>
                <a:uLnTx/>
                <a:uFillTx/>
                <a:latin typeface="Calibri" panose="020F0502020204030204"/>
                <a:sym typeface="Work Sans Regular"/>
              </a:rPr>
              <a:t>.</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endParaRPr kumimoji="0" sz="1700" b="0" i="0" u="none" strike="noStrike" kern="1200" cap="none" spc="0" normalizeH="0" baseline="0" noProof="0" dirty="0">
              <a:ln>
                <a:noFill/>
              </a:ln>
              <a:solidFill>
                <a:prstClr val="black"/>
              </a:solidFill>
              <a:effectLst/>
              <a:uLnTx/>
              <a:uFillTx/>
              <a:latin typeface="Calibri" panose="020F0502020204030204"/>
              <a:sym typeface="Work Sans Regular"/>
            </a:endParaRPr>
          </a:p>
        </p:txBody>
      </p:sp>
      <p:sp>
        <p:nvSpPr>
          <p:cNvPr id="13" name="Google Shape;290;p31"/>
          <p:cNvSpPr txBox="1">
            <a:spLocks noGrp="1"/>
          </p:cNvSpPr>
          <p:nvPr/>
        </p:nvSpPr>
        <p:spPr>
          <a:xfrm>
            <a:off x="2669533" y="1626524"/>
            <a:ext cx="2344502"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CHECK SOURCES</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Who is the author? Which media published the information? Is it known for being trustworthy?</a:t>
            </a:r>
            <a:endParaRPr kumimoji="0"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endParaRPr>
          </a:p>
        </p:txBody>
      </p:sp>
      <p:sp>
        <p:nvSpPr>
          <p:cNvPr id="19" name="Google Shape;291;p31"/>
          <p:cNvSpPr txBox="1">
            <a:spLocks noGrp="1"/>
          </p:cNvSpPr>
          <p:nvPr/>
        </p:nvSpPr>
        <p:spPr>
          <a:xfrm>
            <a:off x="5213508" y="1595484"/>
            <a:ext cx="2219663"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CHECK PUBLICATION DATE</a:t>
            </a: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endParaRP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When was the information published? Is it still relevant?</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endParaRPr kumimoji="0" sz="1700" b="0" i="0" u="none" strike="noStrike" kern="1200" cap="none" spc="0" normalizeH="0" baseline="0" noProof="0" dirty="0">
              <a:ln>
                <a:noFill/>
              </a:ln>
              <a:solidFill>
                <a:prstClr val="black"/>
              </a:solidFill>
              <a:effectLst/>
              <a:uLnTx/>
              <a:uFillTx/>
              <a:latin typeface="Calibri" panose="020F0502020204030204"/>
              <a:sym typeface="Work Sans Regular"/>
            </a:endParaRPr>
          </a:p>
        </p:txBody>
      </p:sp>
      <p:sp>
        <p:nvSpPr>
          <p:cNvPr id="20" name="Google Shape;293;p31"/>
          <p:cNvSpPr txBox="1">
            <a:spLocks noGrp="1"/>
          </p:cNvSpPr>
          <p:nvPr/>
        </p:nvSpPr>
        <p:spPr>
          <a:xfrm>
            <a:off x="540328" y="3429592"/>
            <a:ext cx="1816003"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DISTINGUISH FACTS FROM OPINIONS</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In some cases, the news article </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ork Sans Regular"/>
              </a:rPr>
              <a:t>precises</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if it is opinion based, otherwise, look for cues, biases and opinions.</a:t>
            </a:r>
          </a:p>
        </p:txBody>
      </p:sp>
      <p:sp>
        <p:nvSpPr>
          <p:cNvPr id="21" name="Google Shape;294;p31"/>
          <p:cNvSpPr txBox="1">
            <a:spLocks noGrp="1"/>
          </p:cNvSpPr>
          <p:nvPr/>
        </p:nvSpPr>
        <p:spPr>
          <a:xfrm>
            <a:off x="2669533" y="3520872"/>
            <a:ext cx="203130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DIVERSIFY SOURCES</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Use several sources and compare them to get a more complete picture.</a:t>
            </a:r>
          </a:p>
        </p:txBody>
      </p:sp>
      <p:sp>
        <p:nvSpPr>
          <p:cNvPr id="22" name="Google Shape;295;p31"/>
          <p:cNvSpPr txBox="1">
            <a:spLocks noGrp="1"/>
          </p:cNvSpPr>
          <p:nvPr/>
        </p:nvSpPr>
        <p:spPr>
          <a:xfrm>
            <a:off x="5229332" y="3520872"/>
            <a:ext cx="203130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SHARE AN ARTICLE THAT YOU FULLY READ</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Titles don’t always tell the whole story and can be sometimes misleading.</a:t>
            </a:r>
            <a:endParaRPr kumimoji="0"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endParaRPr>
          </a:p>
        </p:txBody>
      </p:sp>
      <p:sp>
        <p:nvSpPr>
          <p:cNvPr id="23" name="Google Shape;291;p31"/>
          <p:cNvSpPr txBox="1">
            <a:spLocks noGrp="1"/>
          </p:cNvSpPr>
          <p:nvPr/>
        </p:nvSpPr>
        <p:spPr>
          <a:xfrm>
            <a:off x="7730549" y="1595484"/>
            <a:ext cx="2031300"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SEARCH</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Don't just wait for information. Look for it</a:t>
            </a:r>
            <a:r>
              <a:rPr lang="en-US" sz="1700" dirty="0">
                <a:solidFill>
                  <a:prstClr val="black"/>
                </a:solidFill>
                <a:latin typeface="Arial" panose="020B0604020202020204" pitchFamily="34" charset="0"/>
                <a:cs typeface="Arial" panose="020B0604020202020204" pitchFamily="34" charset="0"/>
              </a:rPr>
              <a:t>!</a:t>
            </a: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endParaRP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endParaRPr kumimoji="0" sz="1700" b="0" i="0" u="none" strike="noStrike" kern="1200" cap="none" spc="0" normalizeH="0" baseline="0" noProof="0" dirty="0">
              <a:ln>
                <a:noFill/>
              </a:ln>
              <a:solidFill>
                <a:prstClr val="black"/>
              </a:solidFill>
              <a:effectLst/>
              <a:uLnTx/>
              <a:uFillTx/>
              <a:latin typeface="Calibri" panose="020F0502020204030204"/>
              <a:sym typeface="Work Sans Regular"/>
            </a:endParaRPr>
          </a:p>
        </p:txBody>
      </p:sp>
      <p:sp>
        <p:nvSpPr>
          <p:cNvPr id="24" name="Google Shape;291;p31"/>
          <p:cNvSpPr txBox="1">
            <a:spLocks noGrp="1"/>
          </p:cNvSpPr>
          <p:nvPr/>
        </p:nvSpPr>
        <p:spPr>
          <a:xfrm>
            <a:off x="7730549" y="3429592"/>
            <a:ext cx="1926407"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QUESTION YOURSELF</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If you always agree with what you read... it may be time to confront other opinions and sources.</a:t>
            </a:r>
            <a:endParaRPr kumimoji="0"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endParaRPr>
          </a:p>
        </p:txBody>
      </p:sp>
      <p:sp>
        <p:nvSpPr>
          <p:cNvPr id="25" name="Google Shape;291;p31"/>
          <p:cNvSpPr txBox="1">
            <a:spLocks noGrp="1"/>
          </p:cNvSpPr>
          <p:nvPr/>
        </p:nvSpPr>
        <p:spPr>
          <a:xfrm>
            <a:off x="9918336" y="3429592"/>
            <a:ext cx="2031300"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REPORT DISINFORMATION/HATE SPEECH ONLINE </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Be proactive and promote positive content!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endParaRPr kumimoji="0" sz="1700" b="0" i="0" u="none" strike="noStrike" kern="1200" cap="none" spc="0" normalizeH="0" baseline="0" noProof="0" dirty="0">
              <a:ln>
                <a:noFill/>
              </a:ln>
              <a:solidFill>
                <a:prstClr val="black"/>
              </a:solidFill>
              <a:effectLst/>
              <a:uLnTx/>
              <a:uFillTx/>
              <a:latin typeface="Calibri" panose="020F0502020204030204"/>
              <a:sym typeface="Work Sans Regular"/>
            </a:endParaRPr>
          </a:p>
        </p:txBody>
      </p:sp>
      <p:sp>
        <p:nvSpPr>
          <p:cNvPr id="26" name="Google Shape;291;p31"/>
          <p:cNvSpPr txBox="1">
            <a:spLocks noGrp="1"/>
          </p:cNvSpPr>
          <p:nvPr/>
        </p:nvSpPr>
        <p:spPr>
          <a:xfrm>
            <a:off x="9918336" y="1595484"/>
            <a:ext cx="2031300"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PARTICIPATE:</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Get involved in a constructive and creative way on social networks. </a:t>
            </a:r>
            <a:endParaRPr kumimoji="0" lang="fr-FR"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endParaRP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endParaRPr kumimoji="0" sz="1700" b="0" i="0" u="none" strike="noStrike" kern="1200" cap="none" spc="0" normalizeH="0" baseline="0" noProof="0" dirty="0">
              <a:ln>
                <a:noFill/>
              </a:ln>
              <a:solidFill>
                <a:prstClr val="black"/>
              </a:solidFill>
              <a:effectLst/>
              <a:uLnTx/>
              <a:uFillTx/>
              <a:latin typeface="Calibri" panose="020F0502020204030204"/>
              <a:sym typeface="Work Sans Regular"/>
            </a:endParaRPr>
          </a:p>
        </p:txBody>
      </p:sp>
      <p:sp>
        <p:nvSpPr>
          <p:cNvPr id="27" name="Titre 7"/>
          <p:cNvSpPr>
            <a:spLocks noGrp="1"/>
          </p:cNvSpPr>
          <p:nvPr>
            <p:ph type="title"/>
          </p:nvPr>
        </p:nvSpPr>
        <p:spPr>
          <a:xfrm>
            <a:off x="860502" y="342823"/>
            <a:ext cx="10515600" cy="1325563"/>
          </a:xfrm>
        </p:spPr>
        <p:txBody>
          <a:bodyPr/>
          <a:lstStyle/>
          <a:p>
            <a:r>
              <a:rPr lang="fr-FR" b="1" dirty="0" err="1">
                <a:latin typeface="Arial" panose="020B0604020202020204" pitchFamily="34" charset="0"/>
                <a:cs typeface="Arial" panose="020B0604020202020204" pitchFamily="34" charset="0"/>
              </a:rPr>
              <a:t>Healthy</a:t>
            </a:r>
            <a:r>
              <a:rPr lang="fr-FR" b="1" dirty="0">
                <a:latin typeface="Arial" panose="020B0604020202020204" pitchFamily="34" charset="0"/>
                <a:cs typeface="Arial" panose="020B0604020202020204" pitchFamily="34" charset="0"/>
              </a:rPr>
              <a:t> media </a:t>
            </a:r>
            <a:r>
              <a:rPr lang="fr-FR" b="1" dirty="0" err="1">
                <a:latin typeface="Arial" panose="020B0604020202020204" pitchFamily="34" charset="0"/>
                <a:cs typeface="Arial" panose="020B0604020202020204" pitchFamily="34" charset="0"/>
              </a:rPr>
              <a:t>diet</a:t>
            </a:r>
            <a:endParaRPr lang="fr-FR" b="1" dirty="0">
              <a:latin typeface="Arial" panose="020B0604020202020204" pitchFamily="34" charset="0"/>
              <a:cs typeface="Arial" panose="020B0604020202020204" pitchFamily="34" charset="0"/>
            </a:endParaRPr>
          </a:p>
        </p:txBody>
      </p:sp>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044" y="1292122"/>
            <a:ext cx="4592444" cy="94917"/>
          </a:xfrm>
          <a:prstGeom prst="rect">
            <a:avLst/>
          </a:prstGeom>
        </p:spPr>
      </p:pic>
    </p:spTree>
    <p:extLst>
      <p:ext uri="{BB962C8B-B14F-4D97-AF65-F5344CB8AC3E}">
        <p14:creationId xmlns:p14="http://schemas.microsoft.com/office/powerpoint/2010/main" val="384311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0" grpId="0"/>
      <p:bldP spid="21" grpId="0"/>
      <p:bldP spid="22" grpId="0"/>
      <p:bldP spid="23" grpId="0"/>
      <p:bldP spid="24" grpId="0"/>
      <p:bldP spid="25" grpId="0"/>
      <p:bldP spid="26" grpId="0"/>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en-GB" b="1" cap="all" noProof="0" dirty="0">
                <a:latin typeface="Arial Narrow" panose="020B0604020202020204" pitchFamily="34" charset="0"/>
              </a:rPr>
              <a:t>Filter Bubbles</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271252" y="1825625"/>
            <a:ext cx="9082547" cy="4351338"/>
          </a:xfrm>
        </p:spPr>
        <p:txBody>
          <a:bodyPr>
            <a:normAutofit lnSpcReduction="10000"/>
          </a:bodyPr>
          <a:lstStyle/>
          <a:p>
            <a:pPr marL="0" indent="0" algn="just">
              <a:buNone/>
            </a:pPr>
            <a:r>
              <a:rPr lang="en-GB" noProof="0" dirty="0">
                <a:latin typeface="Arial" panose="020B0604020202020204" pitchFamily="34" charset="0"/>
              </a:rPr>
              <a:t>Filter bubbles </a:t>
            </a:r>
            <a:r>
              <a:rPr lang="en-GB" b="1" noProof="0" dirty="0">
                <a:latin typeface="Arial" panose="020B0604020202020204" pitchFamily="34" charset="0"/>
              </a:rPr>
              <a:t>occur when users are suggested content based on previous internet search history and interactions</a:t>
            </a:r>
            <a:r>
              <a:rPr lang="en-GB" noProof="0" dirty="0">
                <a:latin typeface="Arial" panose="020B0604020202020204" pitchFamily="34" charset="0"/>
              </a:rPr>
              <a:t>. </a:t>
            </a:r>
          </a:p>
          <a:p>
            <a:pPr marL="0" indent="0" algn="just">
              <a:buNone/>
            </a:pPr>
            <a:endParaRPr lang="en-GB" noProof="0" dirty="0">
              <a:latin typeface="Arial" panose="020B0604020202020204" pitchFamily="34" charset="0"/>
            </a:endParaRPr>
          </a:p>
          <a:p>
            <a:pPr marL="0" indent="0" algn="just">
              <a:buNone/>
            </a:pPr>
            <a:r>
              <a:rPr lang="en-GB" noProof="0" dirty="0">
                <a:latin typeface="Arial" panose="020B0604020202020204" pitchFamily="34" charset="0"/>
              </a:rPr>
              <a:t>Over time they can isolate users from any viewpoints or interests different from their own. </a:t>
            </a:r>
          </a:p>
          <a:p>
            <a:pPr marL="0" indent="0" algn="just">
              <a:buNone/>
            </a:pPr>
            <a:r>
              <a:rPr lang="en-GB" noProof="0" dirty="0">
                <a:latin typeface="Arial" panose="020B0604020202020204" pitchFamily="34" charset="0"/>
              </a:rPr>
              <a:t>               </a:t>
            </a:r>
          </a:p>
          <a:p>
            <a:pPr marL="0" indent="0" algn="just">
              <a:buNone/>
            </a:pPr>
            <a:r>
              <a:rPr lang="en-GB" noProof="0" dirty="0">
                <a:latin typeface="Arial" panose="020B0604020202020204" pitchFamily="34" charset="0"/>
              </a:rPr>
              <a:t>Long-term, this can limit people’s understanding of         complex topics or events and reduce empathy and dialogue between different groups.</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7" y="3609664"/>
            <a:ext cx="1466237" cy="2959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8" y="4700583"/>
            <a:ext cx="1466236" cy="503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27" y="1899103"/>
            <a:ext cx="1587515" cy="41619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445" y="1366910"/>
            <a:ext cx="2345488" cy="299196"/>
          </a:xfrm>
          <a:prstGeom prst="rect">
            <a:avLst/>
          </a:prstGeom>
        </p:spPr>
      </p:pic>
    </p:spTree>
    <p:extLst>
      <p:ext uri="{BB962C8B-B14F-4D97-AF65-F5344CB8AC3E}">
        <p14:creationId xmlns:p14="http://schemas.microsoft.com/office/powerpoint/2010/main" val="606223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en-GB" b="1" cap="all" noProof="0" dirty="0">
                <a:latin typeface="Arial Narrow" panose="020B0604020202020204" pitchFamily="34" charset="0"/>
              </a:rPr>
              <a:t>ECHO CHAMBERS</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082909" y="2278983"/>
            <a:ext cx="9082547" cy="2219433"/>
          </a:xfrm>
        </p:spPr>
        <p:txBody>
          <a:bodyPr>
            <a:normAutofit lnSpcReduction="10000"/>
          </a:bodyPr>
          <a:lstStyle/>
          <a:p>
            <a:pPr marL="0" indent="0" algn="just">
              <a:buNone/>
            </a:pPr>
            <a:endParaRPr lang="en-GB" b="1" noProof="0" dirty="0">
              <a:latin typeface="Arial" panose="020B0604020202020204" pitchFamily="34" charset="0"/>
            </a:endParaRPr>
          </a:p>
          <a:p>
            <a:pPr marL="0" indent="0" algn="just">
              <a:buNone/>
            </a:pPr>
            <a:endParaRPr lang="en-GB" b="1" noProof="0" dirty="0">
              <a:latin typeface="Arial" panose="020B0604020202020204" pitchFamily="34" charset="0"/>
            </a:endParaRPr>
          </a:p>
          <a:p>
            <a:pPr marL="0" indent="0" algn="just">
              <a:buNone/>
            </a:pPr>
            <a:r>
              <a:rPr lang="en-GB" sz="3000" b="1" noProof="0" dirty="0">
                <a:latin typeface="Arial" panose="020B0604020202020204" pitchFamily="34" charset="0"/>
              </a:rPr>
              <a:t>Echo chambers are</a:t>
            </a:r>
            <a:r>
              <a:rPr lang="en-GB" sz="3000" noProof="0" dirty="0">
                <a:latin typeface="Arial" panose="020B0604020202020204" pitchFamily="34" charset="0"/>
              </a:rPr>
              <a:t> </a:t>
            </a:r>
            <a:r>
              <a:rPr lang="en-GB" sz="3000" b="1" noProof="0" dirty="0">
                <a:latin typeface="Arial" panose="020B0604020202020204" pitchFamily="34" charset="0"/>
              </a:rPr>
              <a:t>social spaces in which ideas, opinions and beliefs are</a:t>
            </a:r>
            <a:r>
              <a:rPr lang="en-GB" sz="3000" noProof="0" dirty="0">
                <a:latin typeface="Arial" panose="020B0604020202020204" pitchFamily="34" charset="0"/>
              </a:rPr>
              <a:t> </a:t>
            </a:r>
            <a:r>
              <a:rPr lang="en-GB" sz="3000" b="1" noProof="0" dirty="0">
                <a:latin typeface="Arial" panose="020B0604020202020204" pitchFamily="34" charset="0"/>
              </a:rPr>
              <a:t>reinforced by repetition within a closed group.</a:t>
            </a:r>
          </a:p>
          <a:p>
            <a:pPr marL="0" indent="0" algn="just">
              <a:buNone/>
            </a:pPr>
            <a:endParaRPr lang="en-GB"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59" y="3231957"/>
            <a:ext cx="1587515" cy="41619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445" y="1366910"/>
            <a:ext cx="2345488" cy="299196"/>
          </a:xfrm>
          <a:prstGeom prst="rect">
            <a:avLst/>
          </a:prstGeom>
        </p:spPr>
      </p:pic>
    </p:spTree>
    <p:extLst>
      <p:ext uri="{BB962C8B-B14F-4D97-AF65-F5344CB8AC3E}">
        <p14:creationId xmlns:p14="http://schemas.microsoft.com/office/powerpoint/2010/main" val="1499530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a:latin typeface="Arial Narrow" panose="020B0604020202020204" pitchFamily="34" charset="0"/>
              </a:rPr>
              <a:t>SAME STORY, DIFFERENT PERSPECTIVE</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pPr marL="0" indent="0">
              <a:buNone/>
            </a:pPr>
            <a:r>
              <a:rPr lang="en-GB" b="1" noProof="0" dirty="0">
                <a:latin typeface="Arial" panose="020B0604020202020204" pitchFamily="34" charset="0"/>
              </a:rPr>
              <a:t>Duration</a:t>
            </a:r>
            <a:r>
              <a:rPr lang="en-GB" noProof="0" dirty="0">
                <a:latin typeface="Arial" panose="020B0604020202020204" pitchFamily="34" charset="0"/>
              </a:rPr>
              <a:t>: 30-45 minutes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Equipment</a:t>
            </a:r>
            <a:r>
              <a:rPr lang="en-GB" noProof="0" dirty="0">
                <a:latin typeface="Arial" panose="020B0604020202020204" pitchFamily="34" charset="0"/>
              </a:rPr>
              <a:t>: Computer with Microsoft PPT, interactive whiteboard or overhead projector, printed activity headlines for each group.</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Design</a:t>
            </a:r>
            <a:r>
              <a:rPr lang="en-GB" noProof="0" dirty="0">
                <a:latin typeface="Arial" panose="020B0604020202020204" pitchFamily="34" charset="0"/>
              </a:rPr>
              <a:t>: Simulate the effect of filter bubble and echo chamber effects by demonstrating the consequences of only receiving information from sources that convey the same perspective.</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3"/>
          <a:stretch>
            <a:fillRect/>
          </a:stretch>
        </p:blipFill>
        <p:spPr>
          <a:xfrm>
            <a:off x="10636607" y="308902"/>
            <a:ext cx="1057698" cy="58173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7432" y="1361060"/>
            <a:ext cx="3849632" cy="155448"/>
          </a:xfrm>
          <a:prstGeom prst="rect">
            <a:avLst/>
          </a:prstGeom>
        </p:spPr>
      </p:pic>
    </p:spTree>
    <p:extLst>
      <p:ext uri="{BB962C8B-B14F-4D97-AF65-F5344CB8AC3E}">
        <p14:creationId xmlns:p14="http://schemas.microsoft.com/office/powerpoint/2010/main" val="1039558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a:latin typeface="Arial Narrow" panose="020B0604020202020204" pitchFamily="34" charset="0"/>
              </a:rPr>
              <a:t>SAME STORY, DIFFERENT PERSPECTIVE</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pPr marL="0" indent="0">
              <a:buNone/>
            </a:pPr>
            <a:r>
              <a:rPr lang="en-GB" b="1" noProof="0" dirty="0">
                <a:latin typeface="Arial" panose="020B0604020202020204" pitchFamily="34" charset="0"/>
              </a:rPr>
              <a:t>In your groups, </a:t>
            </a:r>
            <a:r>
              <a:rPr lang="en-GB" noProof="0" dirty="0">
                <a:latin typeface="Arial" panose="020B0604020202020204" pitchFamily="34" charset="0"/>
              </a:rPr>
              <a:t>r</a:t>
            </a:r>
            <a:r>
              <a:rPr lang="en-GB" dirty="0" err="1">
                <a:latin typeface="Arial" panose="020B0604020202020204" pitchFamily="34" charset="0"/>
              </a:rPr>
              <a:t>ead</a:t>
            </a:r>
            <a:r>
              <a:rPr lang="en-GB" dirty="0">
                <a:latin typeface="Arial" panose="020B0604020202020204" pitchFamily="34" charset="0"/>
              </a:rPr>
              <a:t> through your headlines and try to understand:</a:t>
            </a:r>
            <a:br>
              <a:rPr lang="en-GB" dirty="0">
                <a:latin typeface="Arial" panose="020B0604020202020204" pitchFamily="34" charset="0"/>
              </a:rPr>
            </a:br>
            <a:endParaRPr lang="en-GB" dirty="0">
              <a:latin typeface="Arial" panose="020B0604020202020204" pitchFamily="34" charset="0"/>
            </a:endParaRPr>
          </a:p>
          <a:p>
            <a:pPr marL="914400" lvl="1" indent="-457200">
              <a:buAutoNum type="alphaLcParenR"/>
            </a:pPr>
            <a:r>
              <a:rPr lang="en-GB" dirty="0"/>
              <a:t>Who is involved in this story? </a:t>
            </a:r>
          </a:p>
          <a:p>
            <a:pPr marL="914400" lvl="1" indent="-457200">
              <a:buAutoNum type="alphaLcParenR"/>
            </a:pPr>
            <a:r>
              <a:rPr lang="en-GB" dirty="0"/>
              <a:t>What happened to them? </a:t>
            </a:r>
          </a:p>
          <a:p>
            <a:pPr marL="914400" lvl="1" indent="-457200">
              <a:buAutoNum type="alphaLcParenR"/>
            </a:pPr>
            <a:r>
              <a:rPr lang="en-GB" dirty="0"/>
              <a:t>Is anyone to blame for this issue or event? </a:t>
            </a:r>
          </a:p>
          <a:p>
            <a:pPr marL="914400" lvl="1" indent="-457200">
              <a:buAutoNum type="alphaLcParenR"/>
            </a:pPr>
            <a:r>
              <a:rPr lang="en-GB" dirty="0"/>
              <a:t>How does the group feel about this story and its subjects?</a:t>
            </a:r>
            <a:endParaRPr lang="en-GB"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432" y="1361060"/>
            <a:ext cx="3849632" cy="155448"/>
          </a:xfrm>
          <a:prstGeom prst="rect">
            <a:avLst/>
          </a:prstGeom>
        </p:spPr>
      </p:pic>
      <p:sp>
        <p:nvSpPr>
          <p:cNvPr id="8" name="TextBox 7"/>
          <p:cNvSpPr txBox="1"/>
          <p:nvPr/>
        </p:nvSpPr>
        <p:spPr>
          <a:xfrm>
            <a:off x="540328" y="4950372"/>
            <a:ext cx="10700486" cy="830997"/>
          </a:xfrm>
          <a:prstGeom prst="rect">
            <a:avLst/>
          </a:prstGeom>
          <a:noFill/>
        </p:spPr>
        <p:txBody>
          <a:bodyPr wrap="square" rtlCol="0">
            <a:spAutoFit/>
          </a:bodyPr>
          <a:lstStyle/>
          <a:p>
            <a:r>
              <a:rPr lang="en-GB" sz="2400" b="1" dirty="0"/>
              <a:t>After 10 minutes: </a:t>
            </a:r>
            <a:r>
              <a:rPr lang="en-GB" sz="2400" dirty="0"/>
              <a:t>each group should take it in turns to present their headlines to the rest of the class, and describe the details of what has happened in this new story. </a:t>
            </a:r>
            <a:endParaRPr lang="en-GB" sz="2400" b="1" dirty="0"/>
          </a:p>
        </p:txBody>
      </p:sp>
    </p:spTree>
    <p:extLst>
      <p:ext uri="{BB962C8B-B14F-4D97-AF65-F5344CB8AC3E}">
        <p14:creationId xmlns:p14="http://schemas.microsoft.com/office/powerpoint/2010/main" val="3181157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a:latin typeface="Arial Narrow" panose="020B0604020202020204" pitchFamily="34" charset="0"/>
              </a:rPr>
              <a:t>Positive headlines</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a:buFontTx/>
              <a:buChar char="-"/>
            </a:pPr>
            <a:r>
              <a:rPr lang="en-GB" noProof="0" dirty="0">
                <a:latin typeface="Arial" panose="020B0604020202020204" pitchFamily="34" charset="0"/>
              </a:rPr>
              <a:t>Courageous kids stand up for their futures, doing the right thing for their planet.</a:t>
            </a:r>
          </a:p>
          <a:p>
            <a:pPr>
              <a:buFontTx/>
              <a:buChar char="-"/>
            </a:pPr>
            <a:endParaRPr lang="en-GB" noProof="0" dirty="0">
              <a:latin typeface="Arial" panose="020B0604020202020204" pitchFamily="34" charset="0"/>
            </a:endParaRPr>
          </a:p>
          <a:p>
            <a:pPr>
              <a:buFontTx/>
              <a:buChar char="-"/>
            </a:pPr>
            <a:r>
              <a:rPr lang="en-GB" noProof="0" dirty="0">
                <a:latin typeface="Arial" panose="020B0604020202020204" pitchFamily="34" charset="0"/>
              </a:rPr>
              <a:t>What superstars: children around the world bravely walk out of their classrooms to protest the destruction of the planet.</a:t>
            </a:r>
          </a:p>
          <a:p>
            <a:pPr>
              <a:buFontTx/>
              <a:buChar char="-"/>
            </a:pPr>
            <a:endParaRPr lang="en-GB" noProof="0" dirty="0">
              <a:latin typeface="Arial" panose="020B0604020202020204" pitchFamily="34" charset="0"/>
            </a:endParaRPr>
          </a:p>
          <a:p>
            <a:pPr>
              <a:buFontTx/>
              <a:buChar char="-"/>
            </a:pPr>
            <a:r>
              <a:rPr lang="en-GB" noProof="0" dirty="0">
                <a:latin typeface="Arial" panose="020B0604020202020204" pitchFamily="34" charset="0"/>
              </a:rPr>
              <a:t>Planet protectors! Young people showing adults how to do it, striking for the safety of their future.</a:t>
            </a:r>
          </a:p>
          <a:p>
            <a:pPr marL="0" indent="0">
              <a:buNone/>
            </a:pP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88" y="1361060"/>
            <a:ext cx="3849632" cy="155448"/>
          </a:xfrm>
          <a:prstGeom prst="rect">
            <a:avLst/>
          </a:prstGeom>
        </p:spPr>
      </p:pic>
    </p:spTree>
    <p:extLst>
      <p:ext uri="{BB962C8B-B14F-4D97-AF65-F5344CB8AC3E}">
        <p14:creationId xmlns:p14="http://schemas.microsoft.com/office/powerpoint/2010/main" val="3299730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a:latin typeface="Arial Narrow" panose="020B0604020202020204" pitchFamily="34" charset="0"/>
              </a:rPr>
              <a:t>Negative headlines</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a:buFontTx/>
              <a:buChar char="-"/>
            </a:pPr>
            <a:r>
              <a:rPr lang="en-GB" noProof="0" dirty="0">
                <a:latin typeface="Arial" panose="020B0604020202020204" pitchFamily="34" charset="0"/>
              </a:rPr>
              <a:t>Selfish children ruin the school day for others by abandoning their lessons to attend unhelpful protests.</a:t>
            </a:r>
          </a:p>
          <a:p>
            <a:pPr>
              <a:buFontTx/>
              <a:buChar char="-"/>
            </a:pPr>
            <a:endParaRPr lang="en-GB" noProof="0" dirty="0">
              <a:latin typeface="Arial" panose="020B0604020202020204" pitchFamily="34" charset="0"/>
            </a:endParaRPr>
          </a:p>
          <a:p>
            <a:pPr>
              <a:buFontTx/>
              <a:buChar char="-"/>
            </a:pPr>
            <a:r>
              <a:rPr lang="en-GB" noProof="0" dirty="0">
                <a:latin typeface="Arial" panose="020B0604020202020204" pitchFamily="34" charset="0"/>
              </a:rPr>
              <a:t>Lazy kids use climate change protests as an excuse to skip school for the day.</a:t>
            </a:r>
          </a:p>
          <a:p>
            <a:pPr>
              <a:buFontTx/>
              <a:buChar char="-"/>
            </a:pPr>
            <a:endParaRPr lang="en-GB" noProof="0" dirty="0">
              <a:latin typeface="Arial" panose="020B0604020202020204" pitchFamily="34" charset="0"/>
            </a:endParaRPr>
          </a:p>
          <a:p>
            <a:pPr>
              <a:buFontTx/>
              <a:buChar char="-"/>
            </a:pPr>
            <a:r>
              <a:rPr lang="en-GB" noProof="0" dirty="0">
                <a:latin typeface="Arial" panose="020B0604020202020204" pitchFamily="34" charset="0"/>
              </a:rPr>
              <a:t>Parental panic! Selfish students scare their parents by running away from school to protest and not telling anyone.</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88" y="1361060"/>
            <a:ext cx="3849632" cy="155448"/>
          </a:xfrm>
          <a:prstGeom prst="rect">
            <a:avLst/>
          </a:prstGeom>
        </p:spPr>
      </p:pic>
    </p:spTree>
    <p:extLst>
      <p:ext uri="{BB962C8B-B14F-4D97-AF65-F5344CB8AC3E}">
        <p14:creationId xmlns:p14="http://schemas.microsoft.com/office/powerpoint/2010/main" val="4227869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a:latin typeface="Arial Narrow" panose="020B0604020202020204" pitchFamily="34" charset="0"/>
              </a:rPr>
              <a:t>neutral headlines</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a:buFontTx/>
              <a:buChar char="-"/>
            </a:pPr>
            <a:r>
              <a:rPr lang="en-GB" noProof="0" dirty="0">
                <a:latin typeface="Arial" panose="020B0604020202020204" pitchFamily="34" charset="0"/>
              </a:rPr>
              <a:t>Youth climate strikes take place across the world on July 14th.</a:t>
            </a:r>
          </a:p>
          <a:p>
            <a:pPr>
              <a:buFontTx/>
              <a:buChar char="-"/>
            </a:pPr>
            <a:endParaRPr lang="en-GB" noProof="0" dirty="0">
              <a:latin typeface="Arial" panose="020B0604020202020204" pitchFamily="34" charset="0"/>
            </a:endParaRPr>
          </a:p>
          <a:p>
            <a:pPr>
              <a:buFontTx/>
              <a:buChar char="-"/>
            </a:pPr>
            <a:r>
              <a:rPr lang="en-GB" noProof="0" dirty="0">
                <a:latin typeface="Arial" panose="020B0604020202020204" pitchFamily="34" charset="0"/>
              </a:rPr>
              <a:t>Over one million children globally attend protest over climate change.</a:t>
            </a:r>
          </a:p>
          <a:p>
            <a:pPr>
              <a:buFontTx/>
              <a:buChar char="-"/>
            </a:pPr>
            <a:endParaRPr lang="en-GB" noProof="0" dirty="0">
              <a:latin typeface="Arial" panose="020B0604020202020204" pitchFamily="34" charset="0"/>
            </a:endParaRPr>
          </a:p>
          <a:p>
            <a:pPr>
              <a:buFontTx/>
              <a:buChar char="-"/>
            </a:pPr>
            <a:r>
              <a:rPr lang="en-GB" noProof="0" dirty="0">
                <a:latin typeface="Arial" panose="020B0604020202020204" pitchFamily="34" charset="0"/>
              </a:rPr>
              <a:t>Kids all over the world become climate activists for the day!</a:t>
            </a:r>
          </a:p>
          <a:p>
            <a:pPr marL="0" indent="0">
              <a:buNone/>
            </a:pP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88" y="1361060"/>
            <a:ext cx="3849632" cy="155448"/>
          </a:xfrm>
          <a:prstGeom prst="rect">
            <a:avLst/>
          </a:prstGeom>
        </p:spPr>
      </p:pic>
    </p:spTree>
    <p:extLst>
      <p:ext uri="{BB962C8B-B14F-4D97-AF65-F5344CB8AC3E}">
        <p14:creationId xmlns:p14="http://schemas.microsoft.com/office/powerpoint/2010/main" val="2819852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a:latin typeface="Arial Narrow" panose="020B0604020202020204" pitchFamily="34" charset="0"/>
              </a:rPr>
              <a:t>The ‘filter bubble’ effect</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noProof="0" dirty="0">
                <a:latin typeface="Arial" panose="020B0604020202020204" pitchFamily="34" charset="0"/>
              </a:rPr>
              <a:t>Can you see how people </a:t>
            </a:r>
            <a:r>
              <a:rPr lang="en-GB" dirty="0">
                <a:latin typeface="Arial" panose="020B0604020202020204" pitchFamily="34" charset="0"/>
              </a:rPr>
              <a:t>can end up with different versions of the same story, depending on the sources of their information?</a:t>
            </a:r>
            <a:br>
              <a:rPr lang="en-GB" dirty="0">
                <a:latin typeface="Arial" panose="020B0604020202020204" pitchFamily="34" charset="0"/>
              </a:rPr>
            </a:br>
            <a:br>
              <a:rPr lang="en-GB" dirty="0">
                <a:latin typeface="Arial" panose="020B0604020202020204" pitchFamily="34" charset="0"/>
              </a:rPr>
            </a:br>
            <a:r>
              <a:rPr lang="en-GB" dirty="0">
                <a:latin typeface="Arial" panose="020B0604020202020204" pitchFamily="34" charset="0"/>
              </a:rPr>
              <a:t>This occurs when we only receive our information from limited sources, that only present one side of the story. </a:t>
            </a:r>
            <a:br>
              <a:rPr lang="en-GB" dirty="0">
                <a:latin typeface="Arial" panose="020B0604020202020204" pitchFamily="34" charset="0"/>
              </a:rPr>
            </a:br>
            <a:br>
              <a:rPr lang="en-GB" dirty="0">
                <a:latin typeface="Arial" panose="020B0604020202020204" pitchFamily="34" charset="0"/>
              </a:rPr>
            </a:br>
            <a:r>
              <a:rPr lang="en-GB" b="1" dirty="0">
                <a:latin typeface="Arial" panose="020B0604020202020204" pitchFamily="34" charset="0"/>
              </a:rPr>
              <a:t>Question: </a:t>
            </a:r>
            <a:r>
              <a:rPr lang="en-GB" i="1" dirty="0">
                <a:latin typeface="Arial" panose="020B0604020202020204" pitchFamily="34" charset="0"/>
              </a:rPr>
              <a:t>what could happen if other perspectives or sources of information are filtered out when we read the news, either on or offline? </a:t>
            </a:r>
            <a:endParaRPr lang="en-GB" i="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88" y="1361060"/>
            <a:ext cx="3849632" cy="155448"/>
          </a:xfrm>
          <a:prstGeom prst="rect">
            <a:avLst/>
          </a:prstGeom>
        </p:spPr>
      </p:pic>
    </p:spTree>
    <p:extLst>
      <p:ext uri="{BB962C8B-B14F-4D97-AF65-F5344CB8AC3E}">
        <p14:creationId xmlns:p14="http://schemas.microsoft.com/office/powerpoint/2010/main" val="31246722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a:latin typeface="Arial Narrow" panose="020B0604020202020204" pitchFamily="34" charset="0"/>
              </a:rPr>
              <a:t>The ‘Echo chamber’ effect</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2125348"/>
            <a:ext cx="10813472" cy="3966690"/>
          </a:xfrm>
        </p:spPr>
        <p:txBody>
          <a:bodyPr>
            <a:normAutofit lnSpcReduction="10000"/>
          </a:bodyPr>
          <a:lstStyle/>
          <a:p>
            <a:pPr marL="514350" indent="-514350">
              <a:buFont typeface="+mj-lt"/>
              <a:buAutoNum type="arabicPeriod"/>
            </a:pPr>
            <a:r>
              <a:rPr lang="en-GB" dirty="0">
                <a:latin typeface="Arial" panose="020B0604020202020204" pitchFamily="34" charset="0"/>
              </a:rPr>
              <a:t>What are the positive and negative consequences of being in echo chambers?</a:t>
            </a:r>
            <a:br>
              <a:rPr lang="en-GB" dirty="0">
                <a:latin typeface="Arial" panose="020B0604020202020204" pitchFamily="34" charset="0"/>
              </a:rPr>
            </a:br>
            <a:endParaRPr lang="en-GB" dirty="0">
              <a:latin typeface="Arial" panose="020B0604020202020204" pitchFamily="34" charset="0"/>
            </a:endParaRPr>
          </a:p>
          <a:p>
            <a:pPr marL="514350" indent="-514350">
              <a:buFont typeface="+mj-lt"/>
              <a:buAutoNum type="arabicPeriod"/>
            </a:pPr>
            <a:r>
              <a:rPr lang="en-GB" dirty="0"/>
              <a:t>Why might it be beneficial to read diverse sources of information, or speak to people with different opinions, beliefs or interests to your own?</a:t>
            </a:r>
            <a:br>
              <a:rPr lang="en-GB" dirty="0"/>
            </a:br>
            <a:endParaRPr lang="en-GB" dirty="0"/>
          </a:p>
          <a:p>
            <a:pPr marL="514350" indent="-514350">
              <a:buFont typeface="+mj-lt"/>
              <a:buAutoNum type="arabicPeriod"/>
            </a:pPr>
            <a:r>
              <a:rPr lang="en-GB" dirty="0"/>
              <a:t>What steps can you take to ‘step out’ of an echo chamber, or ‘burst’ a filter bubble?</a:t>
            </a:r>
            <a:br>
              <a:rPr lang="en-GB" dirty="0"/>
            </a:br>
            <a:endParaRPr lang="en-GB" dirty="0"/>
          </a:p>
          <a:p>
            <a:pPr marL="514350" indent="-514350">
              <a:buFont typeface="+mj-lt"/>
              <a:buAutoNum type="arabicPeriod"/>
            </a:pP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88" y="1361060"/>
            <a:ext cx="3849632" cy="155448"/>
          </a:xfrm>
          <a:prstGeom prst="rect">
            <a:avLst/>
          </a:prstGeom>
        </p:spPr>
      </p:pic>
    </p:spTree>
    <p:extLst>
      <p:ext uri="{BB962C8B-B14F-4D97-AF65-F5344CB8AC3E}">
        <p14:creationId xmlns:p14="http://schemas.microsoft.com/office/powerpoint/2010/main" val="3898810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en-GB" b="1" cap="all" noProof="0" dirty="0">
                <a:latin typeface="Arial Narrow" panose="020B0604020202020204" pitchFamily="34" charset="0"/>
              </a:rPr>
              <a:t>Key takeaways</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271252" y="2014762"/>
            <a:ext cx="9082547" cy="4096416"/>
          </a:xfrm>
        </p:spPr>
        <p:txBody>
          <a:bodyPr>
            <a:normAutofit/>
          </a:bodyPr>
          <a:lstStyle/>
          <a:p>
            <a:pPr marL="0" indent="0" algn="just">
              <a:buNone/>
            </a:pPr>
            <a:r>
              <a:rPr lang="en-GB" sz="2000" b="1" noProof="0" dirty="0">
                <a:latin typeface="Arial" panose="020B0604020202020204" pitchFamily="34" charset="0"/>
              </a:rPr>
              <a:t>Remind yourself that what you see online is not random.</a:t>
            </a:r>
          </a:p>
          <a:p>
            <a:pPr marL="0" indent="0" algn="just">
              <a:buNone/>
            </a:pPr>
            <a:endParaRPr lang="en-GB" sz="2000" noProof="0" dirty="0">
              <a:latin typeface="Arial" panose="020B0604020202020204" pitchFamily="34" charset="0"/>
            </a:endParaRPr>
          </a:p>
          <a:p>
            <a:pPr marL="0" indent="0" algn="just">
              <a:buNone/>
            </a:pPr>
            <a:r>
              <a:rPr lang="en-GB" sz="2000" b="1" noProof="0" dirty="0">
                <a:latin typeface="Arial" panose="020B0604020202020204" pitchFamily="34" charset="0"/>
              </a:rPr>
              <a:t>Clear your ‘Cookies’ from time to time.</a:t>
            </a:r>
          </a:p>
          <a:p>
            <a:pPr marL="0" indent="0" algn="just">
              <a:buNone/>
            </a:pPr>
            <a:endParaRPr lang="en-GB" sz="2000" noProof="0" dirty="0">
              <a:latin typeface="Arial" panose="020B0604020202020204" pitchFamily="34" charset="0"/>
            </a:endParaRPr>
          </a:p>
          <a:p>
            <a:pPr marL="0" indent="0" algn="just">
              <a:buNone/>
            </a:pPr>
            <a:r>
              <a:rPr lang="en-GB" sz="2000" b="1" noProof="0" dirty="0">
                <a:latin typeface="Arial" panose="020B0604020202020204" pitchFamily="34" charset="0"/>
              </a:rPr>
              <a:t>Delete your browser history occasionally.</a:t>
            </a:r>
          </a:p>
          <a:p>
            <a:pPr marL="0" indent="0" algn="just">
              <a:buNone/>
            </a:pPr>
            <a:endParaRPr lang="en-GB" sz="2000" noProof="0" dirty="0">
              <a:latin typeface="Arial" panose="020B0604020202020204" pitchFamily="34" charset="0"/>
            </a:endParaRPr>
          </a:p>
          <a:p>
            <a:pPr marL="0" indent="0" algn="just">
              <a:buNone/>
            </a:pPr>
            <a:r>
              <a:rPr lang="en-GB" sz="2000" b="1" dirty="0">
                <a:latin typeface="Arial" panose="020B0604020202020204" pitchFamily="34" charset="0"/>
              </a:rPr>
              <a:t>Embrace diversity and reject stereotypes.</a:t>
            </a:r>
          </a:p>
          <a:p>
            <a:pPr marL="0" indent="0" algn="just">
              <a:buNone/>
            </a:pPr>
            <a:endParaRPr lang="en-GB" sz="2000" b="1" dirty="0">
              <a:latin typeface="Arial" panose="020B0604020202020204" pitchFamily="34" charset="0"/>
            </a:endParaRPr>
          </a:p>
          <a:p>
            <a:pPr marL="0" indent="0" algn="just">
              <a:buNone/>
            </a:pPr>
            <a:r>
              <a:rPr lang="en-GB" sz="2000" b="1" noProof="0" dirty="0">
                <a:latin typeface="Arial" panose="020B0604020202020204" pitchFamily="34" charset="0"/>
              </a:rPr>
              <a:t>Check your confirmation bias!</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09" y="2081571"/>
            <a:ext cx="1466237" cy="2959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56" y="4499631"/>
            <a:ext cx="1466236" cy="503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670" y="3717311"/>
            <a:ext cx="1400317" cy="36711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70" y="2825613"/>
            <a:ext cx="1466236" cy="5035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6404" y="1371826"/>
            <a:ext cx="2268404" cy="28936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78" y="5451251"/>
            <a:ext cx="1466237" cy="295922"/>
          </a:xfrm>
          <a:prstGeom prst="rect">
            <a:avLst/>
          </a:prstGeom>
        </p:spPr>
      </p:pic>
    </p:spTree>
    <p:extLst>
      <p:ext uri="{BB962C8B-B14F-4D97-AF65-F5344CB8AC3E}">
        <p14:creationId xmlns:p14="http://schemas.microsoft.com/office/powerpoint/2010/main" val="338727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6474"/>
            <a:ext cx="11651673" cy="6342611"/>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normAutofit/>
          </a:bodyPr>
          <a:lstStyle/>
          <a:p>
            <a:pPr algn="r"/>
            <a:r>
              <a:rPr lang="fr-FR" b="1" cap="all" dirty="0">
                <a:latin typeface="Arial Narrow" panose="020B0606020202030204" pitchFamily="34" charset="0"/>
              </a:rPr>
              <a:t>KEY TOPIC 1</a:t>
            </a: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399" y="3643744"/>
            <a:ext cx="7657309" cy="1614055"/>
          </a:xfrm>
        </p:spPr>
        <p:txBody>
          <a:bodyPr/>
          <a:lstStyle/>
          <a:p>
            <a:pPr algn="r"/>
            <a:r>
              <a:rPr lang="fr-FR" cap="all" dirty="0">
                <a:latin typeface="Arial" panose="020B0604020202020204" pitchFamily="34" charset="0"/>
                <a:cs typeface="Arial" panose="020B0604020202020204" pitchFamily="34" charset="0"/>
              </a:rPr>
              <a:t>Media </a:t>
            </a:r>
            <a:r>
              <a:rPr lang="fr-FR" cap="all" dirty="0" err="1">
                <a:latin typeface="Arial" panose="020B0604020202020204" pitchFamily="34" charset="0"/>
                <a:cs typeface="Arial" panose="020B0604020202020204" pitchFamily="34" charset="0"/>
              </a:rPr>
              <a:t>environMent</a:t>
            </a:r>
            <a:endParaRPr lang="fr-FR"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652547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lstStyle/>
          <a:p>
            <a:pPr algn="r"/>
            <a:r>
              <a:rPr lang="en-GB" b="1" cap="all" noProof="0" dirty="0">
                <a:latin typeface="Arial Narrow" panose="020B0604020202020204" pitchFamily="34" charset="0"/>
              </a:rPr>
              <a:t>QUIZZ</a:t>
            </a: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lstStyle/>
          <a:p>
            <a:pPr algn="r"/>
            <a:r>
              <a:rPr lang="en-GB" noProof="0" dirty="0">
                <a:latin typeface="Arial" panose="020B0604020202020204" pitchFamily="34" charset="0"/>
              </a:rPr>
              <a:t>FILTER BUBBLES/ECHO CHAMBERS</a:t>
            </a: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1386141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Q1: </a:t>
            </a:r>
            <a:r>
              <a:rPr lang="en-GB" sz="3200" b="1" noProof="0" dirty="0">
                <a:latin typeface="Arial Narrow" panose="020B0604020202020204" pitchFamily="34" charset="0"/>
              </a:rPr>
              <a:t>What is the main risk associated with filter bubbles?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They might stop you from communicating with your friends.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They might cause issues on your computer.</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They might isolate from you from viewpoints or interests different from your own.</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They might force you to buy things .</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15" y="1422818"/>
            <a:ext cx="3849632" cy="155448"/>
          </a:xfrm>
          <a:prstGeom prst="rect">
            <a:avLst/>
          </a:prstGeom>
        </p:spPr>
      </p:pic>
    </p:spTree>
    <p:extLst>
      <p:ext uri="{BB962C8B-B14F-4D97-AF65-F5344CB8AC3E}">
        <p14:creationId xmlns:p14="http://schemas.microsoft.com/office/powerpoint/2010/main" val="1568095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Q1: </a:t>
            </a:r>
            <a:r>
              <a:rPr lang="en-GB" sz="3200" b="1" noProof="0" dirty="0">
                <a:latin typeface="Arial Narrow" panose="020B0604020202020204" pitchFamily="34" charset="0"/>
              </a:rPr>
              <a:t>What is the main risk associated with filter bubbles?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They might stop you from communicating with your friends.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They might cause issues on your computer.</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They might isolate from you from viewpoints or interests different from your own.</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They might force you to buy things.</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15" y="1422818"/>
            <a:ext cx="3849632" cy="15544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378" y="3544961"/>
            <a:ext cx="1163459" cy="1187061"/>
          </a:xfrm>
          <a:prstGeom prst="rect">
            <a:avLst/>
          </a:prstGeom>
        </p:spPr>
      </p:pic>
    </p:spTree>
    <p:extLst>
      <p:ext uri="{BB962C8B-B14F-4D97-AF65-F5344CB8AC3E}">
        <p14:creationId xmlns:p14="http://schemas.microsoft.com/office/powerpoint/2010/main" val="601030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Q2: </a:t>
            </a:r>
            <a:r>
              <a:rPr lang="en-GB" sz="3200" b="1" noProof="0" dirty="0">
                <a:latin typeface="Arial Narrow" panose="020B0604020202020204" pitchFamily="34" charset="0"/>
              </a:rPr>
              <a:t>Where can you find filter bubbles?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On your social media.</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In your bath.</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On your TV.</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In a book.</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15" y="1422818"/>
            <a:ext cx="3849632" cy="155448"/>
          </a:xfrm>
          <a:prstGeom prst="rect">
            <a:avLst/>
          </a:prstGeom>
        </p:spPr>
      </p:pic>
    </p:spTree>
    <p:extLst>
      <p:ext uri="{BB962C8B-B14F-4D97-AF65-F5344CB8AC3E}">
        <p14:creationId xmlns:p14="http://schemas.microsoft.com/office/powerpoint/2010/main" val="2461517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Q2: </a:t>
            </a:r>
            <a:r>
              <a:rPr lang="en-GB" sz="3200" b="1" noProof="0" dirty="0">
                <a:latin typeface="Arial Narrow" panose="020B0604020202020204" pitchFamily="34" charset="0"/>
              </a:rPr>
              <a:t>Where can you find filter bubbles?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On your social media.</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In your bath.</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On your TV.</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In a book.</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15" y="1422818"/>
            <a:ext cx="3849632" cy="1554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86" y="1422818"/>
            <a:ext cx="1265266" cy="1290933"/>
          </a:xfrm>
          <a:prstGeom prst="rect">
            <a:avLst/>
          </a:prstGeom>
        </p:spPr>
      </p:pic>
    </p:spTree>
    <p:extLst>
      <p:ext uri="{BB962C8B-B14F-4D97-AF65-F5344CB8AC3E}">
        <p14:creationId xmlns:p14="http://schemas.microsoft.com/office/powerpoint/2010/main" val="999141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Q3: </a:t>
            </a:r>
            <a:r>
              <a:rPr lang="en-GB" sz="3200" b="1" noProof="0" dirty="0">
                <a:latin typeface="Arial Narrow" panose="020B0604020202020204" pitchFamily="34" charset="0"/>
              </a:rPr>
              <a:t>How can you « pierce » the bubble?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By changing your name on your social media.</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By being curious online and not looking at what you see on your newsfeed.</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With a needle.</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By clicking on the suggested links you see online.</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15" y="1422818"/>
            <a:ext cx="3849632" cy="155448"/>
          </a:xfrm>
          <a:prstGeom prst="rect">
            <a:avLst/>
          </a:prstGeom>
        </p:spPr>
      </p:pic>
    </p:spTree>
    <p:extLst>
      <p:ext uri="{BB962C8B-B14F-4D97-AF65-F5344CB8AC3E}">
        <p14:creationId xmlns:p14="http://schemas.microsoft.com/office/powerpoint/2010/main" val="13671325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Q3: </a:t>
            </a:r>
            <a:r>
              <a:rPr lang="en-GB" sz="3200" b="1" noProof="0" dirty="0">
                <a:latin typeface="Arial Narrow" panose="020B0604020202020204" pitchFamily="34" charset="0"/>
              </a:rPr>
              <a:t>How can you « pierce » the bubble?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By changing your name on your social media.</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By being curious online and not looking at what you see on your newsfeed.</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With a needle.</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By clicking on the suggested links you see online.</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15" y="1422818"/>
            <a:ext cx="3849632" cy="1554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8" y="2668721"/>
            <a:ext cx="893267" cy="911388"/>
          </a:xfrm>
          <a:prstGeom prst="rect">
            <a:avLst/>
          </a:prstGeom>
        </p:spPr>
      </p:pic>
    </p:spTree>
    <p:extLst>
      <p:ext uri="{BB962C8B-B14F-4D97-AF65-F5344CB8AC3E}">
        <p14:creationId xmlns:p14="http://schemas.microsoft.com/office/powerpoint/2010/main" val="3130521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Q4: </a:t>
            </a:r>
            <a:r>
              <a:rPr lang="en-GB" sz="3200" b="1" noProof="0" dirty="0">
                <a:latin typeface="Arial Narrow" panose="020B0604020202020204" pitchFamily="34" charset="0"/>
              </a:rPr>
              <a:t>Echo chambers are:</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lnSpcReduction="10000"/>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Specific places on social media where you can discuss only one specific topic.</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Physical rooms where you can hear echoes of conversations.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Online rooms where you can scream and hear your voice back.</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Social spaces which repeat ideas and opinions in a closed group.</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13" y="1361060"/>
            <a:ext cx="3849632" cy="155448"/>
          </a:xfrm>
          <a:prstGeom prst="rect">
            <a:avLst/>
          </a:prstGeom>
        </p:spPr>
      </p:pic>
    </p:spTree>
    <p:extLst>
      <p:ext uri="{BB962C8B-B14F-4D97-AF65-F5344CB8AC3E}">
        <p14:creationId xmlns:p14="http://schemas.microsoft.com/office/powerpoint/2010/main" val="144165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Q4: </a:t>
            </a:r>
            <a:r>
              <a:rPr lang="en-GB" sz="3200" b="1" noProof="0" dirty="0">
                <a:latin typeface="Arial Narrow" panose="020B0604020202020204" pitchFamily="34" charset="0"/>
              </a:rPr>
              <a:t>Echo chambers are:</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lnSpcReduction="10000"/>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Specific places on social media where you can discuss only one specific topic.</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Physical rooms where you can hear echoes of conversations.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Online rooms where you can scream and hear your voice back.</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Social spaces which repeat ideas and opinions in a closed group.</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13" y="1361060"/>
            <a:ext cx="3849632" cy="1554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76302" y="5007557"/>
            <a:ext cx="854221" cy="871550"/>
          </a:xfrm>
          <a:prstGeom prst="rect">
            <a:avLst/>
          </a:prstGeom>
        </p:spPr>
      </p:pic>
    </p:spTree>
    <p:extLst>
      <p:ext uri="{BB962C8B-B14F-4D97-AF65-F5344CB8AC3E}">
        <p14:creationId xmlns:p14="http://schemas.microsoft.com/office/powerpoint/2010/main" val="2445138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10713826" cy="1090919"/>
          </a:xfrm>
        </p:spPr>
        <p:txBody>
          <a:bodyPr>
            <a:normAutofit/>
          </a:bodyPr>
          <a:lstStyle/>
          <a:p>
            <a:r>
              <a:rPr lang="en-GB" sz="3200" b="1" cap="all" noProof="0" dirty="0">
                <a:solidFill>
                  <a:srgbClr val="FFED00"/>
                </a:solidFill>
                <a:latin typeface="Arial Narrow" panose="020B0604020202020204" pitchFamily="34" charset="0"/>
              </a:rPr>
              <a:t>Q5: </a:t>
            </a:r>
            <a:r>
              <a:rPr lang="en-GB" sz="3200" b="1" noProof="0" dirty="0">
                <a:latin typeface="Arial Narrow" panose="020B0604020202020204" pitchFamily="34" charset="0"/>
              </a:rPr>
              <a:t>What might happen if we only get our information from sources that all have the same opinion on a topic?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You are sure of the sources and quality of the information.</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You might become immune to wrong opinions.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You might fall into filter bubbles and echo chambers.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You benefit from better quality and personalised service.</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55629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3300" lvl="7"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543300" lvl="7"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543300" lvl="7"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Students know what information and media are reliable.</a:t>
            </a:r>
          </a:p>
          <a:p>
            <a:pPr lvl="7"/>
            <a:endParaRPr lang="en-US" sz="2400" dirty="0">
              <a:latin typeface="Arial" panose="020B0604020202020204" pitchFamily="34" charset="0"/>
              <a:cs typeface="Arial" panose="020B0604020202020204" pitchFamily="34" charset="0"/>
            </a:endParaRPr>
          </a:p>
          <a:p>
            <a:pPr marL="3543300" lvl="7"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Students can identify their country’s main media outlets.</a:t>
            </a:r>
          </a:p>
          <a:p>
            <a:pPr lvl="7"/>
            <a:endParaRPr lang="en-US" sz="2400" dirty="0">
              <a:latin typeface="Arial" panose="020B0604020202020204" pitchFamily="34" charset="0"/>
              <a:cs typeface="Arial" panose="020B0604020202020204" pitchFamily="34" charset="0"/>
            </a:endParaRPr>
          </a:p>
          <a:p>
            <a:pPr marL="3543300" lvl="7"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Students understand the difference between traditional and current media.</a:t>
            </a:r>
          </a:p>
          <a:p>
            <a:pPr lvl="7"/>
            <a:endParaRPr lang="en-US" sz="2400" dirty="0">
              <a:latin typeface="Arial" panose="020B0604020202020204" pitchFamily="34" charset="0"/>
              <a:cs typeface="Arial" panose="020B0604020202020204" pitchFamily="34" charset="0"/>
            </a:endParaRPr>
          </a:p>
          <a:p>
            <a:pPr marL="3543300" lvl="7"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Students understand the role and importance of media and journalists in a democratic society.</a:t>
            </a:r>
          </a:p>
          <a:p>
            <a:pPr lvl="7"/>
            <a:endParaRPr lang="en-US" sz="2400" dirty="0">
              <a:latin typeface="Arial" panose="020B0604020202020204" pitchFamily="34" charset="0"/>
              <a:cs typeface="Arial" panose="020B0604020202020204" pitchFamily="34" charset="0"/>
            </a:endParaRPr>
          </a:p>
          <a:p>
            <a:pPr marL="3543300" lvl="7"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Students understand the influence of social media in our relationship with information.</a:t>
            </a:r>
            <a:endParaRPr lang="fr-F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8" name="Rectangle 7"/>
          <p:cNvSpPr/>
          <p:nvPr/>
        </p:nvSpPr>
        <p:spPr>
          <a:xfrm>
            <a:off x="3107575" y="761631"/>
            <a:ext cx="3528530" cy="523220"/>
          </a:xfrm>
          <a:prstGeom prst="rect">
            <a:avLst/>
          </a:prstGeom>
        </p:spPr>
        <p:txBody>
          <a:bodyPr wrap="none">
            <a:spAutoFit/>
          </a:bodyPr>
          <a:lstStyle/>
          <a:p>
            <a:r>
              <a:rPr lang="en-GB" sz="2800" b="1" cap="all" dirty="0">
                <a:solidFill>
                  <a:schemeClr val="bg1"/>
                </a:solidFill>
                <a:latin typeface="Arial Narrow" panose="020B0604020202020204" pitchFamily="34" charset="0"/>
              </a:rPr>
              <a:t>Lesson Objectives: </a:t>
            </a:r>
          </a:p>
        </p:txBody>
      </p:sp>
    </p:spTree>
    <p:extLst>
      <p:ext uri="{BB962C8B-B14F-4D97-AF65-F5344CB8AC3E}">
        <p14:creationId xmlns:p14="http://schemas.microsoft.com/office/powerpoint/2010/main" val="14145961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Q5: </a:t>
            </a:r>
            <a:r>
              <a:rPr lang="en-GB" sz="3200" b="1" noProof="0" dirty="0">
                <a:latin typeface="Arial Narrow" panose="020B0604020202020204" pitchFamily="34" charset="0"/>
              </a:rPr>
              <a:t>What might happen if we only get our information from sources that all have the same opinion on a topic?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en-GB" b="1" noProof="0" dirty="0">
                <a:latin typeface="Arial" panose="020B0604020202020204" pitchFamily="34" charset="0"/>
              </a:rPr>
              <a:t>A </a:t>
            </a:r>
            <a:r>
              <a:rPr lang="en-GB" noProof="0" dirty="0">
                <a:latin typeface="Arial" panose="020B0604020202020204" pitchFamily="34" charset="0"/>
              </a:rPr>
              <a:t>– You are sure of the sources and quality of the information.</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B </a:t>
            </a:r>
            <a:r>
              <a:rPr lang="en-GB" noProof="0" dirty="0">
                <a:latin typeface="Arial" panose="020B0604020202020204" pitchFamily="34" charset="0"/>
              </a:rPr>
              <a:t>– You might become immune to wrong opinions.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C </a:t>
            </a:r>
            <a:r>
              <a:rPr lang="en-GB" noProof="0" dirty="0">
                <a:latin typeface="Arial" panose="020B0604020202020204" pitchFamily="34" charset="0"/>
              </a:rPr>
              <a:t>– You might fall into filter bubbles and echo chambers.</a:t>
            </a:r>
          </a:p>
          <a:p>
            <a:pPr marL="0" indent="0">
              <a:buNone/>
            </a:pPr>
            <a:endParaRPr lang="en-GB" b="1" noProof="0" dirty="0">
              <a:latin typeface="Arial" panose="020B0604020202020204" pitchFamily="34" charset="0"/>
            </a:endParaRPr>
          </a:p>
          <a:p>
            <a:pPr marL="0" indent="0">
              <a:buNone/>
            </a:pPr>
            <a:r>
              <a:rPr lang="en-GB" b="1" noProof="0" dirty="0">
                <a:latin typeface="Arial" panose="020B0604020202020204" pitchFamily="34" charset="0"/>
              </a:rPr>
              <a:t>D </a:t>
            </a:r>
            <a:r>
              <a:rPr lang="en-GB" noProof="0" dirty="0">
                <a:latin typeface="Arial" panose="020B0604020202020204" pitchFamily="34" charset="0"/>
              </a:rPr>
              <a:t>– You benefit from better quality and personalised service.</a:t>
            </a: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69" y="3657600"/>
            <a:ext cx="992299" cy="1012429"/>
          </a:xfrm>
          <a:prstGeom prst="rect">
            <a:avLst/>
          </a:prstGeom>
        </p:spPr>
      </p:pic>
    </p:spTree>
    <p:extLst>
      <p:ext uri="{BB962C8B-B14F-4D97-AF65-F5344CB8AC3E}">
        <p14:creationId xmlns:p14="http://schemas.microsoft.com/office/powerpoint/2010/main" val="317944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lstStyle/>
          <a:p>
            <a:pPr algn="r"/>
            <a:r>
              <a:rPr lang="en-GB" b="1" cap="all" noProof="0" dirty="0">
                <a:latin typeface="Arial Narrow" panose="020B0604020202020204" pitchFamily="34" charset="0"/>
              </a:rPr>
              <a:t>KEY TOPIC 4</a:t>
            </a: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lstStyle/>
          <a:p>
            <a:pPr algn="r"/>
            <a:r>
              <a:rPr lang="fr-FR" cap="all" dirty="0" err="1">
                <a:latin typeface="Arial Narrow" panose="020B0604020202020204" pitchFamily="34" charset="0"/>
              </a:rPr>
              <a:t>Disinformation</a:t>
            </a:r>
            <a:r>
              <a:rPr lang="fr-FR" cap="all" dirty="0">
                <a:latin typeface="Arial Narrow" panose="020B0604020202020204" pitchFamily="34" charset="0"/>
              </a:rPr>
              <a:t> and </a:t>
            </a:r>
            <a:r>
              <a:rPr lang="fr-FR" cap="all" dirty="0" err="1">
                <a:latin typeface="Arial Narrow" panose="020B0604020202020204" pitchFamily="34" charset="0"/>
              </a:rPr>
              <a:t>misinformation</a:t>
            </a:r>
            <a:endParaRPr lang="en-GB" noProof="0" dirty="0">
              <a:latin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40265398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2950556" y="892493"/>
            <a:ext cx="7629600" cy="853921"/>
          </a:xfrm>
        </p:spPr>
        <p:txBody>
          <a:bodyPr anchor="t">
            <a:normAutofit fontScale="90000"/>
          </a:bodyPr>
          <a:lstStyle/>
          <a:p>
            <a:pPr algn="l"/>
            <a:r>
              <a:rPr lang="en-GB" sz="3200" b="1" cap="all" noProof="0" dirty="0">
                <a:solidFill>
                  <a:schemeClr val="bg1"/>
                </a:solidFill>
                <a:latin typeface="Arial Narrow" panose="020B0604020202020204" pitchFamily="34" charset="0"/>
              </a:rPr>
              <a:t>Lesson Objectives: </a:t>
            </a:r>
            <a:br>
              <a:rPr lang="en-GB" sz="3200" b="1" cap="all" noProof="0" dirty="0">
                <a:latin typeface="Arial Narrow" panose="020B0604020202020204" pitchFamily="34" charset="0"/>
              </a:rPr>
            </a:br>
            <a:br>
              <a:rPr lang="en-GB" sz="3200" b="1" cap="all" noProof="0" dirty="0">
                <a:latin typeface="Arial Narrow" panose="020B0604020202020204" pitchFamily="34" charset="0"/>
              </a:rPr>
            </a:br>
            <a:endParaRPr lang="en-GB" sz="1800" noProof="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3" name="Rectangle 2"/>
          <p:cNvSpPr/>
          <p:nvPr/>
        </p:nvSpPr>
        <p:spPr>
          <a:xfrm>
            <a:off x="3047999" y="1783080"/>
            <a:ext cx="8520545"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Students know how to distinguish the concepts of disinformation, misinformation and </a:t>
            </a:r>
            <a:r>
              <a:rPr lang="en-US" sz="2400" dirty="0" err="1">
                <a:solidFill>
                  <a:schemeClr val="bg1"/>
                </a:solidFill>
                <a:latin typeface="Arial" panose="020B0604020202020204" pitchFamily="34" charset="0"/>
                <a:cs typeface="Arial" panose="020B0604020202020204" pitchFamily="34" charset="0"/>
              </a:rPr>
              <a:t>malinformation</a:t>
            </a:r>
            <a:r>
              <a:rPr lang="en-US" sz="2400" dirty="0">
                <a:solidFill>
                  <a:schemeClr val="bg1"/>
                </a:solidFill>
                <a:latin typeface="Arial" panose="020B0604020202020204" pitchFamily="34" charset="0"/>
                <a:cs typeface="Arial" panose="020B0604020202020204" pitchFamily="34" charset="0"/>
              </a:rPr>
              <a:t>. </a:t>
            </a:r>
          </a:p>
          <a:p>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Students are aware of the danger of false information in our societies.</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Students know how to identify a conspiracy theory and understand its mechanisms.</a:t>
            </a:r>
          </a:p>
          <a:p>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Students understand the origin and the objectives of a conspiracy theory and can propose a counter discourse. </a:t>
            </a:r>
          </a:p>
        </p:txBody>
      </p:sp>
    </p:spTree>
    <p:extLst>
      <p:ext uri="{BB962C8B-B14F-4D97-AF65-F5344CB8AC3E}">
        <p14:creationId xmlns:p14="http://schemas.microsoft.com/office/powerpoint/2010/main" val="35884509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fr-FR" b="1" cap="all" dirty="0" err="1">
                <a:latin typeface="Arial Narrow" panose="020B0604020202020204" pitchFamily="34" charset="0"/>
              </a:rPr>
              <a:t>Disinformation</a:t>
            </a:r>
            <a:endParaRPr lang="fr-FR"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207941" y="2060668"/>
            <a:ext cx="9145858" cy="4351338"/>
          </a:xfrm>
        </p:spPr>
        <p:txBody>
          <a:bodyPr>
            <a:normAutofit/>
          </a:bodyPr>
          <a:lstStyle/>
          <a:p>
            <a:pPr marL="0" indent="0">
              <a:buNone/>
            </a:pPr>
            <a:r>
              <a:rPr lang="en-US" sz="2600" b="1" dirty="0">
                <a:latin typeface="Arial" panose="020B0604020202020204" pitchFamily="34" charset="0"/>
                <a:cs typeface="Arial" panose="020B0604020202020204" pitchFamily="34" charset="0"/>
              </a:rPr>
              <a:t>Disinformation </a:t>
            </a:r>
            <a:r>
              <a:rPr lang="en-US" sz="2600" dirty="0">
                <a:latin typeface="Arial" panose="020B0604020202020204" pitchFamily="34" charset="0"/>
                <a:cs typeface="Arial" panose="020B0604020202020204" pitchFamily="34" charset="0"/>
              </a:rPr>
              <a:t>or false information : </a:t>
            </a:r>
            <a:r>
              <a:rPr lang="en-US" sz="2600" b="1" dirty="0">
                <a:latin typeface="Arial" panose="020B0604020202020204" pitchFamily="34" charset="0"/>
                <a:cs typeface="Arial" panose="020B0604020202020204" pitchFamily="34" charset="0"/>
              </a:rPr>
              <a:t>information that has been fabricated, falsified, or distorted</a:t>
            </a:r>
            <a:r>
              <a:rPr lang="en-US" sz="2600" dirty="0">
                <a:latin typeface="Arial" panose="020B0604020202020204" pitchFamily="34" charset="0"/>
                <a:cs typeface="Arial" panose="020B0604020202020204" pitchFamily="34" charset="0"/>
              </a:rPr>
              <a:t> and purposefully spread by individuals, activists, or political officials with the intent of manipulating the public and converting them to their ideas.</a:t>
            </a:r>
          </a:p>
          <a:p>
            <a:endParaRPr lang="en-US" sz="2600" dirty="0">
              <a:latin typeface="Arial" panose="020B0604020202020204" pitchFamily="34" charset="0"/>
              <a:cs typeface="Arial" panose="020B0604020202020204" pitchFamily="34" charset="0"/>
            </a:endParaRPr>
          </a:p>
          <a:p>
            <a:pPr marL="0" indent="0">
              <a:buNone/>
            </a:pPr>
            <a:r>
              <a:rPr lang="en-US" sz="2600" b="1" dirty="0">
                <a:latin typeface="Arial" panose="020B0604020202020204" pitchFamily="34" charset="0"/>
                <a:cs typeface="Arial" panose="020B0604020202020204" pitchFamily="34" charset="0"/>
              </a:rPr>
              <a:t> Misinformation refers to the tendency to inadvertently share false information. </a:t>
            </a:r>
            <a:r>
              <a:rPr lang="en-US" sz="2600" dirty="0">
                <a:latin typeface="Arial" panose="020B0604020202020204" pitchFamily="34" charset="0"/>
                <a:cs typeface="Arial" panose="020B0604020202020204" pitchFamily="34" charset="0"/>
              </a:rPr>
              <a:t>This is very common when the information and its source are not questioned.</a:t>
            </a:r>
          </a:p>
          <a:p>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16" y="2080663"/>
            <a:ext cx="1731454" cy="594575"/>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16" y="4696488"/>
            <a:ext cx="1731454" cy="594575"/>
          </a:xfrm>
          <a:prstGeom prst="rect">
            <a:avLst/>
          </a:prstGeom>
        </p:spPr>
      </p:pic>
    </p:spTree>
    <p:extLst>
      <p:ext uri="{BB962C8B-B14F-4D97-AF65-F5344CB8AC3E}">
        <p14:creationId xmlns:p14="http://schemas.microsoft.com/office/powerpoint/2010/main" val="2076603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917578"/>
            <a:ext cx="10813472" cy="2851622"/>
          </a:xfrm>
        </p:spPr>
        <p:txBody>
          <a:bodyPr>
            <a:normAutofit/>
          </a:bodyPr>
          <a:lstStyle/>
          <a:p>
            <a:pPr marL="0" indent="0" algn="ctr">
              <a:buNone/>
            </a:pPr>
            <a:r>
              <a:rPr lang="fr-FR" sz="2600" b="1" dirty="0" err="1">
                <a:latin typeface="Arial" panose="020B0604020202020204" pitchFamily="34" charset="0"/>
                <a:cs typeface="Arial" panose="020B0604020202020204" pitchFamily="34" charset="0"/>
              </a:rPr>
              <a:t>Conspiracy</a:t>
            </a:r>
            <a:r>
              <a:rPr lang="fr-FR" sz="2600" b="1" dirty="0">
                <a:latin typeface="Arial" panose="020B0604020202020204" pitchFamily="34" charset="0"/>
                <a:cs typeface="Arial" panose="020B0604020202020204" pitchFamily="34" charset="0"/>
              </a:rPr>
              <a:t> </a:t>
            </a:r>
            <a:r>
              <a:rPr lang="fr-FR" sz="2600" b="1" dirty="0" err="1">
                <a:latin typeface="Arial" panose="020B0604020202020204" pitchFamily="34" charset="0"/>
                <a:cs typeface="Arial" panose="020B0604020202020204" pitchFamily="34" charset="0"/>
              </a:rPr>
              <a:t>theories</a:t>
            </a:r>
            <a:endParaRPr lang="fr-FR" sz="2600" b="1" dirty="0">
              <a:latin typeface="Arial" panose="020B0604020202020204" pitchFamily="34" charset="0"/>
              <a:cs typeface="Arial" panose="020B0604020202020204" pitchFamily="34" charset="0"/>
            </a:endParaRPr>
          </a:p>
          <a:p>
            <a:pPr marL="0" indent="0" algn="ctr">
              <a:buNone/>
            </a:pPr>
            <a:r>
              <a:rPr lang="fr-FR" sz="2600" b="1" dirty="0">
                <a:latin typeface="Arial" panose="020B0604020202020204" pitchFamily="34" charset="0"/>
                <a:cs typeface="Arial" panose="020B0604020202020204" pitchFamily="34" charset="0"/>
              </a:rPr>
              <a:t> </a:t>
            </a:r>
          </a:p>
          <a:p>
            <a:pPr marL="0" indent="0" algn="ctr">
              <a:buNone/>
            </a:pPr>
            <a:r>
              <a:rPr lang="en-US" sz="2600" dirty="0">
                <a:latin typeface="Arial" panose="020B0604020202020204" pitchFamily="34" charset="0"/>
                <a:cs typeface="Arial" panose="020B0604020202020204" pitchFamily="34" charset="0"/>
              </a:rPr>
              <a:t>Narrative that aims to demonstrate or reveal the existence of a small group of powerful people who </a:t>
            </a:r>
            <a:r>
              <a:rPr lang="en-US" sz="2600" i="1" dirty="0">
                <a:latin typeface="Arial" panose="020B0604020202020204" pitchFamily="34" charset="0"/>
                <a:cs typeface="Arial" panose="020B0604020202020204" pitchFamily="34" charset="0"/>
              </a:rPr>
              <a:t>secretly</a:t>
            </a:r>
            <a:r>
              <a:rPr lang="en-US" sz="2600" dirty="0">
                <a:latin typeface="Arial" panose="020B0604020202020204" pitchFamily="34" charset="0"/>
                <a:cs typeface="Arial" panose="020B0604020202020204" pitchFamily="34" charset="0"/>
              </a:rPr>
              <a:t> plan illegal or harmful acts to change the course of events or who are trying to take over the world. </a:t>
            </a:r>
            <a:endParaRPr lang="fr-FR" sz="2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768" y="1523791"/>
            <a:ext cx="3910592" cy="219456"/>
          </a:xfrm>
          <a:prstGeom prst="rect">
            <a:avLst/>
          </a:prstGeom>
        </p:spPr>
      </p:pic>
      <p:sp>
        <p:nvSpPr>
          <p:cNvPr id="12" name="Espace réservé du contenu 2">
            <a:extLst>
              <a:ext uri="{FF2B5EF4-FFF2-40B4-BE49-F238E27FC236}">
                <a16:creationId xmlns:a16="http://schemas.microsoft.com/office/drawing/2014/main" id="{484A7ED0-66CF-E94E-87DB-121D28F5C07B}"/>
              </a:ext>
            </a:extLst>
          </p:cNvPr>
          <p:cNvSpPr txBox="1">
            <a:spLocks/>
          </p:cNvSpPr>
          <p:nvPr/>
        </p:nvSpPr>
        <p:spPr>
          <a:xfrm>
            <a:off x="674142" y="3418771"/>
            <a:ext cx="10813472" cy="28516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fr-FR" sz="2600" b="1" dirty="0" err="1">
                <a:latin typeface="Arial" panose="020B0604020202020204" pitchFamily="34" charset="0"/>
                <a:cs typeface="Arial" panose="020B0604020202020204" pitchFamily="34" charset="0"/>
              </a:rPr>
              <a:t>Consequences</a:t>
            </a:r>
            <a:r>
              <a:rPr lang="fr-FR" sz="2600" b="1" dirty="0">
                <a:latin typeface="Arial" panose="020B0604020202020204" pitchFamily="34" charset="0"/>
                <a:cs typeface="Arial" panose="020B0604020202020204" pitchFamily="34" charset="0"/>
              </a:rPr>
              <a:t> :</a:t>
            </a:r>
          </a:p>
          <a:p>
            <a:pPr marL="0" indent="0" fontAlgn="base">
              <a:buNone/>
            </a:pPr>
            <a:endParaRPr lang="fr-FR" sz="2600" b="1" dirty="0">
              <a:latin typeface="Arial" panose="020B0604020202020204" pitchFamily="34" charset="0"/>
              <a:cs typeface="Arial" panose="020B0604020202020204" pitchFamily="34" charset="0"/>
            </a:endParaRPr>
          </a:p>
          <a:p>
            <a:pPr fontAlgn="base"/>
            <a:r>
              <a:rPr lang="en-US" sz="2600" dirty="0">
                <a:latin typeface="Arial" panose="020B0604020202020204" pitchFamily="34" charset="0"/>
                <a:cs typeface="Arial" panose="020B0604020202020204" pitchFamily="34" charset="0"/>
              </a:rPr>
              <a:t>Makes people believe in </a:t>
            </a:r>
            <a:r>
              <a:rPr lang="en-US" sz="2600" b="1" dirty="0">
                <a:latin typeface="Arial" panose="020B0604020202020204" pitchFamily="34" charset="0"/>
                <a:cs typeface="Arial" panose="020B0604020202020204" pitchFamily="34" charset="0"/>
              </a:rPr>
              <a:t>unproven theories.</a:t>
            </a:r>
            <a:endParaRPr lang="en-US" sz="2600" dirty="0">
              <a:latin typeface="Arial" panose="020B0604020202020204" pitchFamily="34" charset="0"/>
              <a:cs typeface="Arial" panose="020B0604020202020204" pitchFamily="34" charset="0"/>
            </a:endParaRPr>
          </a:p>
          <a:p>
            <a:pPr fontAlgn="base"/>
            <a:r>
              <a:rPr lang="en-US" sz="2600" dirty="0">
                <a:latin typeface="Arial" panose="020B0604020202020204" pitchFamily="34" charset="0"/>
                <a:cs typeface="Arial" panose="020B0604020202020204" pitchFamily="34" charset="0"/>
              </a:rPr>
              <a:t>Locks people into a logic of </a:t>
            </a:r>
            <a:r>
              <a:rPr lang="en-US" sz="2600" b="1" dirty="0">
                <a:latin typeface="Arial" panose="020B0604020202020204" pitchFamily="34" charset="0"/>
                <a:cs typeface="Arial" panose="020B0604020202020204" pitchFamily="34" charset="0"/>
              </a:rPr>
              <a:t>distrust</a:t>
            </a:r>
            <a:r>
              <a:rPr lang="en-US" sz="2600" dirty="0">
                <a:latin typeface="Arial" panose="020B0604020202020204" pitchFamily="34" charset="0"/>
                <a:cs typeface="Arial" panose="020B0604020202020204" pitchFamily="34" charset="0"/>
              </a:rPr>
              <a:t> and </a:t>
            </a:r>
            <a:r>
              <a:rPr lang="en-US" sz="2600" b="1" dirty="0">
                <a:latin typeface="Arial" panose="020B0604020202020204" pitchFamily="34" charset="0"/>
                <a:cs typeface="Arial" panose="020B0604020202020204" pitchFamily="34" charset="0"/>
              </a:rPr>
              <a:t>misconception.</a:t>
            </a:r>
          </a:p>
          <a:p>
            <a:pPr fontAlgn="base"/>
            <a:r>
              <a:rPr lang="en-US" sz="2600" dirty="0">
                <a:latin typeface="Arial" panose="020B0604020202020204" pitchFamily="34" charset="0"/>
                <a:cs typeface="Arial" panose="020B0604020202020204" pitchFamily="34" charset="0"/>
              </a:rPr>
              <a:t>Generates </a:t>
            </a:r>
            <a:r>
              <a:rPr lang="en-US" sz="2600" b="1" dirty="0">
                <a:latin typeface="Arial" panose="020B0604020202020204" pitchFamily="34" charset="0"/>
                <a:cs typeface="Arial" panose="020B0604020202020204" pitchFamily="34" charset="0"/>
              </a:rPr>
              <a:t>hate speech </a:t>
            </a:r>
            <a:r>
              <a:rPr lang="en-US" sz="2600" dirty="0">
                <a:latin typeface="Arial" panose="020B0604020202020204" pitchFamily="34" charset="0"/>
                <a:cs typeface="Arial" panose="020B0604020202020204" pitchFamily="34" charset="0"/>
              </a:rPr>
              <a:t>by accentuating simplistic representations and building on prejudices to create consensus around a fantasized enemy.</a:t>
            </a:r>
          </a:p>
          <a:p>
            <a:pPr marL="0" indent="0">
              <a:buFont typeface="Arial" panose="020B0604020202020204" pitchFamily="34" charset="0"/>
              <a:buNone/>
            </a:pPr>
            <a:endParaRPr lang="fr-FR" b="1" dirty="0"/>
          </a:p>
          <a:p>
            <a:pPr marL="0" indent="0">
              <a:buFont typeface="Arial" panose="020B0604020202020204" pitchFamily="34" charset="0"/>
              <a:buNone/>
            </a:pPr>
            <a:endParaRPr lang="fr-FR" sz="2400" dirty="0">
              <a:latin typeface="Arial" panose="020B0604020202020204" pitchFamily="34" charset="0"/>
            </a:endParaRPr>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03371">
            <a:off x="159415" y="3048717"/>
            <a:ext cx="3570876" cy="1261097"/>
          </a:xfrm>
          <a:prstGeom prst="rect">
            <a:avLst/>
          </a:prstGeom>
        </p:spPr>
      </p:pic>
    </p:spTree>
    <p:extLst>
      <p:ext uri="{BB962C8B-B14F-4D97-AF65-F5344CB8AC3E}">
        <p14:creationId xmlns:p14="http://schemas.microsoft.com/office/powerpoint/2010/main" val="761312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438379" y="747132"/>
            <a:ext cx="11255925" cy="5528481"/>
          </a:xfrm>
        </p:spPr>
        <p:txBody>
          <a:bodyPr>
            <a:noAutofit/>
          </a:bodyPr>
          <a:lstStyle/>
          <a:p>
            <a:pPr marL="0" indent="0">
              <a:buNone/>
            </a:pPr>
            <a:r>
              <a:rPr lang="fr-FR" sz="3600" b="1" dirty="0"/>
              <a:t>KEY TAKEAWAYS</a:t>
            </a:r>
            <a:endParaRPr lang="en-US" sz="2400" dirty="0"/>
          </a:p>
          <a:p>
            <a:pPr fontAlgn="base"/>
            <a:r>
              <a:rPr lang="en-US" sz="2400" b="1" dirty="0"/>
              <a:t>Expand your views and diversify your sources:</a:t>
            </a:r>
            <a:r>
              <a:rPr lang="en-US" sz="2400" dirty="0"/>
              <a:t> Use several sources to get a more complete picture of a topic to avoid misinformation. </a:t>
            </a:r>
          </a:p>
          <a:p>
            <a:pPr fontAlgn="base"/>
            <a:endParaRPr lang="en-US" sz="2400" dirty="0"/>
          </a:p>
          <a:p>
            <a:pPr fontAlgn="base"/>
            <a:r>
              <a:rPr lang="en-US" sz="2400" b="1" dirty="0"/>
              <a:t>Fact checking is a response to the proliferation of false information</a:t>
            </a:r>
            <a:r>
              <a:rPr lang="en-US" sz="2400" dirty="0"/>
              <a:t>. It is the action of verifying facts (sources, author, date of publication, relevance of the information, etc.).</a:t>
            </a:r>
          </a:p>
          <a:p>
            <a:pPr fontAlgn="base"/>
            <a:endParaRPr lang="en-US" sz="2400" dirty="0"/>
          </a:p>
          <a:p>
            <a:pPr fontAlgn="base"/>
            <a:r>
              <a:rPr lang="en-US" sz="2400" b="1" dirty="0"/>
              <a:t>Think critically:</a:t>
            </a:r>
            <a:r>
              <a:rPr lang="en-US" sz="2400" dirty="0"/>
              <a:t> about the content you read or receive it will help limit your risk of manipulation or external influence and form a more balanced view.</a:t>
            </a:r>
          </a:p>
          <a:p>
            <a:pPr fontAlgn="base"/>
            <a:endParaRPr lang="en-US" sz="2400" dirty="0"/>
          </a:p>
          <a:p>
            <a:r>
              <a:rPr lang="en-US" sz="2400" b="1" dirty="0"/>
              <a:t>Report disinformation online:</a:t>
            </a:r>
            <a:r>
              <a:rPr lang="en-US" sz="2400" dirty="0"/>
              <a:t> Be proactive and promote positive content! You will lift others peers up and improve your online community.</a:t>
            </a:r>
            <a:endParaRPr lang="fr-FR" sz="2400" dirty="0"/>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78" y="1181169"/>
            <a:ext cx="3910592" cy="219456"/>
          </a:xfrm>
          <a:prstGeom prst="rect">
            <a:avLst/>
          </a:prstGeom>
        </p:spPr>
      </p:pic>
    </p:spTree>
    <p:extLst>
      <p:ext uri="{BB962C8B-B14F-4D97-AF65-F5344CB8AC3E}">
        <p14:creationId xmlns:p14="http://schemas.microsoft.com/office/powerpoint/2010/main" val="29038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927250" y="599769"/>
            <a:ext cx="10039628" cy="934989"/>
          </a:xfrm>
        </p:spPr>
        <p:txBody>
          <a:bodyPr>
            <a:normAutofit/>
          </a:bodyPr>
          <a:lstStyle/>
          <a:p>
            <a:pPr algn="ctr"/>
            <a:r>
              <a:rPr lang="fr-FR" sz="3600" b="1" cap="all" dirty="0">
                <a:latin typeface="Arial Narrow" panose="020B0604020202020204" pitchFamily="34" charset="0"/>
              </a:rPr>
              <a:t>Activity - </a:t>
            </a:r>
            <a:r>
              <a:rPr lang="en-US" sz="2400" i="1" cap="all" dirty="0" err="1">
                <a:latin typeface="Arial Narrow" panose="020B0604020202020204" pitchFamily="34" charset="0"/>
              </a:rPr>
              <a:t>Analysing</a:t>
            </a:r>
            <a:r>
              <a:rPr lang="en-US" sz="2400" i="1" cap="all" dirty="0">
                <a:latin typeface="Arial Narrow" panose="020B0604020202020204" pitchFamily="34" charset="0"/>
              </a:rPr>
              <a:t> a conspiracy theory</a:t>
            </a:r>
            <a:endParaRPr lang="fr-FR" sz="3600" i="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2025748"/>
            <a:ext cx="11360940" cy="4107422"/>
          </a:xfrm>
        </p:spPr>
        <p:txBody>
          <a:bodyPr>
            <a:normAutofit/>
          </a:bodyPr>
          <a:lstStyle/>
          <a:p>
            <a:pPr marL="0" indent="0">
              <a:buNone/>
            </a:pPr>
            <a:r>
              <a:rPr lang="fr-FR" sz="1800" b="1" dirty="0">
                <a:latin typeface="Arial" panose="020B0604020202020204" pitchFamily="34" charset="0"/>
                <a:cs typeface="Arial" panose="020B0604020202020204" pitchFamily="34" charset="0"/>
              </a:rPr>
              <a:t>1 : </a:t>
            </a:r>
            <a:r>
              <a:rPr lang="en-US" sz="1800" b="0" i="0" u="none" strike="noStrike" baseline="0" dirty="0">
                <a:solidFill>
                  <a:srgbClr val="000000"/>
                </a:solidFill>
                <a:latin typeface="Calibri" panose="020F0502020204030204" pitchFamily="34" charset="0"/>
              </a:rPr>
              <a:t>Using a video projector, </a:t>
            </a:r>
            <a:r>
              <a:rPr lang="en-US" sz="1800" b="1" i="0" u="none" strike="noStrike" baseline="0" dirty="0">
                <a:solidFill>
                  <a:srgbClr val="000000"/>
                </a:solidFill>
                <a:latin typeface="Calibri" panose="020F0502020204030204" pitchFamily="34" charset="0"/>
              </a:rPr>
              <a:t>show a conspiracy video </a:t>
            </a:r>
            <a:r>
              <a:rPr lang="en-US" sz="1800" b="0" i="0" u="none" strike="noStrike" baseline="0" dirty="0">
                <a:solidFill>
                  <a:srgbClr val="000000"/>
                </a:solidFill>
                <a:latin typeface="Calibri" panose="020F0502020204030204" pitchFamily="34" charset="0"/>
              </a:rPr>
              <a:t>on which the </a:t>
            </a:r>
            <a:r>
              <a:rPr lang="en-US" sz="1800" b="1" i="0" u="none" strike="noStrike" baseline="0" dirty="0">
                <a:solidFill>
                  <a:srgbClr val="000000"/>
                </a:solidFill>
                <a:latin typeface="Calibri" panose="020F0502020204030204" pitchFamily="34" charset="0"/>
              </a:rPr>
              <a:t>audiovisual elements of conspiracy can be clearly identified</a:t>
            </a:r>
            <a:r>
              <a:rPr lang="en-US" sz="1800" b="0" i="0" u="none" strike="noStrike" baseline="0" dirty="0">
                <a:solidFill>
                  <a:srgbClr val="000000"/>
                </a:solidFill>
                <a:latin typeface="Calibri" panose="020F0502020204030204" pitchFamily="34" charset="0"/>
              </a:rPr>
              <a:t> (scary music, robot voice, symbol analysis, </a:t>
            </a:r>
            <a:r>
              <a:rPr lang="en-US" sz="1800" b="0" i="0" u="none" strike="noStrike" baseline="0" dirty="0" err="1">
                <a:solidFill>
                  <a:srgbClr val="000000"/>
                </a:solidFill>
                <a:latin typeface="Calibri" panose="020F0502020204030204" pitchFamily="34" charset="0"/>
              </a:rPr>
              <a:t>etc</a:t>
            </a:r>
            <a:r>
              <a:rPr lang="en-US" sz="1800" b="0" i="0" u="none" strike="noStrike" baseline="0" dirty="0">
                <a:solidFill>
                  <a:srgbClr val="000000"/>
                </a:solidFill>
                <a:latin typeface="Calibri" panose="020F0502020204030204" pitchFamily="34" charset="0"/>
              </a:rPr>
              <a:t>…). It is preferable to have spotted a video in advance in order to facilitate this activity. </a:t>
            </a:r>
            <a:endParaRPr lang="en-US" sz="180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The participants are invited to take notes as the video is playing. </a:t>
            </a:r>
            <a:endParaRPr lang="en-US" sz="1800" dirty="0">
              <a:solidFill>
                <a:srgbClr val="000000"/>
              </a:solidFill>
              <a:latin typeface="Calibri" panose="020F0502020204030204" pitchFamily="34" charset="0"/>
            </a:endParaRPr>
          </a:p>
          <a:p>
            <a:pPr marL="0" indent="0">
              <a:lnSpc>
                <a:spcPct val="150000"/>
              </a:lnSpc>
              <a:buNone/>
            </a:pPr>
            <a:r>
              <a:rPr lang="en-US" sz="1800" b="1" i="0" u="none" strike="noStrike" baseline="0" dirty="0">
                <a:solidFill>
                  <a:srgbClr val="000000"/>
                </a:solidFill>
                <a:latin typeface="Calibri" panose="020F0502020204030204" pitchFamily="34" charset="0"/>
              </a:rPr>
              <a:t>2: </a:t>
            </a:r>
            <a:r>
              <a:rPr lang="en-US" sz="1800" b="0" i="0" u="none" strike="noStrike" baseline="0" dirty="0">
                <a:solidFill>
                  <a:srgbClr val="000000"/>
                </a:solidFill>
                <a:latin typeface="Calibri" panose="020F0502020204030204" pitchFamily="34" charset="0"/>
              </a:rPr>
              <a:t>At the end of the video, the </a:t>
            </a:r>
            <a:r>
              <a:rPr lang="en-US" sz="1800" b="1" i="0" u="none" strike="noStrike" baseline="0" dirty="0">
                <a:solidFill>
                  <a:srgbClr val="000000"/>
                </a:solidFill>
                <a:latin typeface="Calibri" panose="020F0502020204030204" pitchFamily="34" charset="0"/>
              </a:rPr>
              <a:t>participants explain orally the mechanisms </a:t>
            </a:r>
            <a:r>
              <a:rPr lang="en-US" sz="1800" b="0" i="0" u="none" strike="noStrike" baseline="0" dirty="0">
                <a:solidFill>
                  <a:srgbClr val="000000"/>
                </a:solidFill>
                <a:latin typeface="Calibri" panose="020F0502020204030204" pitchFamily="34" charset="0"/>
              </a:rPr>
              <a:t>they observed. </a:t>
            </a:r>
          </a:p>
          <a:p>
            <a:pPr marL="0" indent="0">
              <a:lnSpc>
                <a:spcPct val="150000"/>
              </a:lnSpc>
              <a:buNone/>
            </a:pPr>
            <a:r>
              <a:rPr lang="en-US" sz="1800" b="1" i="0" u="none" strike="noStrike" baseline="0" dirty="0">
                <a:solidFill>
                  <a:srgbClr val="000000"/>
                </a:solidFill>
                <a:latin typeface="Calibri" panose="020F0502020204030204" pitchFamily="34" charset="0"/>
              </a:rPr>
              <a:t>3: </a:t>
            </a:r>
            <a:r>
              <a:rPr lang="en-US" sz="1800" b="0" i="0" u="none" strike="noStrike" baseline="0" dirty="0">
                <a:solidFill>
                  <a:srgbClr val="000000"/>
                </a:solidFill>
                <a:latin typeface="Calibri" panose="020F0502020204030204" pitchFamily="34" charset="0"/>
              </a:rPr>
              <a:t>Afterwards, you can open the discussion with few questions such as: </a:t>
            </a:r>
          </a:p>
          <a:p>
            <a:pPr marL="0" indent="0" algn="ctr">
              <a:buNone/>
            </a:pPr>
            <a:r>
              <a:rPr lang="en-US" sz="1800" b="0" i="1" u="none" strike="noStrike" baseline="0" dirty="0">
                <a:solidFill>
                  <a:srgbClr val="000000"/>
                </a:solidFill>
                <a:latin typeface="Calibri" panose="020F0502020204030204" pitchFamily="34" charset="0"/>
              </a:rPr>
              <a:t>Why are conspiracy theories spreading so fast? Why do so many people believe them? </a:t>
            </a:r>
          </a:p>
          <a:p>
            <a:pPr marL="0" indent="0" algn="ctr">
              <a:buNone/>
            </a:pPr>
            <a:r>
              <a:rPr lang="en-US" sz="1800" b="0" i="1" u="none" strike="noStrike" baseline="0" dirty="0">
                <a:solidFill>
                  <a:srgbClr val="000000"/>
                </a:solidFill>
                <a:latin typeface="Calibri" panose="020F0502020204030204" pitchFamily="34" charset="0"/>
              </a:rPr>
              <a:t>How does disinformation influence our thoughts and behaviors? </a:t>
            </a:r>
          </a:p>
          <a:p>
            <a:pPr marL="0" indent="0" algn="ctr">
              <a:buNone/>
            </a:pPr>
            <a:r>
              <a:rPr lang="en-US" sz="1800" b="0" i="1" u="none" strike="noStrike" baseline="0" dirty="0">
                <a:solidFill>
                  <a:srgbClr val="000000"/>
                </a:solidFill>
                <a:latin typeface="Calibri" panose="020F0502020204030204" pitchFamily="34" charset="0"/>
              </a:rPr>
              <a:t>How can we change that? </a:t>
            </a:r>
          </a:p>
          <a:p>
            <a:pPr marL="0" indent="0" algn="ctr">
              <a:buNone/>
            </a:pPr>
            <a:r>
              <a:rPr lang="en-US" sz="1800" b="0" i="1" u="none" strike="noStrike" baseline="0" dirty="0">
                <a:solidFill>
                  <a:srgbClr val="000000"/>
                </a:solidFill>
                <a:latin typeface="Calibri" panose="020F0502020204030204" pitchFamily="34" charset="0"/>
              </a:rPr>
              <a:t>Does the internet make us freer? </a:t>
            </a:r>
            <a:endParaRPr lang="en-US" sz="2500" i="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Rectangle 7"/>
          <p:cNvSpPr/>
          <p:nvPr/>
        </p:nvSpPr>
        <p:spPr>
          <a:xfrm>
            <a:off x="2341502" y="1534758"/>
            <a:ext cx="7438117" cy="360612"/>
          </a:xfrm>
          <a:prstGeom prst="rect">
            <a:avLst/>
          </a:prstGeom>
        </p:spPr>
        <p:txBody>
          <a:bodyPr wrap="square">
            <a:spAutoFit/>
          </a:bodyPr>
          <a:lstStyle/>
          <a:p>
            <a:pPr algn="ctr">
              <a:lnSpc>
                <a:spcPct val="120000"/>
              </a:lnSpc>
            </a:pPr>
            <a:r>
              <a:rPr lang="en-US" sz="1600" i="1" dirty="0">
                <a:latin typeface="Arial" panose="020B0604020202020204" pitchFamily="34" charset="0"/>
                <a:cs typeface="Arial" panose="020B0604020202020204" pitchFamily="34" charset="0"/>
              </a:rPr>
              <a:t>Duration</a:t>
            </a:r>
            <a:r>
              <a:rPr lang="en-US" sz="1600" dirty="0">
                <a:latin typeface="Arial" panose="020B0604020202020204" pitchFamily="34" charset="0"/>
                <a:cs typeface="Arial" panose="020B0604020202020204" pitchFamily="34" charset="0"/>
              </a:rPr>
              <a:t> : 1 hour      </a:t>
            </a:r>
            <a:r>
              <a:rPr lang="en-US" sz="1600" i="1" dirty="0">
                <a:latin typeface="Arial" panose="020B0604020202020204" pitchFamily="34" charset="0"/>
                <a:cs typeface="Arial" panose="020B0604020202020204" pitchFamily="34" charset="0"/>
              </a:rPr>
              <a:t>Equipment</a:t>
            </a:r>
            <a:r>
              <a:rPr lang="en-US" sz="1600" dirty="0">
                <a:latin typeface="Arial" panose="020B0604020202020204" pitchFamily="34" charset="0"/>
                <a:cs typeface="Arial" panose="020B0604020202020204" pitchFamily="34" charset="0"/>
              </a:rPr>
              <a:t> : </a:t>
            </a:r>
            <a:r>
              <a:rPr lang="fr-FR" sz="1600" dirty="0" err="1">
                <a:latin typeface="Arial" panose="020B0604020202020204" pitchFamily="34" charset="0"/>
                <a:cs typeface="Arial" panose="020B0604020202020204" pitchFamily="34" charset="0"/>
              </a:rPr>
              <a:t>Overhead</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projector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4881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Q1: ‘</a:t>
            </a:r>
            <a:r>
              <a:rPr lang="fr-FR" b="1" dirty="0" err="1">
                <a:latin typeface="Arial" panose="020B0604020202020204" pitchFamily="34" charset="0"/>
                <a:cs typeface="Arial" panose="020B0604020202020204" pitchFamily="34" charset="0"/>
              </a:rPr>
              <a:t>Thinking</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critically</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means</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a:t>
            </a:r>
            <a:r>
              <a:rPr lang="fr-FR" dirty="0" err="1">
                <a:latin typeface="Arial" panose="020B0604020202020204" pitchFamily="34" charset="0"/>
                <a:cs typeface="Arial" panose="020B0604020202020204" pitchFamily="34" charset="0"/>
              </a:rPr>
              <a:t>Criticising</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journalists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who</a:t>
            </a:r>
            <a:r>
              <a:rPr lang="fr-FR" dirty="0">
                <a:latin typeface="Arial" panose="020B0604020202020204" pitchFamily="34" charset="0"/>
                <a:cs typeface="Arial" panose="020B0604020202020204" pitchFamily="34" charset="0"/>
              </a:rPr>
              <a:t> do not respect the </a:t>
            </a:r>
            <a:r>
              <a:rPr lang="fr-FR" dirty="0" err="1">
                <a:latin typeface="Arial" panose="020B0604020202020204" pitchFamily="34" charset="0"/>
                <a:cs typeface="Arial" panose="020B0604020202020204" pitchFamily="34" charset="0"/>
              </a:rPr>
              <a:t>profession’s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ethical</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rules</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B: Not </a:t>
            </a:r>
            <a:r>
              <a:rPr lang="fr-FR" dirty="0" err="1">
                <a:latin typeface="Arial" panose="020B0604020202020204" pitchFamily="34" charset="0"/>
                <a:cs typeface="Arial" panose="020B0604020202020204" pitchFamily="34" charset="0"/>
              </a:rPr>
              <a:t>believing</a:t>
            </a:r>
            <a:r>
              <a:rPr lang="fr-FR" dirty="0">
                <a:latin typeface="Arial" panose="020B0604020202020204" pitchFamily="34" charset="0"/>
                <a:cs typeface="Arial" panose="020B0604020202020204" pitchFamily="34" charset="0"/>
              </a:rPr>
              <a:t> information </a:t>
            </a:r>
            <a:r>
              <a:rPr lang="fr-FR" dirty="0" err="1">
                <a:latin typeface="Arial" panose="020B0604020202020204" pitchFamily="34" charset="0"/>
                <a:cs typeface="Arial" panose="020B0604020202020204" pitchFamily="34" charset="0"/>
              </a:rPr>
              <a:t>shared</a:t>
            </a:r>
            <a:r>
              <a:rPr lang="fr-FR" dirty="0">
                <a:latin typeface="Arial" panose="020B0604020202020204" pitchFamily="34" charset="0"/>
                <a:cs typeface="Arial" panose="020B0604020202020204" pitchFamily="34" charset="0"/>
              </a:rPr>
              <a:t> by </a:t>
            </a:r>
            <a:r>
              <a:rPr lang="fr-FR" dirty="0" err="1">
                <a:latin typeface="Arial" panose="020B0604020202020204" pitchFamily="34" charset="0"/>
                <a:cs typeface="Arial" panose="020B0604020202020204" pitchFamily="34" charset="0"/>
              </a:rPr>
              <a:t>traditional</a:t>
            </a:r>
            <a:r>
              <a:rPr lang="fr-FR" dirty="0">
                <a:latin typeface="Arial" panose="020B0604020202020204" pitchFamily="34" charset="0"/>
                <a:cs typeface="Arial" panose="020B0604020202020204" pitchFamily="34" charset="0"/>
              </a:rPr>
              <a:t> media.</a:t>
            </a:r>
          </a:p>
          <a:p>
            <a:pPr lvl="0" fontAlgn="base"/>
            <a:r>
              <a:rPr lang="fr-FR" dirty="0">
                <a:latin typeface="Arial" panose="020B0604020202020204" pitchFamily="34" charset="0"/>
                <a:cs typeface="Arial" panose="020B0604020202020204" pitchFamily="34" charset="0"/>
              </a:rPr>
              <a:t>C: Not </a:t>
            </a:r>
            <a:r>
              <a:rPr lang="fr-FR" dirty="0" err="1">
                <a:latin typeface="Arial" panose="020B0604020202020204" pitchFamily="34" charset="0"/>
                <a:cs typeface="Arial" panose="020B0604020202020204" pitchFamily="34" charset="0"/>
              </a:rPr>
              <a:t>believing</a:t>
            </a:r>
            <a:r>
              <a:rPr lang="fr-FR" dirty="0">
                <a:latin typeface="Arial" panose="020B0604020202020204" pitchFamily="34" charset="0"/>
                <a:cs typeface="Arial" panose="020B0604020202020204" pitchFamily="34" charset="0"/>
              </a:rPr>
              <a:t> information </a:t>
            </a:r>
            <a:r>
              <a:rPr lang="fr-FR" dirty="0" err="1">
                <a:latin typeface="Arial" panose="020B0604020202020204" pitchFamily="34" charset="0"/>
                <a:cs typeface="Arial" panose="020B0604020202020204" pitchFamily="34" charset="0"/>
              </a:rPr>
              <a:t>shared</a:t>
            </a:r>
            <a:r>
              <a:rPr lang="fr-FR" dirty="0">
                <a:latin typeface="Arial" panose="020B0604020202020204" pitchFamily="34" charset="0"/>
                <a:cs typeface="Arial" panose="020B0604020202020204" pitchFamily="34" charset="0"/>
              </a:rPr>
              <a:t> on social media.</a:t>
            </a:r>
          </a:p>
          <a:p>
            <a:pPr lvl="0" fontAlgn="base"/>
            <a:r>
              <a:rPr lang="fr-FR" dirty="0">
                <a:latin typeface="Arial" panose="020B0604020202020204" pitchFamily="34" charset="0"/>
                <a:cs typeface="Arial" panose="020B0604020202020204" pitchFamily="34" charset="0"/>
              </a:rPr>
              <a:t>D: </a:t>
            </a:r>
            <a:r>
              <a:rPr lang="fr-FR" dirty="0" err="1">
                <a:latin typeface="Arial" panose="020B0604020202020204" pitchFamily="34" charset="0"/>
                <a:cs typeface="Arial" panose="020B0604020202020204" pitchFamily="34" charset="0"/>
              </a:rPr>
              <a:t>Being</a:t>
            </a:r>
            <a:r>
              <a:rPr lang="fr-FR" dirty="0">
                <a:latin typeface="Arial" panose="020B0604020202020204" pitchFamily="34" charset="0"/>
                <a:cs typeface="Arial" panose="020B0604020202020204" pitchFamily="34" charset="0"/>
              </a:rPr>
              <a:t> able to </a:t>
            </a:r>
            <a:r>
              <a:rPr lang="fr-FR" dirty="0" err="1">
                <a:latin typeface="Arial" panose="020B0604020202020204" pitchFamily="34" charset="0"/>
                <a:cs typeface="Arial" panose="020B0604020202020204" pitchFamily="34" charset="0"/>
              </a:rPr>
              <a:t>think</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autonomously</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rationally</a:t>
            </a:r>
            <a:r>
              <a:rPr lang="fr-FR" dirty="0">
                <a:latin typeface="Arial" panose="020B0604020202020204" pitchFamily="34" charset="0"/>
                <a:cs typeface="Arial" panose="020B0604020202020204" pitchFamily="34" charset="0"/>
              </a:rPr>
              <a:t>, and </a:t>
            </a:r>
            <a:r>
              <a:rPr lang="fr-FR" dirty="0" err="1">
                <a:latin typeface="Arial" panose="020B0604020202020204" pitchFamily="34" charset="0"/>
                <a:cs typeface="Arial" panose="020B0604020202020204" pitchFamily="34" charset="0"/>
              </a:rPr>
              <a:t>with</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awareness</a:t>
            </a:r>
            <a:r>
              <a:rPr lang="fr-FR" dirty="0">
                <a:latin typeface="Arial" panose="020B0604020202020204" pitchFamily="34" charset="0"/>
                <a:cs typeface="Arial" panose="020B0604020202020204" pitchFamily="34" charset="0"/>
              </a:rPr>
              <a:t> about information </a:t>
            </a:r>
            <a:r>
              <a:rPr lang="fr-FR" dirty="0" err="1">
                <a:latin typeface="Arial" panose="020B0604020202020204" pitchFamily="34" charset="0"/>
                <a:cs typeface="Arial" panose="020B0604020202020204" pitchFamily="34" charset="0"/>
              </a:rPr>
              <a:t>while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bearing</a:t>
            </a:r>
            <a:r>
              <a:rPr lang="fr-FR" dirty="0">
                <a:latin typeface="Arial" panose="020B0604020202020204" pitchFamily="34" charset="0"/>
                <a:cs typeface="Arial" panose="020B0604020202020204" pitchFamily="34" charset="0"/>
              </a:rPr>
              <a:t> the </a:t>
            </a:r>
            <a:r>
              <a:rPr lang="fr-FR" dirty="0" err="1">
                <a:latin typeface="Arial" panose="020B0604020202020204" pitchFamily="34" charset="0"/>
                <a:cs typeface="Arial" panose="020B0604020202020204" pitchFamily="34" charset="0"/>
              </a:rPr>
              <a:t>author’s</a:t>
            </a:r>
            <a:r>
              <a:rPr lang="fr-FR" dirty="0">
                <a:latin typeface="Arial" panose="020B0604020202020204" pitchFamily="34" charset="0"/>
                <a:cs typeface="Arial" panose="020B0604020202020204" pitchFamily="34" charset="0"/>
              </a:rPr>
              <a:t> intentions in </a:t>
            </a:r>
            <a:r>
              <a:rPr lang="fr-FR" dirty="0" err="1">
                <a:latin typeface="Arial" panose="020B0604020202020204" pitchFamily="34" charset="0"/>
                <a:cs typeface="Arial" panose="020B0604020202020204" pitchFamily="34" charset="0"/>
              </a:rPr>
              <a:t>mind</a:t>
            </a:r>
            <a:r>
              <a:rPr lang="fr-FR" dirty="0">
                <a:latin typeface="Arial" panose="020B0604020202020204" pitchFamily="34" charset="0"/>
                <a:cs typeface="Arial" panose="020B0604020202020204" pitchFamily="34" charset="0"/>
              </a:rPr>
              <a:t>.</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6553277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Q1: ‘</a:t>
            </a:r>
            <a:r>
              <a:rPr lang="fr-FR" b="1" dirty="0" err="1">
                <a:latin typeface="Arial" panose="020B0604020202020204" pitchFamily="34" charset="0"/>
                <a:cs typeface="Arial" panose="020B0604020202020204" pitchFamily="34" charset="0"/>
              </a:rPr>
              <a:t>Thinking</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critically</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means</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a:solidFill>
                  <a:srgbClr val="C00000"/>
                </a:solidFill>
                <a:latin typeface="Arial" panose="020B0604020202020204" pitchFamily="34" charset="0"/>
                <a:cs typeface="Arial" panose="020B0604020202020204" pitchFamily="34" charset="0"/>
              </a:rPr>
              <a:t>A: </a:t>
            </a:r>
            <a:r>
              <a:rPr lang="fr-FR" dirty="0" err="1">
                <a:solidFill>
                  <a:srgbClr val="C00000"/>
                </a:solidFill>
                <a:latin typeface="Arial" panose="020B0604020202020204" pitchFamily="34" charset="0"/>
                <a:cs typeface="Arial" panose="020B0604020202020204" pitchFamily="34" charset="0"/>
              </a:rPr>
              <a:t>Criticising</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journalists</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who</a:t>
            </a:r>
            <a:r>
              <a:rPr lang="fr-FR" dirty="0">
                <a:solidFill>
                  <a:srgbClr val="C00000"/>
                </a:solidFill>
                <a:latin typeface="Arial" panose="020B0604020202020204" pitchFamily="34" charset="0"/>
                <a:cs typeface="Arial" panose="020B0604020202020204" pitchFamily="34" charset="0"/>
              </a:rPr>
              <a:t> do not respect the </a:t>
            </a:r>
            <a:r>
              <a:rPr lang="fr-FR" dirty="0" err="1">
                <a:solidFill>
                  <a:srgbClr val="C00000"/>
                </a:solidFill>
                <a:latin typeface="Arial" panose="020B0604020202020204" pitchFamily="34" charset="0"/>
                <a:cs typeface="Arial" panose="020B0604020202020204" pitchFamily="34" charset="0"/>
              </a:rPr>
              <a:t>profession’s</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ethical</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rules</a:t>
            </a:r>
            <a:r>
              <a:rPr lang="fr-FR" dirty="0">
                <a:solidFill>
                  <a:srgbClr val="C00000"/>
                </a:solidFill>
                <a:latin typeface="Arial" panose="020B0604020202020204" pitchFamily="34" charset="0"/>
                <a:cs typeface="Arial" panose="020B0604020202020204" pitchFamily="34" charset="0"/>
              </a:rPr>
              <a:t>.</a:t>
            </a:r>
          </a:p>
          <a:p>
            <a:pPr lvl="0" fontAlgn="base"/>
            <a:r>
              <a:rPr lang="fr-FR" dirty="0">
                <a:solidFill>
                  <a:srgbClr val="C00000"/>
                </a:solidFill>
                <a:latin typeface="Arial" panose="020B0604020202020204" pitchFamily="34" charset="0"/>
                <a:cs typeface="Arial" panose="020B0604020202020204" pitchFamily="34" charset="0"/>
              </a:rPr>
              <a:t>B: Not </a:t>
            </a:r>
            <a:r>
              <a:rPr lang="fr-FR" dirty="0" err="1">
                <a:solidFill>
                  <a:srgbClr val="C00000"/>
                </a:solidFill>
                <a:latin typeface="Arial" panose="020B0604020202020204" pitchFamily="34" charset="0"/>
                <a:cs typeface="Arial" panose="020B0604020202020204" pitchFamily="34" charset="0"/>
              </a:rPr>
              <a:t>believing</a:t>
            </a:r>
            <a:r>
              <a:rPr lang="fr-FR" dirty="0">
                <a:solidFill>
                  <a:srgbClr val="C00000"/>
                </a:solidFill>
                <a:latin typeface="Arial" panose="020B0604020202020204" pitchFamily="34" charset="0"/>
                <a:cs typeface="Arial" panose="020B0604020202020204" pitchFamily="34" charset="0"/>
              </a:rPr>
              <a:t> information </a:t>
            </a:r>
            <a:r>
              <a:rPr lang="fr-FR" dirty="0" err="1">
                <a:solidFill>
                  <a:srgbClr val="C00000"/>
                </a:solidFill>
                <a:latin typeface="Arial" panose="020B0604020202020204" pitchFamily="34" charset="0"/>
                <a:cs typeface="Arial" panose="020B0604020202020204" pitchFamily="34" charset="0"/>
              </a:rPr>
              <a:t>shared</a:t>
            </a:r>
            <a:r>
              <a:rPr lang="fr-FR" dirty="0">
                <a:solidFill>
                  <a:srgbClr val="C00000"/>
                </a:solidFill>
                <a:latin typeface="Arial" panose="020B0604020202020204" pitchFamily="34" charset="0"/>
                <a:cs typeface="Arial" panose="020B0604020202020204" pitchFamily="34" charset="0"/>
              </a:rPr>
              <a:t> by </a:t>
            </a:r>
            <a:r>
              <a:rPr lang="fr-FR" dirty="0" err="1">
                <a:solidFill>
                  <a:srgbClr val="C00000"/>
                </a:solidFill>
                <a:latin typeface="Arial" panose="020B0604020202020204" pitchFamily="34" charset="0"/>
                <a:cs typeface="Arial" panose="020B0604020202020204" pitchFamily="34" charset="0"/>
              </a:rPr>
              <a:t>traditional</a:t>
            </a:r>
            <a:r>
              <a:rPr lang="fr-FR" dirty="0">
                <a:solidFill>
                  <a:srgbClr val="C00000"/>
                </a:solidFill>
                <a:latin typeface="Arial" panose="020B0604020202020204" pitchFamily="34" charset="0"/>
                <a:cs typeface="Arial" panose="020B0604020202020204" pitchFamily="34" charset="0"/>
              </a:rPr>
              <a:t> media.</a:t>
            </a:r>
          </a:p>
          <a:p>
            <a:pPr lvl="0" fontAlgn="base"/>
            <a:r>
              <a:rPr lang="fr-FR" dirty="0">
                <a:solidFill>
                  <a:srgbClr val="C00000"/>
                </a:solidFill>
                <a:latin typeface="Arial" panose="020B0604020202020204" pitchFamily="34" charset="0"/>
                <a:cs typeface="Arial" panose="020B0604020202020204" pitchFamily="34" charset="0"/>
              </a:rPr>
              <a:t>C: Not </a:t>
            </a:r>
            <a:r>
              <a:rPr lang="fr-FR" dirty="0" err="1">
                <a:solidFill>
                  <a:srgbClr val="C00000"/>
                </a:solidFill>
                <a:latin typeface="Arial" panose="020B0604020202020204" pitchFamily="34" charset="0"/>
                <a:cs typeface="Arial" panose="020B0604020202020204" pitchFamily="34" charset="0"/>
              </a:rPr>
              <a:t>believing</a:t>
            </a:r>
            <a:r>
              <a:rPr lang="fr-FR" dirty="0">
                <a:solidFill>
                  <a:srgbClr val="C00000"/>
                </a:solidFill>
                <a:latin typeface="Arial" panose="020B0604020202020204" pitchFamily="34" charset="0"/>
                <a:cs typeface="Arial" panose="020B0604020202020204" pitchFamily="34" charset="0"/>
              </a:rPr>
              <a:t> information </a:t>
            </a:r>
            <a:r>
              <a:rPr lang="fr-FR" dirty="0" err="1">
                <a:solidFill>
                  <a:srgbClr val="C00000"/>
                </a:solidFill>
                <a:latin typeface="Arial" panose="020B0604020202020204" pitchFamily="34" charset="0"/>
                <a:cs typeface="Arial" panose="020B0604020202020204" pitchFamily="34" charset="0"/>
              </a:rPr>
              <a:t>shared</a:t>
            </a:r>
            <a:r>
              <a:rPr lang="fr-FR" dirty="0">
                <a:solidFill>
                  <a:srgbClr val="C00000"/>
                </a:solidFill>
                <a:latin typeface="Arial" panose="020B0604020202020204" pitchFamily="34" charset="0"/>
                <a:cs typeface="Arial" panose="020B0604020202020204" pitchFamily="34" charset="0"/>
              </a:rPr>
              <a:t> on social media.</a:t>
            </a:r>
          </a:p>
          <a:p>
            <a:pPr lvl="0" fontAlgn="base"/>
            <a:r>
              <a:rPr lang="fr-FR" b="1" dirty="0">
                <a:solidFill>
                  <a:srgbClr val="00B050"/>
                </a:solidFill>
                <a:latin typeface="Arial" panose="020B0604020202020204" pitchFamily="34" charset="0"/>
                <a:cs typeface="Arial" panose="020B0604020202020204" pitchFamily="34" charset="0"/>
              </a:rPr>
              <a:t>D: </a:t>
            </a:r>
            <a:r>
              <a:rPr lang="fr-FR" b="1" dirty="0" err="1">
                <a:solidFill>
                  <a:srgbClr val="00B050"/>
                </a:solidFill>
                <a:latin typeface="Arial" panose="020B0604020202020204" pitchFamily="34" charset="0"/>
                <a:cs typeface="Arial" panose="020B0604020202020204" pitchFamily="34" charset="0"/>
              </a:rPr>
              <a:t>Being</a:t>
            </a:r>
            <a:r>
              <a:rPr lang="fr-FR" b="1" dirty="0">
                <a:solidFill>
                  <a:srgbClr val="00B050"/>
                </a:solidFill>
                <a:latin typeface="Arial" panose="020B0604020202020204" pitchFamily="34" charset="0"/>
                <a:cs typeface="Arial" panose="020B0604020202020204" pitchFamily="34" charset="0"/>
              </a:rPr>
              <a:t> able to </a:t>
            </a:r>
            <a:r>
              <a:rPr lang="fr-FR" b="1" dirty="0" err="1">
                <a:solidFill>
                  <a:srgbClr val="00B050"/>
                </a:solidFill>
                <a:latin typeface="Arial" panose="020B0604020202020204" pitchFamily="34" charset="0"/>
                <a:cs typeface="Arial" panose="020B0604020202020204" pitchFamily="34" charset="0"/>
              </a:rPr>
              <a:t>think</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autonomously</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rationally</a:t>
            </a:r>
            <a:r>
              <a:rPr lang="fr-FR" b="1" dirty="0">
                <a:solidFill>
                  <a:srgbClr val="00B050"/>
                </a:solidFill>
                <a:latin typeface="Arial" panose="020B0604020202020204" pitchFamily="34" charset="0"/>
                <a:cs typeface="Arial" panose="020B0604020202020204" pitchFamily="34" charset="0"/>
              </a:rPr>
              <a:t>, and </a:t>
            </a:r>
            <a:r>
              <a:rPr lang="fr-FR" b="1" dirty="0" err="1">
                <a:solidFill>
                  <a:srgbClr val="00B050"/>
                </a:solidFill>
                <a:latin typeface="Arial" panose="020B0604020202020204" pitchFamily="34" charset="0"/>
                <a:cs typeface="Arial" panose="020B0604020202020204" pitchFamily="34" charset="0"/>
              </a:rPr>
              <a:t>with</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awareness</a:t>
            </a:r>
            <a:r>
              <a:rPr lang="fr-FR" b="1" dirty="0">
                <a:solidFill>
                  <a:srgbClr val="00B050"/>
                </a:solidFill>
                <a:latin typeface="Arial" panose="020B0604020202020204" pitchFamily="34" charset="0"/>
                <a:cs typeface="Arial" panose="020B0604020202020204" pitchFamily="34" charset="0"/>
              </a:rPr>
              <a:t> about information </a:t>
            </a:r>
            <a:r>
              <a:rPr lang="fr-FR" b="1" dirty="0" err="1">
                <a:solidFill>
                  <a:srgbClr val="00B050"/>
                </a:solidFill>
                <a:latin typeface="Arial" panose="020B0604020202020204" pitchFamily="34" charset="0"/>
                <a:cs typeface="Arial" panose="020B0604020202020204" pitchFamily="34" charset="0"/>
              </a:rPr>
              <a:t>while</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bearing</a:t>
            </a:r>
            <a:r>
              <a:rPr lang="fr-FR" b="1" dirty="0">
                <a:solidFill>
                  <a:srgbClr val="00B050"/>
                </a:solidFill>
                <a:latin typeface="Arial" panose="020B0604020202020204" pitchFamily="34" charset="0"/>
                <a:cs typeface="Arial" panose="020B0604020202020204" pitchFamily="34" charset="0"/>
              </a:rPr>
              <a:t> the </a:t>
            </a:r>
            <a:r>
              <a:rPr lang="fr-FR" b="1" dirty="0" err="1">
                <a:solidFill>
                  <a:srgbClr val="00B050"/>
                </a:solidFill>
                <a:latin typeface="Arial" panose="020B0604020202020204" pitchFamily="34" charset="0"/>
                <a:cs typeface="Arial" panose="020B0604020202020204" pitchFamily="34" charset="0"/>
              </a:rPr>
              <a:t>author’s</a:t>
            </a:r>
            <a:r>
              <a:rPr lang="fr-FR" b="1" dirty="0">
                <a:solidFill>
                  <a:srgbClr val="00B050"/>
                </a:solidFill>
                <a:latin typeface="Arial" panose="020B0604020202020204" pitchFamily="34" charset="0"/>
                <a:cs typeface="Arial" panose="020B0604020202020204" pitchFamily="34" charset="0"/>
              </a:rPr>
              <a:t> intentions in </a:t>
            </a:r>
            <a:r>
              <a:rPr lang="fr-FR" b="1" dirty="0" err="1">
                <a:solidFill>
                  <a:srgbClr val="00B050"/>
                </a:solidFill>
                <a:latin typeface="Arial" panose="020B0604020202020204" pitchFamily="34" charset="0"/>
                <a:cs typeface="Arial" panose="020B0604020202020204" pitchFamily="34" charset="0"/>
              </a:rPr>
              <a:t>mind</a:t>
            </a:r>
            <a:r>
              <a:rPr lang="fr-FR" b="1" dirty="0">
                <a:solidFill>
                  <a:srgbClr val="00B050"/>
                </a:solidFill>
                <a:latin typeface="Arial" panose="020B0604020202020204" pitchFamily="34" charset="0"/>
                <a:cs typeface="Arial" panose="020B0604020202020204" pitchFamily="34" charset="0"/>
              </a:rPr>
              <a:t>.</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34308246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Q2: To check a source, </a:t>
            </a:r>
            <a:r>
              <a:rPr lang="fr-FR" b="1" dirty="0" err="1">
                <a:latin typeface="Arial" panose="020B0604020202020204" pitchFamily="34" charset="0"/>
                <a:cs typeface="Arial" panose="020B0604020202020204" pitchFamily="34" charset="0"/>
              </a:rPr>
              <a:t>it</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is</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enough</a:t>
            </a:r>
            <a:r>
              <a:rPr lang="fr-FR" b="1" dirty="0">
                <a:latin typeface="Arial" panose="020B0604020202020204" pitchFamily="34" charset="0"/>
                <a:cs typeface="Arial" panose="020B0604020202020204" pitchFamily="34" charset="0"/>
              </a:rPr>
              <a:t> to:</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a:t>
            </a:r>
            <a:r>
              <a:rPr lang="fr-FR" dirty="0" err="1">
                <a:latin typeface="Arial" panose="020B0604020202020204" pitchFamily="34" charset="0"/>
                <a:cs typeface="Arial" panose="020B0604020202020204" pitchFamily="34" charset="0"/>
              </a:rPr>
              <a:t>Ensure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that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does</a:t>
            </a:r>
            <a:r>
              <a:rPr lang="fr-FR" dirty="0">
                <a:latin typeface="Arial" panose="020B0604020202020204" pitchFamily="34" charset="0"/>
                <a:cs typeface="Arial" panose="020B0604020202020204" pitchFamily="34" charset="0"/>
              </a:rPr>
              <a:t> not come </a:t>
            </a:r>
            <a:r>
              <a:rPr lang="fr-FR" dirty="0" err="1">
                <a:latin typeface="Arial" panose="020B0604020202020204" pitchFamily="34" charset="0"/>
                <a:cs typeface="Arial" panose="020B0604020202020204" pitchFamily="34" charset="0"/>
              </a:rPr>
              <a:t>from</a:t>
            </a:r>
            <a:r>
              <a:rPr lang="fr-FR" dirty="0">
                <a:latin typeface="Arial" panose="020B0604020202020204" pitchFamily="34" charset="0"/>
                <a:cs typeface="Arial" panose="020B0604020202020204" pitchFamily="34" charset="0"/>
              </a:rPr>
              <a:t> social media.</a:t>
            </a:r>
          </a:p>
          <a:p>
            <a:pPr lvl="0" fontAlgn="base"/>
            <a:r>
              <a:rPr lang="fr-FR" dirty="0">
                <a:latin typeface="Arial" panose="020B0604020202020204" pitchFamily="34" charset="0"/>
                <a:cs typeface="Arial" panose="020B0604020202020204" pitchFamily="34" charset="0"/>
              </a:rPr>
              <a:t>B: Know </a:t>
            </a:r>
            <a:r>
              <a:rPr lang="fr-FR" dirty="0" err="1">
                <a:latin typeface="Arial" panose="020B0604020202020204" pitchFamily="34" charset="0"/>
                <a:cs typeface="Arial" panose="020B0604020202020204" pitchFamily="34" charset="0"/>
              </a:rPr>
              <a:t>who</a:t>
            </a:r>
            <a:r>
              <a:rPr lang="fr-FR" dirty="0">
                <a:latin typeface="Arial" panose="020B0604020202020204" pitchFamily="34" charset="0"/>
                <a:cs typeface="Arial" panose="020B0604020202020204" pitchFamily="34" charset="0"/>
              </a:rPr>
              <a:t> the </a:t>
            </a:r>
            <a:r>
              <a:rPr lang="fr-FR" dirty="0" err="1">
                <a:latin typeface="Arial" panose="020B0604020202020204" pitchFamily="34" charset="0"/>
                <a:cs typeface="Arial" panose="020B0604020202020204" pitchFamily="34" charset="0"/>
              </a:rPr>
              <a:t>piece’s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author</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is</a:t>
            </a:r>
            <a:r>
              <a:rPr lang="fr-FR" dirty="0">
                <a:latin typeface="Arial" panose="020B0604020202020204" pitchFamily="34" charset="0"/>
                <a:cs typeface="Arial" panose="020B0604020202020204" pitchFamily="34" charset="0"/>
              </a:rPr>
              <a:t> and have trust in </a:t>
            </a:r>
            <a:r>
              <a:rPr lang="fr-FR" dirty="0" err="1">
                <a:latin typeface="Arial" panose="020B0604020202020204" pitchFamily="34" charset="0"/>
                <a:cs typeface="Arial" panose="020B0604020202020204" pitchFamily="34" charset="0"/>
              </a:rPr>
              <a:t>them</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C: </a:t>
            </a:r>
            <a:r>
              <a:rPr lang="fr-FR" dirty="0" err="1">
                <a:latin typeface="Arial" panose="020B0604020202020204" pitchFamily="34" charset="0"/>
                <a:cs typeface="Arial" panose="020B0604020202020204" pitchFamily="34" charset="0"/>
              </a:rPr>
              <a:t>Find</a:t>
            </a:r>
            <a:r>
              <a:rPr lang="fr-FR" dirty="0">
                <a:latin typeface="Arial" panose="020B0604020202020204" pitchFamily="34" charset="0"/>
                <a:cs typeface="Arial" panose="020B0604020202020204" pitchFamily="34" charset="0"/>
              </a:rPr>
              <a:t> out </a:t>
            </a:r>
            <a:r>
              <a:rPr lang="fr-FR" dirty="0" err="1">
                <a:latin typeface="Arial" panose="020B0604020202020204" pitchFamily="34" charset="0"/>
                <a:cs typeface="Arial" panose="020B0604020202020204" pitchFamily="34" charset="0"/>
              </a:rPr>
              <a:t>where</a:t>
            </a:r>
            <a:r>
              <a:rPr lang="fr-FR" dirty="0">
                <a:latin typeface="Arial" panose="020B0604020202020204" pitchFamily="34" charset="0"/>
                <a:cs typeface="Arial" panose="020B0604020202020204" pitchFamily="34" charset="0"/>
              </a:rPr>
              <a:t> the </a:t>
            </a:r>
            <a:r>
              <a:rPr lang="fr-FR" dirty="0" err="1">
                <a:latin typeface="Arial" panose="020B0604020202020204" pitchFamily="34" charset="0"/>
                <a:cs typeface="Arial" panose="020B0604020202020204" pitchFamily="34" charset="0"/>
              </a:rPr>
              <a:t>piece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originated</a:t>
            </a:r>
            <a:r>
              <a:rPr lang="fr-FR" dirty="0">
                <a:latin typeface="Arial" panose="020B0604020202020204" pitchFamily="34" charset="0"/>
                <a:cs typeface="Arial" panose="020B0604020202020204" pitchFamily="34" charset="0"/>
              </a:rPr>
              <a:t>, check </a:t>
            </a:r>
            <a:r>
              <a:rPr lang="fr-FR" dirty="0" err="1">
                <a:latin typeface="Arial" panose="020B0604020202020204" pitchFamily="34" charset="0"/>
                <a:cs typeface="Arial" panose="020B0604020202020204" pitchFamily="34" charset="0"/>
              </a:rPr>
              <a:t>whether</a:t>
            </a:r>
            <a:r>
              <a:rPr lang="fr-FR" dirty="0">
                <a:latin typeface="Arial" panose="020B0604020202020204" pitchFamily="34" charset="0"/>
                <a:cs typeface="Arial" panose="020B0604020202020204" pitchFamily="34" charset="0"/>
              </a:rPr>
              <a:t> the source </a:t>
            </a:r>
            <a:r>
              <a:rPr lang="fr-FR" dirty="0" err="1">
                <a:latin typeface="Arial" panose="020B0604020202020204" pitchFamily="34" charset="0"/>
                <a:cs typeface="Arial" panose="020B0604020202020204" pitchFamily="34" charset="0"/>
              </a:rPr>
              <a:t>is</a:t>
            </a:r>
            <a:r>
              <a:rPr lang="fr-FR" dirty="0">
                <a:latin typeface="Arial" panose="020B0604020202020204" pitchFamily="34" charset="0"/>
                <a:cs typeface="Arial" panose="020B0604020202020204" pitchFamily="34" charset="0"/>
              </a:rPr>
              <a:t> a </a:t>
            </a:r>
            <a:r>
              <a:rPr lang="fr-FR" dirty="0" err="1">
                <a:latin typeface="Arial" panose="020B0604020202020204" pitchFamily="34" charset="0"/>
                <a:cs typeface="Arial" panose="020B0604020202020204" pitchFamily="34" charset="0"/>
              </a:rPr>
              <a:t>person</a:t>
            </a:r>
            <a:r>
              <a:rPr lang="fr-FR" dirty="0">
                <a:latin typeface="Arial" panose="020B0604020202020204" pitchFamily="34" charset="0"/>
                <a:cs typeface="Arial" panose="020B0604020202020204" pitchFamily="34" charset="0"/>
              </a:rPr>
              <a:t> or </a:t>
            </a:r>
            <a:r>
              <a:rPr lang="fr-FR" dirty="0" err="1">
                <a:latin typeface="Arial" panose="020B0604020202020204" pitchFamily="34" charset="0"/>
                <a:cs typeface="Arial" panose="020B0604020202020204" pitchFamily="34" charset="0"/>
              </a:rPr>
              <a:t>entity</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with</a:t>
            </a:r>
            <a:r>
              <a:rPr lang="fr-FR" dirty="0">
                <a:latin typeface="Arial" panose="020B0604020202020204" pitchFamily="34" charset="0"/>
                <a:cs typeface="Arial" panose="020B0604020202020204" pitchFamily="34" charset="0"/>
              </a:rPr>
              <a:t> expertise on the topic, </a:t>
            </a:r>
            <a:r>
              <a:rPr lang="fr-FR" dirty="0" err="1">
                <a:latin typeface="Arial" panose="020B0604020202020204" pitchFamily="34" charset="0"/>
                <a:cs typeface="Arial" panose="020B0604020202020204" pitchFamily="34" charset="0"/>
              </a:rPr>
              <a:t>then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corroborate</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D: </a:t>
            </a:r>
            <a:r>
              <a:rPr lang="fr-FR" dirty="0" err="1">
                <a:latin typeface="Arial" panose="020B0604020202020204" pitchFamily="34" charset="0"/>
                <a:cs typeface="Arial" panose="020B0604020202020204" pitchFamily="34" charset="0"/>
              </a:rPr>
              <a:t>Confirm</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that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is</a:t>
            </a:r>
            <a:r>
              <a:rPr lang="fr-FR" dirty="0">
                <a:latin typeface="Arial" panose="020B0604020202020204" pitchFamily="34" charset="0"/>
                <a:cs typeface="Arial" panose="020B0604020202020204" pitchFamily="34" charset="0"/>
              </a:rPr>
              <a:t> spread on </a:t>
            </a:r>
            <a:r>
              <a:rPr lang="fr-FR" dirty="0" err="1">
                <a:latin typeface="Arial" panose="020B0604020202020204" pitchFamily="34" charset="0"/>
                <a:cs typeface="Arial" panose="020B0604020202020204" pitchFamily="34" charset="0"/>
              </a:rPr>
              <a:t>traditional</a:t>
            </a:r>
            <a:r>
              <a:rPr lang="fr-FR" dirty="0">
                <a:latin typeface="Arial" panose="020B0604020202020204" pitchFamily="34" charset="0"/>
                <a:cs typeface="Arial" panose="020B0604020202020204" pitchFamily="34" charset="0"/>
              </a:rPr>
              <a:t> media.</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69253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fontScale="90000"/>
          </a:bodyPr>
          <a:lstStyle/>
          <a:p>
            <a:r>
              <a:rPr lang="fr-FR" b="1" cap="all" dirty="0">
                <a:latin typeface="Arial Narrow" panose="020B0604020202020204" pitchFamily="34" charset="0"/>
              </a:rPr>
              <a:t>Media </a:t>
            </a:r>
            <a:r>
              <a:rPr lang="fr-FR" b="1" cap="all" dirty="0" err="1">
                <a:latin typeface="Arial Narrow" panose="020B0604020202020204" pitchFamily="34" charset="0"/>
              </a:rPr>
              <a:t>environMent</a:t>
            </a:r>
            <a:br>
              <a:rPr lang="fr-FR" dirty="0">
                <a:latin typeface="Arial" panose="020B0604020202020204" pitchFamily="34" charset="0"/>
              </a:rPr>
            </a:br>
            <a:endParaRPr lang="fr-FR"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007220" y="1825625"/>
            <a:ext cx="9346580" cy="4351338"/>
          </a:xfrm>
        </p:spPr>
        <p:txBody>
          <a:bodyPr>
            <a:normAutofit/>
          </a:bodyPr>
          <a:lstStyle/>
          <a:p>
            <a:pPr marL="0" indent="0">
              <a:lnSpc>
                <a:spcPct val="150000"/>
              </a:lnSpc>
              <a:buNone/>
            </a:pPr>
            <a:r>
              <a:rPr lang="en-US" b="1" dirty="0">
                <a:latin typeface="Arial" panose="020B0604020202020204" pitchFamily="34" charset="0"/>
                <a:cs typeface="Arial" panose="020B0604020202020204" pitchFamily="34" charset="0"/>
              </a:rPr>
              <a:t>Media:  </a:t>
            </a:r>
            <a:r>
              <a:rPr lang="en-US" dirty="0">
                <a:latin typeface="Arial" panose="020B0604020202020204" pitchFamily="34" charset="0"/>
                <a:cs typeface="Arial" panose="020B0604020202020204" pitchFamily="34" charset="0"/>
              </a:rPr>
              <a:t>physical support for the mass spread of information, including print, radio, the internet, and television.</a:t>
            </a:r>
          </a:p>
          <a:p>
            <a:pPr marL="0" indent="0">
              <a:lnSpc>
                <a:spcPct val="150000"/>
              </a:lnSpc>
              <a:buNone/>
            </a:pPr>
            <a:endParaRPr lang="en-US" dirty="0">
              <a:latin typeface="Arial" panose="020B0604020202020204" pitchFamily="34" charset="0"/>
              <a:cs typeface="Arial" panose="020B0604020202020204" pitchFamily="34" charset="0"/>
            </a:endParaRPr>
          </a:p>
          <a:p>
            <a:pPr marL="0" indent="0">
              <a:lnSpc>
                <a:spcPct val="150000"/>
              </a:lnSpc>
              <a:buNone/>
            </a:pPr>
            <a:r>
              <a:rPr lang="en-US" b="1" dirty="0">
                <a:latin typeface="Arial" panose="020B0604020202020204" pitchFamily="34" charset="0"/>
                <a:cs typeface="Arial" panose="020B0604020202020204" pitchFamily="34" charset="0"/>
              </a:rPr>
              <a:t>Information: </a:t>
            </a:r>
            <a:r>
              <a:rPr lang="en-US" dirty="0">
                <a:latin typeface="Arial" panose="020B0604020202020204" pitchFamily="34" charset="0"/>
                <a:cs typeface="Arial" panose="020B0604020202020204" pitchFamily="34" charset="0"/>
              </a:rPr>
              <a:t>Conveyed fact that comes from sources that have been identified, verified, and corroborated.</a:t>
            </a:r>
            <a:endParaRPr lang="fr-FR"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20" y="2180841"/>
            <a:ext cx="1540217" cy="528905"/>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19" y="4407368"/>
            <a:ext cx="1540217" cy="528905"/>
          </a:xfrm>
          <a:prstGeom prst="rect">
            <a:avLst/>
          </a:prstGeom>
        </p:spPr>
      </p:pic>
    </p:spTree>
    <p:extLst>
      <p:ext uri="{BB962C8B-B14F-4D97-AF65-F5344CB8AC3E}">
        <p14:creationId xmlns:p14="http://schemas.microsoft.com/office/powerpoint/2010/main" val="5211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Q2: To check a source, </a:t>
            </a:r>
            <a:r>
              <a:rPr lang="fr-FR" b="1" dirty="0" err="1">
                <a:latin typeface="Arial" panose="020B0604020202020204" pitchFamily="34" charset="0"/>
                <a:cs typeface="Arial" panose="020B0604020202020204" pitchFamily="34" charset="0"/>
              </a:rPr>
              <a:t>it</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is</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enough</a:t>
            </a:r>
            <a:r>
              <a:rPr lang="fr-FR" b="1" dirty="0">
                <a:latin typeface="Arial" panose="020B0604020202020204" pitchFamily="34" charset="0"/>
                <a:cs typeface="Arial" panose="020B0604020202020204" pitchFamily="34" charset="0"/>
              </a:rPr>
              <a:t> to:</a:t>
            </a:r>
          </a:p>
          <a:p>
            <a:endParaRPr lang="fr-FR" dirty="0">
              <a:latin typeface="Arial" panose="020B0604020202020204" pitchFamily="34" charset="0"/>
              <a:cs typeface="Arial" panose="020B0604020202020204" pitchFamily="34" charset="0"/>
            </a:endParaRPr>
          </a:p>
          <a:p>
            <a:pPr lvl="0" fontAlgn="base"/>
            <a:r>
              <a:rPr lang="fr-FR" dirty="0">
                <a:solidFill>
                  <a:srgbClr val="C00000"/>
                </a:solidFill>
                <a:latin typeface="Arial" panose="020B0604020202020204" pitchFamily="34" charset="0"/>
                <a:cs typeface="Arial" panose="020B0604020202020204" pitchFamily="34" charset="0"/>
              </a:rPr>
              <a:t>A: </a:t>
            </a:r>
            <a:r>
              <a:rPr lang="fr-FR" dirty="0" err="1">
                <a:solidFill>
                  <a:srgbClr val="C00000"/>
                </a:solidFill>
                <a:latin typeface="Arial" panose="020B0604020202020204" pitchFamily="34" charset="0"/>
                <a:cs typeface="Arial" panose="020B0604020202020204" pitchFamily="34" charset="0"/>
              </a:rPr>
              <a:t>Ensure</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that</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it</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does</a:t>
            </a:r>
            <a:r>
              <a:rPr lang="fr-FR" dirty="0">
                <a:solidFill>
                  <a:srgbClr val="C00000"/>
                </a:solidFill>
                <a:latin typeface="Arial" panose="020B0604020202020204" pitchFamily="34" charset="0"/>
                <a:cs typeface="Arial" panose="020B0604020202020204" pitchFamily="34" charset="0"/>
              </a:rPr>
              <a:t> not come </a:t>
            </a:r>
            <a:r>
              <a:rPr lang="fr-FR" dirty="0" err="1">
                <a:solidFill>
                  <a:srgbClr val="C00000"/>
                </a:solidFill>
                <a:latin typeface="Arial" panose="020B0604020202020204" pitchFamily="34" charset="0"/>
                <a:cs typeface="Arial" panose="020B0604020202020204" pitchFamily="34" charset="0"/>
              </a:rPr>
              <a:t>from</a:t>
            </a:r>
            <a:r>
              <a:rPr lang="fr-FR" dirty="0">
                <a:solidFill>
                  <a:srgbClr val="C00000"/>
                </a:solidFill>
                <a:latin typeface="Arial" panose="020B0604020202020204" pitchFamily="34" charset="0"/>
                <a:cs typeface="Arial" panose="020B0604020202020204" pitchFamily="34" charset="0"/>
              </a:rPr>
              <a:t> social media.</a:t>
            </a:r>
          </a:p>
          <a:p>
            <a:pPr lvl="0" fontAlgn="base"/>
            <a:r>
              <a:rPr lang="fr-FR" dirty="0">
                <a:solidFill>
                  <a:srgbClr val="C00000"/>
                </a:solidFill>
                <a:latin typeface="Arial" panose="020B0604020202020204" pitchFamily="34" charset="0"/>
                <a:cs typeface="Arial" panose="020B0604020202020204" pitchFamily="34" charset="0"/>
              </a:rPr>
              <a:t>B: Know </a:t>
            </a:r>
            <a:r>
              <a:rPr lang="fr-FR" dirty="0" err="1">
                <a:solidFill>
                  <a:srgbClr val="C00000"/>
                </a:solidFill>
                <a:latin typeface="Arial" panose="020B0604020202020204" pitchFamily="34" charset="0"/>
                <a:cs typeface="Arial" panose="020B0604020202020204" pitchFamily="34" charset="0"/>
              </a:rPr>
              <a:t>who</a:t>
            </a:r>
            <a:r>
              <a:rPr lang="fr-FR" dirty="0">
                <a:solidFill>
                  <a:srgbClr val="C00000"/>
                </a:solidFill>
                <a:latin typeface="Arial" panose="020B0604020202020204" pitchFamily="34" charset="0"/>
                <a:cs typeface="Arial" panose="020B0604020202020204" pitchFamily="34" charset="0"/>
              </a:rPr>
              <a:t> the </a:t>
            </a:r>
            <a:r>
              <a:rPr lang="fr-FR" dirty="0" err="1">
                <a:solidFill>
                  <a:srgbClr val="C00000"/>
                </a:solidFill>
                <a:latin typeface="Arial" panose="020B0604020202020204" pitchFamily="34" charset="0"/>
                <a:cs typeface="Arial" panose="020B0604020202020204" pitchFamily="34" charset="0"/>
              </a:rPr>
              <a:t>piece’s</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author</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is</a:t>
            </a:r>
            <a:r>
              <a:rPr lang="fr-FR" dirty="0">
                <a:solidFill>
                  <a:srgbClr val="C00000"/>
                </a:solidFill>
                <a:latin typeface="Arial" panose="020B0604020202020204" pitchFamily="34" charset="0"/>
                <a:cs typeface="Arial" panose="020B0604020202020204" pitchFamily="34" charset="0"/>
              </a:rPr>
              <a:t> and have trust in </a:t>
            </a:r>
            <a:r>
              <a:rPr lang="fr-FR" dirty="0" err="1">
                <a:solidFill>
                  <a:srgbClr val="C00000"/>
                </a:solidFill>
                <a:latin typeface="Arial" panose="020B0604020202020204" pitchFamily="34" charset="0"/>
                <a:cs typeface="Arial" panose="020B0604020202020204" pitchFamily="34" charset="0"/>
              </a:rPr>
              <a:t>them</a:t>
            </a:r>
            <a:r>
              <a:rPr lang="fr-FR" dirty="0">
                <a:solidFill>
                  <a:srgbClr val="C00000"/>
                </a:solidFill>
                <a:latin typeface="Arial" panose="020B0604020202020204" pitchFamily="34" charset="0"/>
                <a:cs typeface="Arial" panose="020B0604020202020204" pitchFamily="34" charset="0"/>
              </a:rPr>
              <a:t>.</a:t>
            </a:r>
          </a:p>
          <a:p>
            <a:pPr lvl="0" fontAlgn="base"/>
            <a:r>
              <a:rPr lang="fr-FR" b="1" dirty="0">
                <a:solidFill>
                  <a:srgbClr val="00B050"/>
                </a:solidFill>
                <a:latin typeface="Arial" panose="020B0604020202020204" pitchFamily="34" charset="0"/>
                <a:cs typeface="Arial" panose="020B0604020202020204" pitchFamily="34" charset="0"/>
              </a:rPr>
              <a:t>C: </a:t>
            </a:r>
            <a:r>
              <a:rPr lang="fr-FR" b="1" dirty="0" err="1">
                <a:solidFill>
                  <a:srgbClr val="00B050"/>
                </a:solidFill>
                <a:latin typeface="Arial" panose="020B0604020202020204" pitchFamily="34" charset="0"/>
                <a:cs typeface="Arial" panose="020B0604020202020204" pitchFamily="34" charset="0"/>
              </a:rPr>
              <a:t>Find</a:t>
            </a:r>
            <a:r>
              <a:rPr lang="fr-FR" b="1" dirty="0">
                <a:solidFill>
                  <a:srgbClr val="00B050"/>
                </a:solidFill>
                <a:latin typeface="Arial" panose="020B0604020202020204" pitchFamily="34" charset="0"/>
                <a:cs typeface="Arial" panose="020B0604020202020204" pitchFamily="34" charset="0"/>
              </a:rPr>
              <a:t> out </a:t>
            </a:r>
            <a:r>
              <a:rPr lang="fr-FR" b="1" dirty="0" err="1">
                <a:solidFill>
                  <a:srgbClr val="00B050"/>
                </a:solidFill>
                <a:latin typeface="Arial" panose="020B0604020202020204" pitchFamily="34" charset="0"/>
                <a:cs typeface="Arial" panose="020B0604020202020204" pitchFamily="34" charset="0"/>
              </a:rPr>
              <a:t>where</a:t>
            </a:r>
            <a:r>
              <a:rPr lang="fr-FR" b="1" dirty="0">
                <a:solidFill>
                  <a:srgbClr val="00B050"/>
                </a:solidFill>
                <a:latin typeface="Arial" panose="020B0604020202020204" pitchFamily="34" charset="0"/>
                <a:cs typeface="Arial" panose="020B0604020202020204" pitchFamily="34" charset="0"/>
              </a:rPr>
              <a:t> the </a:t>
            </a:r>
            <a:r>
              <a:rPr lang="fr-FR" b="1" dirty="0" err="1">
                <a:solidFill>
                  <a:srgbClr val="00B050"/>
                </a:solidFill>
                <a:latin typeface="Arial" panose="020B0604020202020204" pitchFamily="34" charset="0"/>
                <a:cs typeface="Arial" panose="020B0604020202020204" pitchFamily="34" charset="0"/>
              </a:rPr>
              <a:t>piece</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originated</a:t>
            </a:r>
            <a:r>
              <a:rPr lang="fr-FR" b="1" dirty="0">
                <a:solidFill>
                  <a:srgbClr val="00B050"/>
                </a:solidFill>
                <a:latin typeface="Arial" panose="020B0604020202020204" pitchFamily="34" charset="0"/>
                <a:cs typeface="Arial" panose="020B0604020202020204" pitchFamily="34" charset="0"/>
              </a:rPr>
              <a:t>, check </a:t>
            </a:r>
            <a:r>
              <a:rPr lang="fr-FR" b="1" dirty="0" err="1">
                <a:solidFill>
                  <a:srgbClr val="00B050"/>
                </a:solidFill>
                <a:latin typeface="Arial" panose="020B0604020202020204" pitchFamily="34" charset="0"/>
                <a:cs typeface="Arial" panose="020B0604020202020204" pitchFamily="34" charset="0"/>
              </a:rPr>
              <a:t>whether</a:t>
            </a:r>
            <a:r>
              <a:rPr lang="fr-FR" b="1" dirty="0">
                <a:solidFill>
                  <a:srgbClr val="00B050"/>
                </a:solidFill>
                <a:latin typeface="Arial" panose="020B0604020202020204" pitchFamily="34" charset="0"/>
                <a:cs typeface="Arial" panose="020B0604020202020204" pitchFamily="34" charset="0"/>
              </a:rPr>
              <a:t> the source </a:t>
            </a:r>
            <a:r>
              <a:rPr lang="fr-FR" b="1" dirty="0" err="1">
                <a:solidFill>
                  <a:srgbClr val="00B050"/>
                </a:solidFill>
                <a:latin typeface="Arial" panose="020B0604020202020204" pitchFamily="34" charset="0"/>
                <a:cs typeface="Arial" panose="020B0604020202020204" pitchFamily="34" charset="0"/>
              </a:rPr>
              <a:t>is</a:t>
            </a:r>
            <a:r>
              <a:rPr lang="fr-FR" b="1" dirty="0">
                <a:solidFill>
                  <a:srgbClr val="00B050"/>
                </a:solidFill>
                <a:latin typeface="Arial" panose="020B0604020202020204" pitchFamily="34" charset="0"/>
                <a:cs typeface="Arial" panose="020B0604020202020204" pitchFamily="34" charset="0"/>
              </a:rPr>
              <a:t> a </a:t>
            </a:r>
            <a:r>
              <a:rPr lang="fr-FR" b="1" dirty="0" err="1">
                <a:solidFill>
                  <a:srgbClr val="00B050"/>
                </a:solidFill>
                <a:latin typeface="Arial" panose="020B0604020202020204" pitchFamily="34" charset="0"/>
                <a:cs typeface="Arial" panose="020B0604020202020204" pitchFamily="34" charset="0"/>
              </a:rPr>
              <a:t>person</a:t>
            </a:r>
            <a:r>
              <a:rPr lang="fr-FR" b="1" dirty="0">
                <a:solidFill>
                  <a:srgbClr val="00B050"/>
                </a:solidFill>
                <a:latin typeface="Arial" panose="020B0604020202020204" pitchFamily="34" charset="0"/>
                <a:cs typeface="Arial" panose="020B0604020202020204" pitchFamily="34" charset="0"/>
              </a:rPr>
              <a:t> or </a:t>
            </a:r>
            <a:r>
              <a:rPr lang="fr-FR" b="1" dirty="0" err="1">
                <a:solidFill>
                  <a:srgbClr val="00B050"/>
                </a:solidFill>
                <a:latin typeface="Arial" panose="020B0604020202020204" pitchFamily="34" charset="0"/>
                <a:cs typeface="Arial" panose="020B0604020202020204" pitchFamily="34" charset="0"/>
              </a:rPr>
              <a:t>entity</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with</a:t>
            </a:r>
            <a:r>
              <a:rPr lang="fr-FR" b="1" dirty="0">
                <a:solidFill>
                  <a:srgbClr val="00B050"/>
                </a:solidFill>
                <a:latin typeface="Arial" panose="020B0604020202020204" pitchFamily="34" charset="0"/>
                <a:cs typeface="Arial" panose="020B0604020202020204" pitchFamily="34" charset="0"/>
              </a:rPr>
              <a:t> expertise on the topic, </a:t>
            </a:r>
            <a:r>
              <a:rPr lang="fr-FR" b="1" dirty="0" err="1">
                <a:solidFill>
                  <a:srgbClr val="00B050"/>
                </a:solidFill>
                <a:latin typeface="Arial" panose="020B0604020202020204" pitchFamily="34" charset="0"/>
                <a:cs typeface="Arial" panose="020B0604020202020204" pitchFamily="34" charset="0"/>
              </a:rPr>
              <a:t>then</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corroborate</a:t>
            </a:r>
            <a:r>
              <a:rPr lang="fr-FR" b="1" dirty="0">
                <a:solidFill>
                  <a:srgbClr val="00B050"/>
                </a:solidFill>
                <a:latin typeface="Arial" panose="020B0604020202020204" pitchFamily="34" charset="0"/>
                <a:cs typeface="Arial" panose="020B0604020202020204" pitchFamily="34" charset="0"/>
              </a:rPr>
              <a:t>.</a:t>
            </a:r>
          </a:p>
          <a:p>
            <a:pPr lvl="0" fontAlgn="base"/>
            <a:r>
              <a:rPr lang="fr-FR" dirty="0">
                <a:solidFill>
                  <a:srgbClr val="C00000"/>
                </a:solidFill>
                <a:latin typeface="Arial" panose="020B0604020202020204" pitchFamily="34" charset="0"/>
                <a:cs typeface="Arial" panose="020B0604020202020204" pitchFamily="34" charset="0"/>
              </a:rPr>
              <a:t>D: </a:t>
            </a:r>
            <a:r>
              <a:rPr lang="fr-FR" dirty="0" err="1">
                <a:solidFill>
                  <a:srgbClr val="C00000"/>
                </a:solidFill>
                <a:latin typeface="Arial" panose="020B0604020202020204" pitchFamily="34" charset="0"/>
                <a:cs typeface="Arial" panose="020B0604020202020204" pitchFamily="34" charset="0"/>
              </a:rPr>
              <a:t>Confirm</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that</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it</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is</a:t>
            </a:r>
            <a:r>
              <a:rPr lang="fr-FR" dirty="0">
                <a:solidFill>
                  <a:srgbClr val="C00000"/>
                </a:solidFill>
                <a:latin typeface="Arial" panose="020B0604020202020204" pitchFamily="34" charset="0"/>
                <a:cs typeface="Arial" panose="020B0604020202020204" pitchFamily="34" charset="0"/>
              </a:rPr>
              <a:t> spread on </a:t>
            </a:r>
            <a:r>
              <a:rPr lang="fr-FR" dirty="0" err="1">
                <a:solidFill>
                  <a:srgbClr val="C00000"/>
                </a:solidFill>
                <a:latin typeface="Arial" panose="020B0604020202020204" pitchFamily="34" charset="0"/>
                <a:cs typeface="Arial" panose="020B0604020202020204" pitchFamily="34" charset="0"/>
              </a:rPr>
              <a:t>traditional</a:t>
            </a:r>
            <a:r>
              <a:rPr lang="fr-FR" dirty="0">
                <a:solidFill>
                  <a:srgbClr val="C00000"/>
                </a:solidFill>
                <a:latin typeface="Arial" panose="020B0604020202020204" pitchFamily="34" charset="0"/>
                <a:cs typeface="Arial" panose="020B0604020202020204" pitchFamily="34" charset="0"/>
              </a:rPr>
              <a:t> media.</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9324918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 Q3: The concept of false information or ‘</a:t>
            </a:r>
            <a:r>
              <a:rPr lang="fr-FR" b="1" dirty="0" err="1">
                <a:latin typeface="Arial" panose="020B0604020202020204" pitchFamily="34" charset="0"/>
                <a:cs typeface="Arial" panose="020B0604020202020204" pitchFamily="34" charset="0"/>
              </a:rPr>
              <a:t>fake</a:t>
            </a:r>
            <a:r>
              <a:rPr lang="fr-FR" b="1" dirty="0">
                <a:latin typeface="Arial" panose="020B0604020202020204" pitchFamily="34" charset="0"/>
                <a:cs typeface="Arial" panose="020B0604020202020204" pitchFamily="34" charset="0"/>
              </a:rPr>
              <a:t> news’ </a:t>
            </a:r>
            <a:r>
              <a:rPr lang="fr-FR" b="1" dirty="0" err="1">
                <a:latin typeface="Arial" panose="020B0604020202020204" pitchFamily="34" charset="0"/>
                <a:cs typeface="Arial" panose="020B0604020202020204" pitchFamily="34" charset="0"/>
              </a:rPr>
              <a:t>describes</a:t>
            </a:r>
            <a:r>
              <a:rPr lang="fr-FR" b="1" dirty="0">
                <a:latin typeface="Arial" panose="020B0604020202020204" pitchFamily="34" charset="0"/>
                <a:cs typeface="Arial" panose="020B0604020202020204" pitchFamily="34" charset="0"/>
              </a:rPr>
              <a:t> information </a:t>
            </a:r>
            <a:r>
              <a:rPr lang="fr-FR" b="1" dirty="0" err="1">
                <a:latin typeface="Arial" panose="020B0604020202020204" pitchFamily="34" charset="0"/>
                <a:cs typeface="Arial" panose="020B0604020202020204" pitchFamily="34" charset="0"/>
              </a:rPr>
              <a:t>that</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Is </a:t>
            </a:r>
            <a:r>
              <a:rPr lang="fr-FR" dirty="0" err="1">
                <a:latin typeface="Arial" panose="020B0604020202020204" pitchFamily="34" charset="0"/>
                <a:cs typeface="Arial" panose="020B0604020202020204" pitchFamily="34" charset="0"/>
              </a:rPr>
              <a:t>contrary</a:t>
            </a:r>
            <a:r>
              <a:rPr lang="fr-FR" dirty="0">
                <a:latin typeface="Arial" panose="020B0604020202020204" pitchFamily="34" charset="0"/>
                <a:cs typeface="Arial" panose="020B0604020202020204" pitchFamily="34" charset="0"/>
              </a:rPr>
              <a:t> to </a:t>
            </a:r>
            <a:r>
              <a:rPr lang="fr-FR" dirty="0" err="1">
                <a:latin typeface="Arial" panose="020B0604020202020204" pitchFamily="34" charset="0"/>
                <a:cs typeface="Arial" panose="020B0604020202020204" pitchFamily="34" charset="0"/>
              </a:rPr>
              <a:t>popular</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belief</a:t>
            </a:r>
            <a:r>
              <a:rPr lang="fr-FR" dirty="0">
                <a:latin typeface="Arial" panose="020B0604020202020204" pitchFamily="34" charset="0"/>
                <a:cs typeface="Arial" panose="020B0604020202020204" pitchFamily="34" charset="0"/>
              </a:rPr>
              <a:t> and </a:t>
            </a:r>
            <a:r>
              <a:rPr lang="fr-FR" dirty="0" err="1">
                <a:latin typeface="Arial" panose="020B0604020202020204" pitchFamily="34" charset="0"/>
                <a:cs typeface="Arial" panose="020B0604020202020204" pitchFamily="34" charset="0"/>
              </a:rPr>
              <a:t>problematic</a:t>
            </a:r>
            <a:r>
              <a:rPr lang="fr-FR" dirty="0">
                <a:latin typeface="Arial" panose="020B0604020202020204" pitchFamily="34" charset="0"/>
                <a:cs typeface="Arial" panose="020B0604020202020204" pitchFamily="34" charset="0"/>
              </a:rPr>
              <a:t> for public </a:t>
            </a:r>
            <a:r>
              <a:rPr lang="fr-FR" dirty="0" err="1">
                <a:latin typeface="Arial" panose="020B0604020202020204" pitchFamily="34" charset="0"/>
                <a:cs typeface="Arial" panose="020B0604020202020204" pitchFamily="34" charset="0"/>
              </a:rPr>
              <a:t>debate</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B: Is </a:t>
            </a:r>
            <a:r>
              <a:rPr lang="fr-FR" dirty="0" err="1">
                <a:latin typeface="Arial" panose="020B0604020202020204" pitchFamily="34" charset="0"/>
                <a:cs typeface="Arial" panose="020B0604020202020204" pitchFamily="34" charset="0"/>
              </a:rPr>
              <a:t>fabricated</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doctored</a:t>
            </a:r>
            <a:r>
              <a:rPr lang="fr-FR" dirty="0">
                <a:latin typeface="Arial" panose="020B0604020202020204" pitchFamily="34" charset="0"/>
                <a:cs typeface="Arial" panose="020B0604020202020204" pitchFamily="34" charset="0"/>
              </a:rPr>
              <a:t>, or </a:t>
            </a:r>
            <a:r>
              <a:rPr lang="fr-FR" dirty="0" err="1">
                <a:latin typeface="Arial" panose="020B0604020202020204" pitchFamily="34" charset="0"/>
                <a:cs typeface="Arial" panose="020B0604020202020204" pitchFamily="34" charset="0"/>
              </a:rPr>
              <a:t>distorted</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then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purposefully</a:t>
            </a:r>
            <a:r>
              <a:rPr lang="fr-FR" dirty="0">
                <a:latin typeface="Arial" panose="020B0604020202020204" pitchFamily="34" charset="0"/>
                <a:cs typeface="Arial" panose="020B0604020202020204" pitchFamily="34" charset="0"/>
              </a:rPr>
              <a:t> spread by </a:t>
            </a:r>
            <a:r>
              <a:rPr lang="fr-FR" dirty="0" err="1">
                <a:latin typeface="Arial" panose="020B0604020202020204" pitchFamily="34" charset="0"/>
                <a:cs typeface="Arial" panose="020B0604020202020204" pitchFamily="34" charset="0"/>
              </a:rPr>
              <a:t>individuals</a:t>
            </a:r>
            <a:r>
              <a:rPr lang="fr-FR" dirty="0">
                <a:latin typeface="Arial" panose="020B0604020202020204" pitchFamily="34" charset="0"/>
                <a:cs typeface="Arial" panose="020B0604020202020204" pitchFamily="34" charset="0"/>
              </a:rPr>
              <a:t> in </a:t>
            </a:r>
            <a:r>
              <a:rPr lang="fr-FR" dirty="0" err="1">
                <a:latin typeface="Arial" panose="020B0604020202020204" pitchFamily="34" charset="0"/>
                <a:cs typeface="Arial" panose="020B0604020202020204" pitchFamily="34" charset="0"/>
              </a:rPr>
              <a:t>order</a:t>
            </a:r>
            <a:r>
              <a:rPr lang="fr-FR" dirty="0">
                <a:latin typeface="Arial" panose="020B0604020202020204" pitchFamily="34" charset="0"/>
                <a:cs typeface="Arial" panose="020B0604020202020204" pitchFamily="34" charset="0"/>
              </a:rPr>
              <a:t> to </a:t>
            </a:r>
            <a:r>
              <a:rPr lang="fr-FR" dirty="0" err="1">
                <a:latin typeface="Arial" panose="020B0604020202020204" pitchFamily="34" charset="0"/>
                <a:cs typeface="Arial" panose="020B0604020202020204" pitchFamily="34" charset="0"/>
              </a:rPr>
              <a:t>manipulate</a:t>
            </a:r>
            <a:r>
              <a:rPr lang="fr-FR" dirty="0">
                <a:latin typeface="Arial" panose="020B0604020202020204" pitchFamily="34" charset="0"/>
                <a:cs typeface="Arial" panose="020B0604020202020204" pitchFamily="34" charset="0"/>
              </a:rPr>
              <a:t> the public.</a:t>
            </a:r>
          </a:p>
          <a:p>
            <a:pPr lvl="0" fontAlgn="base"/>
            <a:r>
              <a:rPr lang="fr-FR" dirty="0">
                <a:latin typeface="Arial" panose="020B0604020202020204" pitchFamily="34" charset="0"/>
                <a:cs typeface="Arial" panose="020B0604020202020204" pitchFamily="34" charset="0"/>
              </a:rPr>
              <a:t>C: </a:t>
            </a:r>
            <a:r>
              <a:rPr lang="fr-FR" dirty="0" err="1">
                <a:latin typeface="Arial" panose="020B0604020202020204" pitchFamily="34" charset="0"/>
                <a:cs typeface="Arial" panose="020B0604020202020204" pitchFamily="34" charset="0"/>
              </a:rPr>
              <a:t>Cannot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be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verified</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even</a:t>
            </a:r>
            <a:r>
              <a:rPr lang="fr-FR" dirty="0">
                <a:latin typeface="Arial" panose="020B0604020202020204" pitchFamily="34" charset="0"/>
                <a:cs typeface="Arial" panose="020B0604020202020204" pitchFamily="34" charset="0"/>
              </a:rPr>
              <a:t> if </a:t>
            </a:r>
            <a:r>
              <a:rPr lang="fr-FR" dirty="0" err="1">
                <a:latin typeface="Arial" panose="020B0604020202020204" pitchFamily="34" charset="0"/>
                <a:cs typeface="Arial" panose="020B0604020202020204" pitchFamily="34" charset="0"/>
              </a:rPr>
              <a:t>it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true</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D: Is spread </a:t>
            </a:r>
            <a:r>
              <a:rPr lang="fr-FR" dirty="0" err="1">
                <a:latin typeface="Arial" panose="020B0604020202020204" pitchFamily="34" charset="0"/>
                <a:cs typeface="Arial" panose="020B0604020202020204" pitchFamily="34" charset="0"/>
              </a:rPr>
              <a:t>very</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quickly</a:t>
            </a:r>
            <a:r>
              <a:rPr lang="fr-FR" dirty="0">
                <a:latin typeface="Arial" panose="020B0604020202020204" pitchFamily="34" charset="0"/>
                <a:cs typeface="Arial" panose="020B0604020202020204" pitchFamily="34" charset="0"/>
              </a:rPr>
              <a:t> by internet </a:t>
            </a:r>
            <a:r>
              <a:rPr lang="fr-FR" dirty="0" err="1">
                <a:latin typeface="Arial" panose="020B0604020202020204" pitchFamily="34" charset="0"/>
                <a:cs typeface="Arial" panose="020B0604020202020204" pitchFamily="34" charset="0"/>
              </a:rPr>
              <a:t>users</a:t>
            </a:r>
            <a:r>
              <a:rPr lang="fr-FR" dirty="0">
                <a:latin typeface="Arial" panose="020B0604020202020204" pitchFamily="34" charset="0"/>
                <a:cs typeface="Arial" panose="020B0604020202020204" pitchFamily="34" charset="0"/>
              </a:rPr>
              <a:t>.</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4895688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 Q3: The concept of false information or ‘</a:t>
            </a:r>
            <a:r>
              <a:rPr lang="fr-FR" b="1" dirty="0" err="1">
                <a:latin typeface="Arial" panose="020B0604020202020204" pitchFamily="34" charset="0"/>
                <a:cs typeface="Arial" panose="020B0604020202020204" pitchFamily="34" charset="0"/>
              </a:rPr>
              <a:t>fake</a:t>
            </a:r>
            <a:r>
              <a:rPr lang="fr-FR" b="1" dirty="0">
                <a:latin typeface="Arial" panose="020B0604020202020204" pitchFamily="34" charset="0"/>
                <a:cs typeface="Arial" panose="020B0604020202020204" pitchFamily="34" charset="0"/>
              </a:rPr>
              <a:t> news’ </a:t>
            </a:r>
            <a:r>
              <a:rPr lang="fr-FR" b="1" dirty="0" err="1">
                <a:latin typeface="Arial" panose="020B0604020202020204" pitchFamily="34" charset="0"/>
                <a:cs typeface="Arial" panose="020B0604020202020204" pitchFamily="34" charset="0"/>
              </a:rPr>
              <a:t>describes</a:t>
            </a:r>
            <a:r>
              <a:rPr lang="fr-FR" b="1" dirty="0">
                <a:latin typeface="Arial" panose="020B0604020202020204" pitchFamily="34" charset="0"/>
                <a:cs typeface="Arial" panose="020B0604020202020204" pitchFamily="34" charset="0"/>
              </a:rPr>
              <a:t> information </a:t>
            </a:r>
            <a:r>
              <a:rPr lang="fr-FR" b="1" dirty="0" err="1">
                <a:latin typeface="Arial" panose="020B0604020202020204" pitchFamily="34" charset="0"/>
                <a:cs typeface="Arial" panose="020B0604020202020204" pitchFamily="34" charset="0"/>
              </a:rPr>
              <a:t>that</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a:solidFill>
                  <a:srgbClr val="C00000"/>
                </a:solidFill>
                <a:latin typeface="Arial" panose="020B0604020202020204" pitchFamily="34" charset="0"/>
                <a:cs typeface="Arial" panose="020B0604020202020204" pitchFamily="34" charset="0"/>
              </a:rPr>
              <a:t>A: Is </a:t>
            </a:r>
            <a:r>
              <a:rPr lang="fr-FR" dirty="0" err="1">
                <a:solidFill>
                  <a:srgbClr val="C00000"/>
                </a:solidFill>
                <a:latin typeface="Arial" panose="020B0604020202020204" pitchFamily="34" charset="0"/>
                <a:cs typeface="Arial" panose="020B0604020202020204" pitchFamily="34" charset="0"/>
              </a:rPr>
              <a:t>contrary</a:t>
            </a:r>
            <a:r>
              <a:rPr lang="fr-FR" dirty="0">
                <a:solidFill>
                  <a:srgbClr val="C00000"/>
                </a:solidFill>
                <a:latin typeface="Arial" panose="020B0604020202020204" pitchFamily="34" charset="0"/>
                <a:cs typeface="Arial" panose="020B0604020202020204" pitchFamily="34" charset="0"/>
              </a:rPr>
              <a:t> to </a:t>
            </a:r>
            <a:r>
              <a:rPr lang="fr-FR" dirty="0" err="1">
                <a:solidFill>
                  <a:srgbClr val="C00000"/>
                </a:solidFill>
                <a:latin typeface="Arial" panose="020B0604020202020204" pitchFamily="34" charset="0"/>
                <a:cs typeface="Arial" panose="020B0604020202020204" pitchFamily="34" charset="0"/>
              </a:rPr>
              <a:t>popular</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belief</a:t>
            </a:r>
            <a:r>
              <a:rPr lang="fr-FR" dirty="0">
                <a:solidFill>
                  <a:srgbClr val="C00000"/>
                </a:solidFill>
                <a:latin typeface="Arial" panose="020B0604020202020204" pitchFamily="34" charset="0"/>
                <a:cs typeface="Arial" panose="020B0604020202020204" pitchFamily="34" charset="0"/>
              </a:rPr>
              <a:t> and </a:t>
            </a:r>
            <a:r>
              <a:rPr lang="fr-FR" dirty="0" err="1">
                <a:solidFill>
                  <a:srgbClr val="C00000"/>
                </a:solidFill>
                <a:latin typeface="Arial" panose="020B0604020202020204" pitchFamily="34" charset="0"/>
                <a:cs typeface="Arial" panose="020B0604020202020204" pitchFamily="34" charset="0"/>
              </a:rPr>
              <a:t>problematic</a:t>
            </a:r>
            <a:r>
              <a:rPr lang="fr-FR" dirty="0">
                <a:solidFill>
                  <a:srgbClr val="C00000"/>
                </a:solidFill>
                <a:latin typeface="Arial" panose="020B0604020202020204" pitchFamily="34" charset="0"/>
                <a:cs typeface="Arial" panose="020B0604020202020204" pitchFamily="34" charset="0"/>
              </a:rPr>
              <a:t> for public </a:t>
            </a:r>
            <a:r>
              <a:rPr lang="fr-FR" dirty="0" err="1">
                <a:solidFill>
                  <a:srgbClr val="C00000"/>
                </a:solidFill>
                <a:latin typeface="Arial" panose="020B0604020202020204" pitchFamily="34" charset="0"/>
                <a:cs typeface="Arial" panose="020B0604020202020204" pitchFamily="34" charset="0"/>
              </a:rPr>
              <a:t>debate</a:t>
            </a:r>
            <a:r>
              <a:rPr lang="fr-FR" dirty="0">
                <a:solidFill>
                  <a:srgbClr val="C00000"/>
                </a:solidFill>
                <a:latin typeface="Arial" panose="020B0604020202020204" pitchFamily="34" charset="0"/>
                <a:cs typeface="Arial" panose="020B0604020202020204" pitchFamily="34" charset="0"/>
              </a:rPr>
              <a:t>.</a:t>
            </a:r>
          </a:p>
          <a:p>
            <a:pPr lvl="0" fontAlgn="base"/>
            <a:r>
              <a:rPr lang="fr-FR" b="1" dirty="0">
                <a:solidFill>
                  <a:srgbClr val="00B050"/>
                </a:solidFill>
                <a:latin typeface="Arial" panose="020B0604020202020204" pitchFamily="34" charset="0"/>
                <a:cs typeface="Arial" panose="020B0604020202020204" pitchFamily="34" charset="0"/>
              </a:rPr>
              <a:t>B: Is </a:t>
            </a:r>
            <a:r>
              <a:rPr lang="fr-FR" b="1" dirty="0" err="1">
                <a:solidFill>
                  <a:srgbClr val="00B050"/>
                </a:solidFill>
                <a:latin typeface="Arial" panose="020B0604020202020204" pitchFamily="34" charset="0"/>
                <a:cs typeface="Arial" panose="020B0604020202020204" pitchFamily="34" charset="0"/>
              </a:rPr>
              <a:t>fabricated</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doctored</a:t>
            </a:r>
            <a:r>
              <a:rPr lang="fr-FR" b="1" dirty="0">
                <a:solidFill>
                  <a:srgbClr val="00B050"/>
                </a:solidFill>
                <a:latin typeface="Arial" panose="020B0604020202020204" pitchFamily="34" charset="0"/>
                <a:cs typeface="Arial" panose="020B0604020202020204" pitchFamily="34" charset="0"/>
              </a:rPr>
              <a:t>, or </a:t>
            </a:r>
            <a:r>
              <a:rPr lang="fr-FR" b="1" dirty="0" err="1">
                <a:solidFill>
                  <a:srgbClr val="00B050"/>
                </a:solidFill>
                <a:latin typeface="Arial" panose="020B0604020202020204" pitchFamily="34" charset="0"/>
                <a:cs typeface="Arial" panose="020B0604020202020204" pitchFamily="34" charset="0"/>
              </a:rPr>
              <a:t>distorted</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then</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purposefully</a:t>
            </a:r>
            <a:r>
              <a:rPr lang="fr-FR" b="1" dirty="0">
                <a:solidFill>
                  <a:srgbClr val="00B050"/>
                </a:solidFill>
                <a:latin typeface="Arial" panose="020B0604020202020204" pitchFamily="34" charset="0"/>
                <a:cs typeface="Arial" panose="020B0604020202020204" pitchFamily="34" charset="0"/>
              </a:rPr>
              <a:t> spread by </a:t>
            </a:r>
            <a:r>
              <a:rPr lang="fr-FR" b="1" dirty="0" err="1">
                <a:solidFill>
                  <a:srgbClr val="00B050"/>
                </a:solidFill>
                <a:latin typeface="Arial" panose="020B0604020202020204" pitchFamily="34" charset="0"/>
                <a:cs typeface="Arial" panose="020B0604020202020204" pitchFamily="34" charset="0"/>
              </a:rPr>
              <a:t>individuals</a:t>
            </a:r>
            <a:r>
              <a:rPr lang="fr-FR" b="1" dirty="0">
                <a:solidFill>
                  <a:srgbClr val="00B050"/>
                </a:solidFill>
                <a:latin typeface="Arial" panose="020B0604020202020204" pitchFamily="34" charset="0"/>
                <a:cs typeface="Arial" panose="020B0604020202020204" pitchFamily="34" charset="0"/>
              </a:rPr>
              <a:t> in </a:t>
            </a:r>
            <a:r>
              <a:rPr lang="fr-FR" b="1" dirty="0" err="1">
                <a:solidFill>
                  <a:srgbClr val="00B050"/>
                </a:solidFill>
                <a:latin typeface="Arial" panose="020B0604020202020204" pitchFamily="34" charset="0"/>
                <a:cs typeface="Arial" panose="020B0604020202020204" pitchFamily="34" charset="0"/>
              </a:rPr>
              <a:t>order</a:t>
            </a:r>
            <a:r>
              <a:rPr lang="fr-FR" b="1" dirty="0">
                <a:solidFill>
                  <a:srgbClr val="00B050"/>
                </a:solidFill>
                <a:latin typeface="Arial" panose="020B0604020202020204" pitchFamily="34" charset="0"/>
                <a:cs typeface="Arial" panose="020B0604020202020204" pitchFamily="34" charset="0"/>
              </a:rPr>
              <a:t> to </a:t>
            </a:r>
            <a:r>
              <a:rPr lang="fr-FR" b="1" dirty="0" err="1">
                <a:solidFill>
                  <a:srgbClr val="00B050"/>
                </a:solidFill>
                <a:latin typeface="Arial" panose="020B0604020202020204" pitchFamily="34" charset="0"/>
                <a:cs typeface="Arial" panose="020B0604020202020204" pitchFamily="34" charset="0"/>
              </a:rPr>
              <a:t>manipulate</a:t>
            </a:r>
            <a:r>
              <a:rPr lang="fr-FR" b="1" dirty="0">
                <a:solidFill>
                  <a:srgbClr val="00B050"/>
                </a:solidFill>
                <a:latin typeface="Arial" panose="020B0604020202020204" pitchFamily="34" charset="0"/>
                <a:cs typeface="Arial" panose="020B0604020202020204" pitchFamily="34" charset="0"/>
              </a:rPr>
              <a:t> the public.</a:t>
            </a:r>
          </a:p>
          <a:p>
            <a:pPr lvl="0" fontAlgn="base"/>
            <a:r>
              <a:rPr lang="fr-FR" dirty="0">
                <a:solidFill>
                  <a:srgbClr val="C00000"/>
                </a:solidFill>
                <a:latin typeface="Arial" panose="020B0604020202020204" pitchFamily="34" charset="0"/>
                <a:cs typeface="Arial" panose="020B0604020202020204" pitchFamily="34" charset="0"/>
              </a:rPr>
              <a:t>C: </a:t>
            </a:r>
            <a:r>
              <a:rPr lang="fr-FR" dirty="0" err="1">
                <a:solidFill>
                  <a:srgbClr val="C00000"/>
                </a:solidFill>
                <a:latin typeface="Arial" panose="020B0604020202020204" pitchFamily="34" charset="0"/>
                <a:cs typeface="Arial" panose="020B0604020202020204" pitchFamily="34" charset="0"/>
              </a:rPr>
              <a:t>Cannot</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be</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verified</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even</a:t>
            </a:r>
            <a:r>
              <a:rPr lang="fr-FR" dirty="0">
                <a:solidFill>
                  <a:srgbClr val="C00000"/>
                </a:solidFill>
                <a:latin typeface="Arial" panose="020B0604020202020204" pitchFamily="34" charset="0"/>
                <a:cs typeface="Arial" panose="020B0604020202020204" pitchFamily="34" charset="0"/>
              </a:rPr>
              <a:t> if </a:t>
            </a:r>
            <a:r>
              <a:rPr lang="fr-FR" dirty="0" err="1">
                <a:solidFill>
                  <a:srgbClr val="C00000"/>
                </a:solidFill>
                <a:latin typeface="Arial" panose="020B0604020202020204" pitchFamily="34" charset="0"/>
                <a:cs typeface="Arial" panose="020B0604020202020204" pitchFamily="34" charset="0"/>
              </a:rPr>
              <a:t>it</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is</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true</a:t>
            </a:r>
            <a:r>
              <a:rPr lang="fr-FR" dirty="0">
                <a:solidFill>
                  <a:srgbClr val="C00000"/>
                </a:solidFill>
                <a:latin typeface="Arial" panose="020B0604020202020204" pitchFamily="34" charset="0"/>
                <a:cs typeface="Arial" panose="020B0604020202020204" pitchFamily="34" charset="0"/>
              </a:rPr>
              <a:t>.</a:t>
            </a:r>
          </a:p>
          <a:p>
            <a:pPr lvl="0" fontAlgn="base"/>
            <a:r>
              <a:rPr lang="fr-FR" dirty="0">
                <a:solidFill>
                  <a:srgbClr val="C00000"/>
                </a:solidFill>
                <a:latin typeface="Arial" panose="020B0604020202020204" pitchFamily="34" charset="0"/>
                <a:cs typeface="Arial" panose="020B0604020202020204" pitchFamily="34" charset="0"/>
              </a:rPr>
              <a:t>D: Is spread </a:t>
            </a:r>
            <a:r>
              <a:rPr lang="fr-FR" dirty="0" err="1">
                <a:solidFill>
                  <a:srgbClr val="C00000"/>
                </a:solidFill>
                <a:latin typeface="Arial" panose="020B0604020202020204" pitchFamily="34" charset="0"/>
                <a:cs typeface="Arial" panose="020B0604020202020204" pitchFamily="34" charset="0"/>
              </a:rPr>
              <a:t>very</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quickly</a:t>
            </a:r>
            <a:r>
              <a:rPr lang="fr-FR" dirty="0">
                <a:solidFill>
                  <a:srgbClr val="C00000"/>
                </a:solidFill>
                <a:latin typeface="Arial" panose="020B0604020202020204" pitchFamily="34" charset="0"/>
                <a:cs typeface="Arial" panose="020B0604020202020204" pitchFamily="34" charset="0"/>
              </a:rPr>
              <a:t> by internet </a:t>
            </a:r>
            <a:r>
              <a:rPr lang="fr-FR" dirty="0" err="1">
                <a:solidFill>
                  <a:srgbClr val="C00000"/>
                </a:solidFill>
                <a:latin typeface="Arial" panose="020B0604020202020204" pitchFamily="34" charset="0"/>
                <a:cs typeface="Arial" panose="020B0604020202020204" pitchFamily="34" charset="0"/>
              </a:rPr>
              <a:t>users</a:t>
            </a:r>
            <a:r>
              <a:rPr lang="fr-FR" dirty="0">
                <a:solidFill>
                  <a:srgbClr val="C00000"/>
                </a:solidFill>
                <a:latin typeface="Arial" panose="020B0604020202020204" pitchFamily="34" charset="0"/>
                <a:cs typeface="Arial" panose="020B0604020202020204" pitchFamily="34" charset="0"/>
              </a:rPr>
              <a:t>.</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9202378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Q4: In </a:t>
            </a:r>
            <a:r>
              <a:rPr lang="fr-FR" b="1" dirty="0" err="1">
                <a:latin typeface="Arial" panose="020B0604020202020204" pitchFamily="34" charset="0"/>
                <a:cs typeface="Arial" panose="020B0604020202020204" pitchFamily="34" charset="0"/>
              </a:rPr>
              <a:t>order</a:t>
            </a:r>
            <a:r>
              <a:rPr lang="fr-FR" b="1" dirty="0">
                <a:latin typeface="Arial" panose="020B0604020202020204" pitchFamily="34" charset="0"/>
                <a:cs typeface="Arial" panose="020B0604020202020204" pitchFamily="34" charset="0"/>
              </a:rPr>
              <a:t> to </a:t>
            </a:r>
            <a:r>
              <a:rPr lang="fr-FR" b="1" dirty="0" err="1">
                <a:latin typeface="Arial" panose="020B0604020202020204" pitchFamily="34" charset="0"/>
                <a:cs typeface="Arial" panose="020B0604020202020204" pitchFamily="34" charset="0"/>
              </a:rPr>
              <a:t>avoid</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disinformation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traps</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you</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need</a:t>
            </a:r>
            <a:r>
              <a:rPr lang="fr-FR" b="1" dirty="0">
                <a:latin typeface="Arial" panose="020B0604020202020204" pitchFamily="34" charset="0"/>
                <a:cs typeface="Arial" panose="020B0604020202020204" pitchFamily="34" charset="0"/>
              </a:rPr>
              <a:t> to:</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a:t>
            </a:r>
            <a:r>
              <a:rPr lang="fr-FR" dirty="0" err="1">
                <a:latin typeface="Arial" panose="020B0604020202020204" pitchFamily="34" charset="0"/>
                <a:cs typeface="Arial" panose="020B0604020202020204" pitchFamily="34" charset="0"/>
              </a:rPr>
              <a:t>Allow</a:t>
            </a:r>
            <a:r>
              <a:rPr lang="fr-FR" dirty="0">
                <a:latin typeface="Arial" panose="020B0604020202020204" pitchFamily="34" charset="0"/>
                <a:cs typeface="Arial" panose="020B0604020202020204" pitchFamily="34" charset="0"/>
              </a:rPr>
              <a:t> information to </a:t>
            </a:r>
            <a:r>
              <a:rPr lang="fr-FR" dirty="0" err="1">
                <a:latin typeface="Arial" panose="020B0604020202020204" pitchFamily="34" charset="0"/>
                <a:cs typeface="Arial" panose="020B0604020202020204" pitchFamily="34" charset="0"/>
              </a:rPr>
              <a:t>circulate</a:t>
            </a:r>
            <a:r>
              <a:rPr lang="fr-FR" dirty="0">
                <a:latin typeface="Arial" panose="020B0604020202020204" pitchFamily="34" charset="0"/>
                <a:cs typeface="Arial" panose="020B0604020202020204" pitchFamily="34" charset="0"/>
              </a:rPr>
              <a:t> and let </a:t>
            </a:r>
            <a:r>
              <a:rPr lang="fr-FR" dirty="0" err="1">
                <a:latin typeface="Arial" panose="020B0604020202020204" pitchFamily="34" charset="0"/>
                <a:cs typeface="Arial" panose="020B0604020202020204" pitchFamily="34" charset="0"/>
              </a:rPr>
              <a:t>young</a:t>
            </a:r>
            <a:r>
              <a:rPr lang="fr-FR" dirty="0">
                <a:latin typeface="Arial" panose="020B0604020202020204" pitchFamily="34" charset="0"/>
                <a:cs typeface="Arial" panose="020B0604020202020204" pitchFamily="34" charset="0"/>
              </a:rPr>
              <a:t> people </a:t>
            </a:r>
            <a:r>
              <a:rPr lang="fr-FR" dirty="0" err="1">
                <a:latin typeface="Arial" panose="020B0604020202020204" pitchFamily="34" charset="0"/>
                <a:cs typeface="Arial" panose="020B0604020202020204" pitchFamily="34" charset="0"/>
              </a:rPr>
              <a:t>sharpen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their</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critical</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thinking</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skills</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B: Hold social media and ‘tech </a:t>
            </a:r>
            <a:r>
              <a:rPr lang="fr-FR" dirty="0" err="1">
                <a:latin typeface="Arial" panose="020B0604020202020204" pitchFamily="34" charset="0"/>
                <a:cs typeface="Arial" panose="020B0604020202020204" pitchFamily="34" charset="0"/>
              </a:rPr>
              <a:t>giants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accountable</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C: Limit online </a:t>
            </a:r>
            <a:r>
              <a:rPr lang="fr-FR" dirty="0" err="1">
                <a:latin typeface="Arial" panose="020B0604020202020204" pitchFamily="34" charset="0"/>
                <a:cs typeface="Arial" panose="020B0604020202020204" pitchFamily="34" charset="0"/>
              </a:rPr>
              <a:t>freedom</a:t>
            </a:r>
            <a:r>
              <a:rPr lang="fr-FR" dirty="0">
                <a:latin typeface="Arial" panose="020B0604020202020204" pitchFamily="34" charset="0"/>
                <a:cs typeface="Arial" panose="020B0604020202020204" pitchFamily="34" charset="0"/>
              </a:rPr>
              <a:t> of expression and the </a:t>
            </a:r>
            <a:r>
              <a:rPr lang="fr-FR" dirty="0" err="1">
                <a:latin typeface="Arial" panose="020B0604020202020204" pitchFamily="34" charset="0"/>
                <a:cs typeface="Arial" panose="020B0604020202020204" pitchFamily="34" charset="0"/>
              </a:rPr>
              <a:t>work</a:t>
            </a:r>
            <a:r>
              <a:rPr lang="fr-FR" dirty="0">
                <a:latin typeface="Arial" panose="020B0604020202020204" pitchFamily="34" charset="0"/>
                <a:cs typeface="Arial" panose="020B0604020202020204" pitchFamily="34" charset="0"/>
              </a:rPr>
              <a:t> of </a:t>
            </a:r>
            <a:r>
              <a:rPr lang="fr-FR" dirty="0" err="1">
                <a:latin typeface="Arial" panose="020B0604020202020204" pitchFamily="34" charset="0"/>
                <a:cs typeface="Arial" panose="020B0604020202020204" pitchFamily="34" charset="0"/>
              </a:rPr>
              <a:t>journalists</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D: </a:t>
            </a:r>
            <a:r>
              <a:rPr lang="fr-FR" dirty="0" err="1">
                <a:latin typeface="Arial" panose="020B0604020202020204" pitchFamily="34" charset="0"/>
                <a:cs typeface="Arial" panose="020B0604020202020204" pitchFamily="34" charset="0"/>
              </a:rPr>
              <a:t>Prepare</a:t>
            </a:r>
            <a:r>
              <a:rPr lang="fr-FR" dirty="0">
                <a:latin typeface="Arial" panose="020B0604020202020204" pitchFamily="34" charset="0"/>
                <a:cs typeface="Arial" panose="020B0604020202020204" pitchFamily="34" charset="0"/>
              </a:rPr>
              <a:t> the public to deal </a:t>
            </a:r>
            <a:r>
              <a:rPr lang="fr-FR" dirty="0" err="1">
                <a:latin typeface="Arial" panose="020B0604020202020204" pitchFamily="34" charset="0"/>
                <a:cs typeface="Arial" panose="020B0604020202020204" pitchFamily="34" charset="0"/>
              </a:rPr>
              <a:t>with</a:t>
            </a:r>
            <a:r>
              <a:rPr lang="fr-FR" dirty="0">
                <a:latin typeface="Arial" panose="020B0604020202020204" pitchFamily="34" charset="0"/>
                <a:cs typeface="Arial" panose="020B0604020202020204" pitchFamily="34" charset="0"/>
              </a:rPr>
              <a:t> the </a:t>
            </a:r>
            <a:r>
              <a:rPr lang="fr-FR" dirty="0" err="1">
                <a:latin typeface="Arial" panose="020B0604020202020204" pitchFamily="34" charset="0"/>
                <a:cs typeface="Arial" panose="020B0604020202020204" pitchFamily="34" charset="0"/>
              </a:rPr>
              <a:t>rise</a:t>
            </a:r>
            <a:r>
              <a:rPr lang="fr-FR" dirty="0">
                <a:latin typeface="Arial" panose="020B0604020202020204" pitchFamily="34" charset="0"/>
                <a:cs typeface="Arial" panose="020B0604020202020204" pitchFamily="34" charset="0"/>
              </a:rPr>
              <a:t> in fake news by </a:t>
            </a:r>
            <a:r>
              <a:rPr lang="fr-FR" dirty="0" err="1">
                <a:latin typeface="Arial" panose="020B0604020202020204" pitchFamily="34" charset="0"/>
                <a:cs typeface="Arial" panose="020B0604020202020204" pitchFamily="34" charset="0"/>
              </a:rPr>
              <a:t>offering</a:t>
            </a:r>
            <a:r>
              <a:rPr lang="fr-FR" dirty="0">
                <a:latin typeface="Arial" panose="020B0604020202020204" pitchFamily="34" charset="0"/>
                <a:cs typeface="Arial" panose="020B0604020202020204" pitchFamily="34" charset="0"/>
              </a:rPr>
              <a:t> media </a:t>
            </a:r>
            <a:r>
              <a:rPr lang="fr-FR" dirty="0" err="1">
                <a:latin typeface="Arial" panose="020B0604020202020204" pitchFamily="34" charset="0"/>
                <a:cs typeface="Arial" panose="020B0604020202020204" pitchFamily="34" charset="0"/>
              </a:rPr>
              <a:t>literacy</a:t>
            </a:r>
            <a:r>
              <a:rPr lang="fr-FR" dirty="0">
                <a:latin typeface="Arial" panose="020B0604020202020204" pitchFamily="34" charset="0"/>
                <a:cs typeface="Arial" panose="020B0604020202020204" pitchFamily="34" charset="0"/>
              </a:rPr>
              <a:t> training.</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3329975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Q4: In </a:t>
            </a:r>
            <a:r>
              <a:rPr lang="fr-FR" b="1" dirty="0" err="1">
                <a:latin typeface="Arial" panose="020B0604020202020204" pitchFamily="34" charset="0"/>
                <a:cs typeface="Arial" panose="020B0604020202020204" pitchFamily="34" charset="0"/>
              </a:rPr>
              <a:t>order</a:t>
            </a:r>
            <a:r>
              <a:rPr lang="fr-FR" b="1" dirty="0">
                <a:latin typeface="Arial" panose="020B0604020202020204" pitchFamily="34" charset="0"/>
                <a:cs typeface="Arial" panose="020B0604020202020204" pitchFamily="34" charset="0"/>
              </a:rPr>
              <a:t> to </a:t>
            </a:r>
            <a:r>
              <a:rPr lang="fr-FR" b="1" dirty="0" err="1">
                <a:latin typeface="Arial" panose="020B0604020202020204" pitchFamily="34" charset="0"/>
                <a:cs typeface="Arial" panose="020B0604020202020204" pitchFamily="34" charset="0"/>
              </a:rPr>
              <a:t>avoid</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disinformation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traps</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you</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need</a:t>
            </a:r>
            <a:r>
              <a:rPr lang="fr-FR" b="1" dirty="0">
                <a:latin typeface="Arial" panose="020B0604020202020204" pitchFamily="34" charset="0"/>
                <a:cs typeface="Arial" panose="020B0604020202020204" pitchFamily="34" charset="0"/>
              </a:rPr>
              <a:t> to:</a:t>
            </a:r>
          </a:p>
          <a:p>
            <a:endParaRPr lang="fr-FR" dirty="0">
              <a:latin typeface="Arial" panose="020B0604020202020204" pitchFamily="34" charset="0"/>
              <a:cs typeface="Arial" panose="020B0604020202020204" pitchFamily="34" charset="0"/>
            </a:endParaRPr>
          </a:p>
          <a:p>
            <a:pPr lvl="0" fontAlgn="base"/>
            <a:r>
              <a:rPr lang="fr-FR" b="1" dirty="0">
                <a:solidFill>
                  <a:srgbClr val="00B050"/>
                </a:solidFill>
                <a:latin typeface="Arial" panose="020B0604020202020204" pitchFamily="34" charset="0"/>
                <a:cs typeface="Arial" panose="020B0604020202020204" pitchFamily="34" charset="0"/>
              </a:rPr>
              <a:t>A: </a:t>
            </a:r>
            <a:r>
              <a:rPr lang="fr-FR" b="1" dirty="0" err="1">
                <a:solidFill>
                  <a:srgbClr val="00B050"/>
                </a:solidFill>
                <a:latin typeface="Arial" panose="020B0604020202020204" pitchFamily="34" charset="0"/>
                <a:cs typeface="Arial" panose="020B0604020202020204" pitchFamily="34" charset="0"/>
              </a:rPr>
              <a:t>Allow</a:t>
            </a:r>
            <a:r>
              <a:rPr lang="fr-FR" b="1" dirty="0">
                <a:solidFill>
                  <a:srgbClr val="00B050"/>
                </a:solidFill>
                <a:latin typeface="Arial" panose="020B0604020202020204" pitchFamily="34" charset="0"/>
                <a:cs typeface="Arial" panose="020B0604020202020204" pitchFamily="34" charset="0"/>
              </a:rPr>
              <a:t> information to </a:t>
            </a:r>
            <a:r>
              <a:rPr lang="fr-FR" b="1" dirty="0" err="1">
                <a:solidFill>
                  <a:srgbClr val="00B050"/>
                </a:solidFill>
                <a:latin typeface="Arial" panose="020B0604020202020204" pitchFamily="34" charset="0"/>
                <a:cs typeface="Arial" panose="020B0604020202020204" pitchFamily="34" charset="0"/>
              </a:rPr>
              <a:t>circulate</a:t>
            </a:r>
            <a:r>
              <a:rPr lang="fr-FR" b="1" dirty="0">
                <a:solidFill>
                  <a:srgbClr val="00B050"/>
                </a:solidFill>
                <a:latin typeface="Arial" panose="020B0604020202020204" pitchFamily="34" charset="0"/>
                <a:cs typeface="Arial" panose="020B0604020202020204" pitchFamily="34" charset="0"/>
              </a:rPr>
              <a:t> and let </a:t>
            </a:r>
            <a:r>
              <a:rPr lang="fr-FR" b="1" dirty="0" err="1">
                <a:solidFill>
                  <a:srgbClr val="00B050"/>
                </a:solidFill>
                <a:latin typeface="Arial" panose="020B0604020202020204" pitchFamily="34" charset="0"/>
                <a:cs typeface="Arial" panose="020B0604020202020204" pitchFamily="34" charset="0"/>
              </a:rPr>
              <a:t>young</a:t>
            </a:r>
            <a:r>
              <a:rPr lang="fr-FR" b="1" dirty="0">
                <a:solidFill>
                  <a:srgbClr val="00B050"/>
                </a:solidFill>
                <a:latin typeface="Arial" panose="020B0604020202020204" pitchFamily="34" charset="0"/>
                <a:cs typeface="Arial" panose="020B0604020202020204" pitchFamily="34" charset="0"/>
              </a:rPr>
              <a:t> people </a:t>
            </a:r>
            <a:r>
              <a:rPr lang="fr-FR" b="1" dirty="0" err="1">
                <a:solidFill>
                  <a:srgbClr val="00B050"/>
                </a:solidFill>
                <a:latin typeface="Arial" panose="020B0604020202020204" pitchFamily="34" charset="0"/>
                <a:cs typeface="Arial" panose="020B0604020202020204" pitchFamily="34" charset="0"/>
              </a:rPr>
              <a:t>sharpen</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their</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critical</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thinking</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skills</a:t>
            </a:r>
            <a:r>
              <a:rPr lang="fr-FR" b="1" dirty="0">
                <a:solidFill>
                  <a:srgbClr val="00B050"/>
                </a:solidFill>
                <a:latin typeface="Arial" panose="020B0604020202020204" pitchFamily="34" charset="0"/>
                <a:cs typeface="Arial" panose="020B0604020202020204" pitchFamily="34" charset="0"/>
              </a:rPr>
              <a:t>.</a:t>
            </a:r>
          </a:p>
          <a:p>
            <a:pPr lvl="0" fontAlgn="base"/>
            <a:r>
              <a:rPr lang="fr-FR" dirty="0">
                <a:solidFill>
                  <a:srgbClr val="C00000"/>
                </a:solidFill>
                <a:latin typeface="Arial" panose="020B0604020202020204" pitchFamily="34" charset="0"/>
                <a:cs typeface="Arial" panose="020B0604020202020204" pitchFamily="34" charset="0"/>
              </a:rPr>
              <a:t>B: Hold social media and ‘tech </a:t>
            </a:r>
            <a:r>
              <a:rPr lang="fr-FR" dirty="0" err="1">
                <a:solidFill>
                  <a:srgbClr val="C00000"/>
                </a:solidFill>
                <a:latin typeface="Arial" panose="020B0604020202020204" pitchFamily="34" charset="0"/>
                <a:cs typeface="Arial" panose="020B0604020202020204" pitchFamily="34" charset="0"/>
              </a:rPr>
              <a:t>giants</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accountable</a:t>
            </a:r>
            <a:r>
              <a:rPr lang="fr-FR" dirty="0">
                <a:solidFill>
                  <a:srgbClr val="C00000"/>
                </a:solidFill>
                <a:latin typeface="Arial" panose="020B0604020202020204" pitchFamily="34" charset="0"/>
                <a:cs typeface="Arial" panose="020B0604020202020204" pitchFamily="34" charset="0"/>
              </a:rPr>
              <a:t>.</a:t>
            </a:r>
          </a:p>
          <a:p>
            <a:pPr lvl="0" fontAlgn="base"/>
            <a:r>
              <a:rPr lang="fr-FR" dirty="0">
                <a:solidFill>
                  <a:srgbClr val="C00000"/>
                </a:solidFill>
                <a:latin typeface="Arial" panose="020B0604020202020204" pitchFamily="34" charset="0"/>
                <a:cs typeface="Arial" panose="020B0604020202020204" pitchFamily="34" charset="0"/>
              </a:rPr>
              <a:t>C: Limit online </a:t>
            </a:r>
            <a:r>
              <a:rPr lang="fr-FR" dirty="0" err="1">
                <a:solidFill>
                  <a:srgbClr val="C00000"/>
                </a:solidFill>
                <a:latin typeface="Arial" panose="020B0604020202020204" pitchFamily="34" charset="0"/>
                <a:cs typeface="Arial" panose="020B0604020202020204" pitchFamily="34" charset="0"/>
              </a:rPr>
              <a:t>freedom</a:t>
            </a:r>
            <a:r>
              <a:rPr lang="fr-FR" dirty="0">
                <a:solidFill>
                  <a:srgbClr val="C00000"/>
                </a:solidFill>
                <a:latin typeface="Arial" panose="020B0604020202020204" pitchFamily="34" charset="0"/>
                <a:cs typeface="Arial" panose="020B0604020202020204" pitchFamily="34" charset="0"/>
              </a:rPr>
              <a:t> of expression and the </a:t>
            </a:r>
            <a:r>
              <a:rPr lang="fr-FR" dirty="0" err="1">
                <a:solidFill>
                  <a:srgbClr val="C00000"/>
                </a:solidFill>
                <a:latin typeface="Arial" panose="020B0604020202020204" pitchFamily="34" charset="0"/>
                <a:cs typeface="Arial" panose="020B0604020202020204" pitchFamily="34" charset="0"/>
              </a:rPr>
              <a:t>work</a:t>
            </a:r>
            <a:r>
              <a:rPr lang="fr-FR" dirty="0">
                <a:solidFill>
                  <a:srgbClr val="C00000"/>
                </a:solidFill>
                <a:latin typeface="Arial" panose="020B0604020202020204" pitchFamily="34" charset="0"/>
                <a:cs typeface="Arial" panose="020B0604020202020204" pitchFamily="34" charset="0"/>
              </a:rPr>
              <a:t> of </a:t>
            </a:r>
            <a:r>
              <a:rPr lang="fr-FR" dirty="0" err="1">
                <a:solidFill>
                  <a:srgbClr val="C00000"/>
                </a:solidFill>
                <a:latin typeface="Arial" panose="020B0604020202020204" pitchFamily="34" charset="0"/>
                <a:cs typeface="Arial" panose="020B0604020202020204" pitchFamily="34" charset="0"/>
              </a:rPr>
              <a:t>journalists</a:t>
            </a:r>
            <a:r>
              <a:rPr lang="fr-FR" dirty="0">
                <a:solidFill>
                  <a:srgbClr val="C00000"/>
                </a:solidFill>
                <a:latin typeface="Arial" panose="020B0604020202020204" pitchFamily="34" charset="0"/>
                <a:cs typeface="Arial" panose="020B0604020202020204" pitchFamily="34" charset="0"/>
              </a:rPr>
              <a:t>.</a:t>
            </a:r>
          </a:p>
          <a:p>
            <a:pPr lvl="0" fontAlgn="base"/>
            <a:r>
              <a:rPr lang="fr-FR" b="1" dirty="0">
                <a:solidFill>
                  <a:srgbClr val="00B050"/>
                </a:solidFill>
                <a:latin typeface="Arial" panose="020B0604020202020204" pitchFamily="34" charset="0"/>
                <a:cs typeface="Arial" panose="020B0604020202020204" pitchFamily="34" charset="0"/>
              </a:rPr>
              <a:t>D: </a:t>
            </a:r>
            <a:r>
              <a:rPr lang="fr-FR" b="1" dirty="0" err="1">
                <a:solidFill>
                  <a:srgbClr val="00B050"/>
                </a:solidFill>
                <a:latin typeface="Arial" panose="020B0604020202020204" pitchFamily="34" charset="0"/>
                <a:cs typeface="Arial" panose="020B0604020202020204" pitchFamily="34" charset="0"/>
              </a:rPr>
              <a:t>Prepare</a:t>
            </a:r>
            <a:r>
              <a:rPr lang="fr-FR" b="1" dirty="0">
                <a:solidFill>
                  <a:srgbClr val="00B050"/>
                </a:solidFill>
                <a:latin typeface="Arial" panose="020B0604020202020204" pitchFamily="34" charset="0"/>
                <a:cs typeface="Arial" panose="020B0604020202020204" pitchFamily="34" charset="0"/>
              </a:rPr>
              <a:t> the public to deal </a:t>
            </a:r>
            <a:r>
              <a:rPr lang="fr-FR" b="1" dirty="0" err="1">
                <a:solidFill>
                  <a:srgbClr val="00B050"/>
                </a:solidFill>
                <a:latin typeface="Arial" panose="020B0604020202020204" pitchFamily="34" charset="0"/>
                <a:cs typeface="Arial" panose="020B0604020202020204" pitchFamily="34" charset="0"/>
              </a:rPr>
              <a:t>with</a:t>
            </a:r>
            <a:r>
              <a:rPr lang="fr-FR" b="1" dirty="0">
                <a:solidFill>
                  <a:srgbClr val="00B050"/>
                </a:solidFill>
                <a:latin typeface="Arial" panose="020B0604020202020204" pitchFamily="34" charset="0"/>
                <a:cs typeface="Arial" panose="020B0604020202020204" pitchFamily="34" charset="0"/>
              </a:rPr>
              <a:t> the </a:t>
            </a:r>
            <a:r>
              <a:rPr lang="fr-FR" b="1" dirty="0" err="1">
                <a:solidFill>
                  <a:srgbClr val="00B050"/>
                </a:solidFill>
                <a:latin typeface="Arial" panose="020B0604020202020204" pitchFamily="34" charset="0"/>
                <a:cs typeface="Arial" panose="020B0604020202020204" pitchFamily="34" charset="0"/>
              </a:rPr>
              <a:t>rise</a:t>
            </a:r>
            <a:r>
              <a:rPr lang="fr-FR" b="1" dirty="0">
                <a:solidFill>
                  <a:srgbClr val="00B050"/>
                </a:solidFill>
                <a:latin typeface="Arial" panose="020B0604020202020204" pitchFamily="34" charset="0"/>
                <a:cs typeface="Arial" panose="020B0604020202020204" pitchFamily="34" charset="0"/>
              </a:rPr>
              <a:t> in fake news by </a:t>
            </a:r>
            <a:r>
              <a:rPr lang="fr-FR" b="1" dirty="0" err="1">
                <a:solidFill>
                  <a:srgbClr val="00B050"/>
                </a:solidFill>
                <a:latin typeface="Arial" panose="020B0604020202020204" pitchFamily="34" charset="0"/>
                <a:cs typeface="Arial" panose="020B0604020202020204" pitchFamily="34" charset="0"/>
              </a:rPr>
              <a:t>offering</a:t>
            </a:r>
            <a:r>
              <a:rPr lang="fr-FR" b="1" dirty="0">
                <a:solidFill>
                  <a:srgbClr val="00B050"/>
                </a:solidFill>
                <a:latin typeface="Arial" panose="020B0604020202020204" pitchFamily="34" charset="0"/>
                <a:cs typeface="Arial" panose="020B0604020202020204" pitchFamily="34" charset="0"/>
              </a:rPr>
              <a:t> media </a:t>
            </a:r>
            <a:r>
              <a:rPr lang="fr-FR" b="1" dirty="0" err="1">
                <a:solidFill>
                  <a:srgbClr val="00B050"/>
                </a:solidFill>
                <a:latin typeface="Arial" panose="020B0604020202020204" pitchFamily="34" charset="0"/>
                <a:cs typeface="Arial" panose="020B0604020202020204" pitchFamily="34" charset="0"/>
              </a:rPr>
              <a:t>literacy</a:t>
            </a:r>
            <a:r>
              <a:rPr lang="fr-FR" b="1" dirty="0">
                <a:solidFill>
                  <a:srgbClr val="00B050"/>
                </a:solidFill>
                <a:latin typeface="Arial" panose="020B0604020202020204" pitchFamily="34" charset="0"/>
                <a:cs typeface="Arial" panose="020B0604020202020204" pitchFamily="34" charset="0"/>
              </a:rPr>
              <a:t> training.</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41232652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Q5: </a:t>
            </a:r>
            <a:r>
              <a:rPr lang="fr-FR" b="1" dirty="0" err="1">
                <a:latin typeface="Arial" panose="020B0604020202020204" pitchFamily="34" charset="0"/>
                <a:cs typeface="Arial" panose="020B0604020202020204" pitchFamily="34" charset="0"/>
              </a:rPr>
              <a:t>Although</a:t>
            </a:r>
            <a:r>
              <a:rPr lang="fr-FR" b="1" dirty="0">
                <a:latin typeface="Arial" panose="020B0604020202020204" pitchFamily="34" charset="0"/>
                <a:cs typeface="Arial" panose="020B0604020202020204" pitchFamily="34" charset="0"/>
              </a:rPr>
              <a:t> the media use </a:t>
            </a:r>
            <a:r>
              <a:rPr lang="fr-FR" b="1" dirty="0" err="1">
                <a:latin typeface="Arial" panose="020B0604020202020204" pitchFamily="34" charset="0"/>
                <a:cs typeface="Arial" panose="020B0604020202020204" pitchFamily="34" charset="0"/>
              </a:rPr>
              <a:t>fact</a:t>
            </a:r>
            <a:r>
              <a:rPr lang="fr-FR" b="1" dirty="0">
                <a:latin typeface="Arial" panose="020B0604020202020204" pitchFamily="34" charset="0"/>
                <a:cs typeface="Arial" panose="020B0604020202020204" pitchFamily="34" charset="0"/>
              </a:rPr>
              <a:t> checking to </a:t>
            </a:r>
            <a:r>
              <a:rPr lang="fr-FR" b="1" dirty="0" err="1">
                <a:latin typeface="Arial" panose="020B0604020202020204" pitchFamily="34" charset="0"/>
                <a:cs typeface="Arial" panose="020B0604020202020204" pitchFamily="34" charset="0"/>
              </a:rPr>
              <a:t>fight</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disinformation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you</a:t>
            </a:r>
            <a:r>
              <a:rPr lang="fr-FR" b="1" dirty="0">
                <a:latin typeface="Arial" panose="020B0604020202020204" pitchFamily="34" charset="0"/>
                <a:cs typeface="Arial" panose="020B0604020202020204" pitchFamily="34" charset="0"/>
              </a:rPr>
              <a:t> must </a:t>
            </a:r>
            <a:r>
              <a:rPr lang="fr-FR" b="1" dirty="0" err="1">
                <a:latin typeface="Arial" panose="020B0604020202020204" pitchFamily="34" charset="0"/>
                <a:cs typeface="Arial" panose="020B0604020202020204" pitchFamily="34" charset="0"/>
              </a:rPr>
              <a:t>remain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cautious</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because</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a:t>
            </a:r>
            <a:r>
              <a:rPr lang="fr-FR" dirty="0" err="1">
                <a:latin typeface="Arial" panose="020B0604020202020204" pitchFamily="34" charset="0"/>
                <a:cs typeface="Arial" panose="020B0604020202020204" pitchFamily="34" charset="0"/>
              </a:rPr>
              <a:t>Some</a:t>
            </a:r>
            <a:r>
              <a:rPr lang="fr-FR" dirty="0">
                <a:latin typeface="Arial" panose="020B0604020202020204" pitchFamily="34" charset="0"/>
                <a:cs typeface="Arial" panose="020B0604020202020204" pitchFamily="34" charset="0"/>
              </a:rPr>
              <a:t> questions </a:t>
            </a:r>
            <a:r>
              <a:rPr lang="fr-FR" dirty="0" err="1">
                <a:latin typeface="Arial" panose="020B0604020202020204" pitchFamily="34" charset="0"/>
                <a:cs typeface="Arial" panose="020B0604020202020204" pitchFamily="34" charset="0"/>
              </a:rPr>
              <a:t>cannot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be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answered</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through</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mere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fact</a:t>
            </a:r>
            <a:r>
              <a:rPr lang="fr-FR" dirty="0">
                <a:latin typeface="Arial" panose="020B0604020202020204" pitchFamily="34" charset="0"/>
                <a:cs typeface="Arial" panose="020B0604020202020204" pitchFamily="34" charset="0"/>
              </a:rPr>
              <a:t> checking, </a:t>
            </a:r>
            <a:r>
              <a:rPr lang="fr-FR" dirty="0" err="1">
                <a:latin typeface="Arial" panose="020B0604020202020204" pitchFamily="34" charset="0"/>
                <a:cs typeface="Arial" panose="020B0604020202020204" pitchFamily="34" charset="0"/>
              </a:rPr>
              <a:t>such</a:t>
            </a:r>
            <a:r>
              <a:rPr lang="fr-FR" dirty="0">
                <a:latin typeface="Arial" panose="020B0604020202020204" pitchFamily="34" charset="0"/>
                <a:cs typeface="Arial" panose="020B0604020202020204" pitchFamily="34" charset="0"/>
              </a:rPr>
              <a:t> as </a:t>
            </a:r>
            <a:r>
              <a:rPr lang="fr-FR" dirty="0" err="1">
                <a:latin typeface="Arial" panose="020B0604020202020204" pitchFamily="34" charset="0"/>
                <a:cs typeface="Arial" panose="020B0604020202020204" pitchFamily="34" charset="0"/>
              </a:rPr>
              <a:t>matters</a:t>
            </a:r>
            <a:r>
              <a:rPr lang="fr-FR" dirty="0">
                <a:latin typeface="Arial" panose="020B0604020202020204" pitchFamily="34" charset="0"/>
                <a:cs typeface="Arial" panose="020B0604020202020204" pitchFamily="34" charset="0"/>
              </a:rPr>
              <a:t> of </a:t>
            </a:r>
            <a:r>
              <a:rPr lang="fr-FR" dirty="0" err="1">
                <a:latin typeface="Arial" panose="020B0604020202020204" pitchFamily="34" charset="0"/>
                <a:cs typeface="Arial" panose="020B0604020202020204" pitchFamily="34" charset="0"/>
              </a:rPr>
              <a:t>politics</a:t>
            </a:r>
            <a:r>
              <a:rPr lang="fr-FR" dirty="0">
                <a:latin typeface="Arial" panose="020B0604020202020204" pitchFamily="34" charset="0"/>
                <a:cs typeface="Arial" panose="020B0604020202020204" pitchFamily="34" charset="0"/>
              </a:rPr>
              <a:t>, opinion, or morals.</a:t>
            </a:r>
          </a:p>
          <a:p>
            <a:pPr lvl="0" fontAlgn="base"/>
            <a:r>
              <a:rPr lang="fr-FR" dirty="0">
                <a:latin typeface="Arial" panose="020B0604020202020204" pitchFamily="34" charset="0"/>
                <a:cs typeface="Arial" panose="020B0604020202020204" pitchFamily="34" charset="0"/>
              </a:rPr>
              <a:t>B: Fact checking </a:t>
            </a:r>
            <a:r>
              <a:rPr lang="fr-FR" dirty="0" err="1">
                <a:latin typeface="Arial" panose="020B0604020202020204" pitchFamily="34" charset="0"/>
                <a:cs typeface="Arial" panose="020B0604020202020204" pitchFamily="34" charset="0"/>
              </a:rPr>
              <a:t>could</a:t>
            </a:r>
            <a:r>
              <a:rPr lang="fr-FR" dirty="0">
                <a:latin typeface="Arial" panose="020B0604020202020204" pitchFamily="34" charset="0"/>
                <a:cs typeface="Arial" panose="020B0604020202020204" pitchFamily="34" charset="0"/>
              </a:rPr>
              <a:t> lead the media to spread </a:t>
            </a:r>
            <a:r>
              <a:rPr lang="fr-FR" dirty="0" err="1">
                <a:latin typeface="Arial" panose="020B0604020202020204" pitchFamily="34" charset="0"/>
                <a:cs typeface="Arial" panose="020B0604020202020204" pitchFamily="34" charset="0"/>
              </a:rPr>
              <a:t>other</a:t>
            </a:r>
            <a:r>
              <a:rPr lang="fr-FR" dirty="0">
                <a:latin typeface="Arial" panose="020B0604020202020204" pitchFamily="34" charset="0"/>
                <a:cs typeface="Arial" panose="020B0604020202020204" pitchFamily="34" charset="0"/>
              </a:rPr>
              <a:t> fake news.</a:t>
            </a:r>
          </a:p>
          <a:p>
            <a:pPr lvl="0" fontAlgn="base"/>
            <a:r>
              <a:rPr lang="fr-FR" dirty="0">
                <a:latin typeface="Arial" panose="020B0604020202020204" pitchFamily="34" charset="0"/>
                <a:cs typeface="Arial" panose="020B0604020202020204" pitchFamily="34" charset="0"/>
              </a:rPr>
              <a:t>C: </a:t>
            </a:r>
            <a:r>
              <a:rPr lang="fr-FR" dirty="0" err="1">
                <a:latin typeface="Arial" panose="020B0604020202020204" pitchFamily="34" charset="0"/>
                <a:cs typeface="Arial" panose="020B0604020202020204" pitchFamily="34" charset="0"/>
              </a:rPr>
              <a:t>Journalists</a:t>
            </a:r>
            <a:r>
              <a:rPr lang="fr-FR" dirty="0">
                <a:latin typeface="Arial" panose="020B0604020202020204" pitchFamily="34" charset="0"/>
                <a:cs typeface="Arial" panose="020B0604020202020204" pitchFamily="34" charset="0"/>
              </a:rPr>
              <a:t> are not able to </a:t>
            </a:r>
            <a:r>
              <a:rPr lang="fr-FR" dirty="0" err="1">
                <a:latin typeface="Arial" panose="020B0604020202020204" pitchFamily="34" charset="0"/>
                <a:cs typeface="Arial" panose="020B0604020202020204" pitchFamily="34" charset="0"/>
              </a:rPr>
              <a:t>verify</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every</a:t>
            </a:r>
            <a:r>
              <a:rPr lang="fr-FR" dirty="0">
                <a:latin typeface="Arial" panose="020B0604020202020204" pitchFamily="34" charset="0"/>
                <a:cs typeface="Arial" panose="020B0604020202020204" pitchFamily="34" charset="0"/>
              </a:rPr>
              <a:t> news item.</a:t>
            </a:r>
          </a:p>
          <a:p>
            <a:pPr lvl="0" fontAlgn="base"/>
            <a:r>
              <a:rPr lang="fr-FR" dirty="0">
                <a:latin typeface="Arial" panose="020B0604020202020204" pitchFamily="34" charset="0"/>
                <a:cs typeface="Arial" panose="020B0604020202020204" pitchFamily="34" charset="0"/>
              </a:rPr>
              <a:t>D: The media </a:t>
            </a:r>
            <a:r>
              <a:rPr lang="fr-FR" dirty="0" err="1">
                <a:latin typeface="Arial" panose="020B0604020202020204" pitchFamily="34" charset="0"/>
                <a:cs typeface="Arial" panose="020B0604020202020204" pitchFamily="34" charset="0"/>
              </a:rPr>
              <a:t>always</a:t>
            </a:r>
            <a:r>
              <a:rPr lang="fr-FR" dirty="0">
                <a:latin typeface="Arial" panose="020B0604020202020204" pitchFamily="34" charset="0"/>
                <a:cs typeface="Arial" panose="020B0604020202020204" pitchFamily="34" charset="0"/>
              </a:rPr>
              <a:t> have a </a:t>
            </a:r>
            <a:r>
              <a:rPr lang="fr-FR" dirty="0" err="1">
                <a:latin typeface="Arial" panose="020B0604020202020204" pitchFamily="34" charset="0"/>
                <a:cs typeface="Arial" panose="020B0604020202020204" pitchFamily="34" charset="0"/>
              </a:rPr>
              <a:t>financial</a:t>
            </a:r>
            <a:r>
              <a:rPr lang="fr-FR" dirty="0">
                <a:latin typeface="Arial" panose="020B0604020202020204" pitchFamily="34" charset="0"/>
                <a:cs typeface="Arial" panose="020B0604020202020204" pitchFamily="34" charset="0"/>
              </a:rPr>
              <a:t> motive </a:t>
            </a:r>
            <a:r>
              <a:rPr lang="fr-FR" dirty="0" err="1">
                <a:latin typeface="Arial" panose="020B0604020202020204" pitchFamily="34" charset="0"/>
                <a:cs typeface="Arial" panose="020B0604020202020204" pitchFamily="34" charset="0"/>
              </a:rPr>
              <a:t>which</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necessarily</a:t>
            </a:r>
            <a:r>
              <a:rPr lang="fr-FR" dirty="0">
                <a:latin typeface="Arial" panose="020B0604020202020204" pitchFamily="34" charset="0"/>
                <a:cs typeface="Arial" panose="020B0604020202020204" pitchFamily="34" charset="0"/>
              </a:rPr>
              <a:t> influences </a:t>
            </a:r>
            <a:r>
              <a:rPr lang="fr-FR" dirty="0" err="1">
                <a:latin typeface="Arial" panose="020B0604020202020204" pitchFamily="34" charset="0"/>
                <a:cs typeface="Arial" panose="020B0604020202020204" pitchFamily="34" charset="0"/>
              </a:rPr>
              <a:t>their</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judgment</a:t>
            </a:r>
            <a:endParaRPr lang="fr-FR" dirty="0">
              <a:latin typeface="Arial" panose="020B0604020202020204" pitchFamily="34" charset="0"/>
              <a:cs typeface="Arial" panose="020B0604020202020204" pitchFamily="34" charset="0"/>
            </a:endParaRP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6005551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Q5: </a:t>
            </a:r>
            <a:r>
              <a:rPr lang="fr-FR" b="1" dirty="0" err="1">
                <a:latin typeface="Arial" panose="020B0604020202020204" pitchFamily="34" charset="0"/>
                <a:cs typeface="Arial" panose="020B0604020202020204" pitchFamily="34" charset="0"/>
              </a:rPr>
              <a:t>Although</a:t>
            </a:r>
            <a:r>
              <a:rPr lang="fr-FR" b="1" dirty="0">
                <a:latin typeface="Arial" panose="020B0604020202020204" pitchFamily="34" charset="0"/>
                <a:cs typeface="Arial" panose="020B0604020202020204" pitchFamily="34" charset="0"/>
              </a:rPr>
              <a:t> the media use </a:t>
            </a:r>
            <a:r>
              <a:rPr lang="fr-FR" b="1" dirty="0" err="1">
                <a:latin typeface="Arial" panose="020B0604020202020204" pitchFamily="34" charset="0"/>
                <a:cs typeface="Arial" panose="020B0604020202020204" pitchFamily="34" charset="0"/>
              </a:rPr>
              <a:t>fact</a:t>
            </a:r>
            <a:r>
              <a:rPr lang="fr-FR" b="1" dirty="0">
                <a:latin typeface="Arial" panose="020B0604020202020204" pitchFamily="34" charset="0"/>
                <a:cs typeface="Arial" panose="020B0604020202020204" pitchFamily="34" charset="0"/>
              </a:rPr>
              <a:t> checking to </a:t>
            </a:r>
            <a:r>
              <a:rPr lang="fr-FR" b="1" dirty="0" err="1">
                <a:latin typeface="Arial" panose="020B0604020202020204" pitchFamily="34" charset="0"/>
                <a:cs typeface="Arial" panose="020B0604020202020204" pitchFamily="34" charset="0"/>
              </a:rPr>
              <a:t>fight</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disinformation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you</a:t>
            </a:r>
            <a:r>
              <a:rPr lang="fr-FR" b="1" dirty="0">
                <a:latin typeface="Arial" panose="020B0604020202020204" pitchFamily="34" charset="0"/>
                <a:cs typeface="Arial" panose="020B0604020202020204" pitchFamily="34" charset="0"/>
              </a:rPr>
              <a:t> must </a:t>
            </a:r>
            <a:r>
              <a:rPr lang="fr-FR" b="1" dirty="0" err="1">
                <a:latin typeface="Arial" panose="020B0604020202020204" pitchFamily="34" charset="0"/>
                <a:cs typeface="Arial" panose="020B0604020202020204" pitchFamily="34" charset="0"/>
              </a:rPr>
              <a:t>remain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cautious</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because</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b="1" dirty="0">
                <a:solidFill>
                  <a:srgbClr val="00B050"/>
                </a:solidFill>
                <a:latin typeface="Arial" panose="020B0604020202020204" pitchFamily="34" charset="0"/>
                <a:cs typeface="Arial" panose="020B0604020202020204" pitchFamily="34" charset="0"/>
              </a:rPr>
              <a:t>A: </a:t>
            </a:r>
            <a:r>
              <a:rPr lang="fr-FR" b="1" dirty="0" err="1">
                <a:solidFill>
                  <a:srgbClr val="00B050"/>
                </a:solidFill>
                <a:latin typeface="Arial" panose="020B0604020202020204" pitchFamily="34" charset="0"/>
                <a:cs typeface="Arial" panose="020B0604020202020204" pitchFamily="34" charset="0"/>
              </a:rPr>
              <a:t>Some</a:t>
            </a:r>
            <a:r>
              <a:rPr lang="fr-FR" b="1" dirty="0">
                <a:solidFill>
                  <a:srgbClr val="00B050"/>
                </a:solidFill>
                <a:latin typeface="Arial" panose="020B0604020202020204" pitchFamily="34" charset="0"/>
                <a:cs typeface="Arial" panose="020B0604020202020204" pitchFamily="34" charset="0"/>
              </a:rPr>
              <a:t> questions </a:t>
            </a:r>
            <a:r>
              <a:rPr lang="fr-FR" b="1" dirty="0" err="1">
                <a:solidFill>
                  <a:srgbClr val="00B050"/>
                </a:solidFill>
                <a:latin typeface="Arial" panose="020B0604020202020204" pitchFamily="34" charset="0"/>
                <a:cs typeface="Arial" panose="020B0604020202020204" pitchFamily="34" charset="0"/>
              </a:rPr>
              <a:t>cannot</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be</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answered</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through</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mere</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fact</a:t>
            </a:r>
            <a:r>
              <a:rPr lang="fr-FR" b="1" dirty="0">
                <a:solidFill>
                  <a:srgbClr val="00B050"/>
                </a:solidFill>
                <a:latin typeface="Arial" panose="020B0604020202020204" pitchFamily="34" charset="0"/>
                <a:cs typeface="Arial" panose="020B0604020202020204" pitchFamily="34" charset="0"/>
              </a:rPr>
              <a:t> checking, </a:t>
            </a:r>
            <a:r>
              <a:rPr lang="fr-FR" b="1" dirty="0" err="1">
                <a:solidFill>
                  <a:srgbClr val="00B050"/>
                </a:solidFill>
                <a:latin typeface="Arial" panose="020B0604020202020204" pitchFamily="34" charset="0"/>
                <a:cs typeface="Arial" panose="020B0604020202020204" pitchFamily="34" charset="0"/>
              </a:rPr>
              <a:t>such</a:t>
            </a:r>
            <a:r>
              <a:rPr lang="fr-FR" b="1" dirty="0">
                <a:solidFill>
                  <a:srgbClr val="00B050"/>
                </a:solidFill>
                <a:latin typeface="Arial" panose="020B0604020202020204" pitchFamily="34" charset="0"/>
                <a:cs typeface="Arial" panose="020B0604020202020204" pitchFamily="34" charset="0"/>
              </a:rPr>
              <a:t> as </a:t>
            </a:r>
            <a:r>
              <a:rPr lang="fr-FR" b="1" dirty="0" err="1">
                <a:solidFill>
                  <a:srgbClr val="00B050"/>
                </a:solidFill>
                <a:latin typeface="Arial" panose="020B0604020202020204" pitchFamily="34" charset="0"/>
                <a:cs typeface="Arial" panose="020B0604020202020204" pitchFamily="34" charset="0"/>
              </a:rPr>
              <a:t>matters</a:t>
            </a:r>
            <a:r>
              <a:rPr lang="fr-FR" b="1" dirty="0">
                <a:solidFill>
                  <a:srgbClr val="00B050"/>
                </a:solidFill>
                <a:latin typeface="Arial" panose="020B0604020202020204" pitchFamily="34" charset="0"/>
                <a:cs typeface="Arial" panose="020B0604020202020204" pitchFamily="34" charset="0"/>
              </a:rPr>
              <a:t> of </a:t>
            </a:r>
            <a:r>
              <a:rPr lang="fr-FR" b="1" dirty="0" err="1">
                <a:solidFill>
                  <a:srgbClr val="00B050"/>
                </a:solidFill>
                <a:latin typeface="Arial" panose="020B0604020202020204" pitchFamily="34" charset="0"/>
                <a:cs typeface="Arial" panose="020B0604020202020204" pitchFamily="34" charset="0"/>
              </a:rPr>
              <a:t>politics</a:t>
            </a:r>
            <a:r>
              <a:rPr lang="fr-FR" b="1" dirty="0">
                <a:solidFill>
                  <a:srgbClr val="00B050"/>
                </a:solidFill>
                <a:latin typeface="Arial" panose="020B0604020202020204" pitchFamily="34" charset="0"/>
                <a:cs typeface="Arial" panose="020B0604020202020204" pitchFamily="34" charset="0"/>
              </a:rPr>
              <a:t>, opinion, or morals.</a:t>
            </a:r>
          </a:p>
          <a:p>
            <a:pPr lvl="0" fontAlgn="base"/>
            <a:r>
              <a:rPr lang="fr-FR" dirty="0">
                <a:solidFill>
                  <a:srgbClr val="C00000"/>
                </a:solidFill>
                <a:latin typeface="Arial" panose="020B0604020202020204" pitchFamily="34" charset="0"/>
                <a:cs typeface="Arial" panose="020B0604020202020204" pitchFamily="34" charset="0"/>
              </a:rPr>
              <a:t>B: Fact checking </a:t>
            </a:r>
            <a:r>
              <a:rPr lang="fr-FR" dirty="0" err="1">
                <a:solidFill>
                  <a:srgbClr val="C00000"/>
                </a:solidFill>
                <a:latin typeface="Arial" panose="020B0604020202020204" pitchFamily="34" charset="0"/>
                <a:cs typeface="Arial" panose="020B0604020202020204" pitchFamily="34" charset="0"/>
              </a:rPr>
              <a:t>could</a:t>
            </a:r>
            <a:r>
              <a:rPr lang="fr-FR" dirty="0">
                <a:solidFill>
                  <a:srgbClr val="C00000"/>
                </a:solidFill>
                <a:latin typeface="Arial" panose="020B0604020202020204" pitchFamily="34" charset="0"/>
                <a:cs typeface="Arial" panose="020B0604020202020204" pitchFamily="34" charset="0"/>
              </a:rPr>
              <a:t> lead the media to spread </a:t>
            </a:r>
            <a:r>
              <a:rPr lang="fr-FR" dirty="0" err="1">
                <a:solidFill>
                  <a:srgbClr val="C00000"/>
                </a:solidFill>
                <a:latin typeface="Arial" panose="020B0604020202020204" pitchFamily="34" charset="0"/>
                <a:cs typeface="Arial" panose="020B0604020202020204" pitchFamily="34" charset="0"/>
              </a:rPr>
              <a:t>other</a:t>
            </a:r>
            <a:r>
              <a:rPr lang="fr-FR" dirty="0">
                <a:solidFill>
                  <a:srgbClr val="C00000"/>
                </a:solidFill>
                <a:latin typeface="Arial" panose="020B0604020202020204" pitchFamily="34" charset="0"/>
                <a:cs typeface="Arial" panose="020B0604020202020204" pitchFamily="34" charset="0"/>
              </a:rPr>
              <a:t> fake news.</a:t>
            </a:r>
          </a:p>
          <a:p>
            <a:pPr lvl="0" fontAlgn="base"/>
            <a:r>
              <a:rPr lang="fr-FR" dirty="0">
                <a:solidFill>
                  <a:srgbClr val="C00000"/>
                </a:solidFill>
                <a:latin typeface="Arial" panose="020B0604020202020204" pitchFamily="34" charset="0"/>
                <a:cs typeface="Arial" panose="020B0604020202020204" pitchFamily="34" charset="0"/>
              </a:rPr>
              <a:t>C: </a:t>
            </a:r>
            <a:r>
              <a:rPr lang="fr-FR" dirty="0" err="1">
                <a:solidFill>
                  <a:srgbClr val="C00000"/>
                </a:solidFill>
                <a:latin typeface="Arial" panose="020B0604020202020204" pitchFamily="34" charset="0"/>
                <a:cs typeface="Arial" panose="020B0604020202020204" pitchFamily="34" charset="0"/>
              </a:rPr>
              <a:t>Journalists</a:t>
            </a:r>
            <a:r>
              <a:rPr lang="fr-FR" dirty="0">
                <a:solidFill>
                  <a:srgbClr val="C00000"/>
                </a:solidFill>
                <a:latin typeface="Arial" panose="020B0604020202020204" pitchFamily="34" charset="0"/>
                <a:cs typeface="Arial" panose="020B0604020202020204" pitchFamily="34" charset="0"/>
              </a:rPr>
              <a:t> are not able to </a:t>
            </a:r>
            <a:r>
              <a:rPr lang="fr-FR" dirty="0" err="1">
                <a:solidFill>
                  <a:srgbClr val="C00000"/>
                </a:solidFill>
                <a:latin typeface="Arial" panose="020B0604020202020204" pitchFamily="34" charset="0"/>
                <a:cs typeface="Arial" panose="020B0604020202020204" pitchFamily="34" charset="0"/>
              </a:rPr>
              <a:t>verify</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every</a:t>
            </a:r>
            <a:r>
              <a:rPr lang="fr-FR" dirty="0">
                <a:solidFill>
                  <a:srgbClr val="C00000"/>
                </a:solidFill>
                <a:latin typeface="Arial" panose="020B0604020202020204" pitchFamily="34" charset="0"/>
                <a:cs typeface="Arial" panose="020B0604020202020204" pitchFamily="34" charset="0"/>
              </a:rPr>
              <a:t> news item.</a:t>
            </a:r>
          </a:p>
          <a:p>
            <a:pPr lvl="0" fontAlgn="base"/>
            <a:r>
              <a:rPr lang="fr-FR" dirty="0">
                <a:solidFill>
                  <a:srgbClr val="C00000"/>
                </a:solidFill>
                <a:latin typeface="Arial" panose="020B0604020202020204" pitchFamily="34" charset="0"/>
                <a:cs typeface="Arial" panose="020B0604020202020204" pitchFamily="34" charset="0"/>
              </a:rPr>
              <a:t>D: The media </a:t>
            </a:r>
            <a:r>
              <a:rPr lang="fr-FR" dirty="0" err="1">
                <a:solidFill>
                  <a:srgbClr val="C00000"/>
                </a:solidFill>
                <a:latin typeface="Arial" panose="020B0604020202020204" pitchFamily="34" charset="0"/>
                <a:cs typeface="Arial" panose="020B0604020202020204" pitchFamily="34" charset="0"/>
              </a:rPr>
              <a:t>always</a:t>
            </a:r>
            <a:r>
              <a:rPr lang="fr-FR" dirty="0">
                <a:solidFill>
                  <a:srgbClr val="C00000"/>
                </a:solidFill>
                <a:latin typeface="Arial" panose="020B0604020202020204" pitchFamily="34" charset="0"/>
                <a:cs typeface="Arial" panose="020B0604020202020204" pitchFamily="34" charset="0"/>
              </a:rPr>
              <a:t> have a </a:t>
            </a:r>
            <a:r>
              <a:rPr lang="fr-FR" dirty="0" err="1">
                <a:solidFill>
                  <a:srgbClr val="C00000"/>
                </a:solidFill>
                <a:latin typeface="Arial" panose="020B0604020202020204" pitchFamily="34" charset="0"/>
                <a:cs typeface="Arial" panose="020B0604020202020204" pitchFamily="34" charset="0"/>
              </a:rPr>
              <a:t>financial</a:t>
            </a:r>
            <a:r>
              <a:rPr lang="fr-FR" dirty="0">
                <a:solidFill>
                  <a:srgbClr val="C00000"/>
                </a:solidFill>
                <a:latin typeface="Arial" panose="020B0604020202020204" pitchFamily="34" charset="0"/>
                <a:cs typeface="Arial" panose="020B0604020202020204" pitchFamily="34" charset="0"/>
              </a:rPr>
              <a:t> motive </a:t>
            </a:r>
            <a:r>
              <a:rPr lang="fr-FR" dirty="0" err="1">
                <a:solidFill>
                  <a:srgbClr val="C00000"/>
                </a:solidFill>
                <a:latin typeface="Arial" panose="020B0604020202020204" pitchFamily="34" charset="0"/>
                <a:cs typeface="Arial" panose="020B0604020202020204" pitchFamily="34" charset="0"/>
              </a:rPr>
              <a:t>which</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necessarily</a:t>
            </a:r>
            <a:r>
              <a:rPr lang="fr-FR" dirty="0">
                <a:solidFill>
                  <a:srgbClr val="C00000"/>
                </a:solidFill>
                <a:latin typeface="Arial" panose="020B0604020202020204" pitchFamily="34" charset="0"/>
                <a:cs typeface="Arial" panose="020B0604020202020204" pitchFamily="34" charset="0"/>
              </a:rPr>
              <a:t> influences </a:t>
            </a:r>
            <a:r>
              <a:rPr lang="fr-FR" dirty="0" err="1">
                <a:solidFill>
                  <a:srgbClr val="C00000"/>
                </a:solidFill>
                <a:latin typeface="Arial" panose="020B0604020202020204" pitchFamily="34" charset="0"/>
                <a:cs typeface="Arial" panose="020B0604020202020204" pitchFamily="34" charset="0"/>
              </a:rPr>
              <a:t>their</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judgment</a:t>
            </a:r>
            <a:r>
              <a:rPr lang="fr-FR" dirty="0">
                <a:solidFill>
                  <a:srgbClr val="C00000"/>
                </a:solidFill>
                <a:latin typeface="Arial" panose="020B0604020202020204" pitchFamily="34" charset="0"/>
                <a:cs typeface="Arial" panose="020B0604020202020204" pitchFamily="34" charset="0"/>
              </a:rPr>
              <a:t>.</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5116410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Q6: </a:t>
            </a:r>
            <a:r>
              <a:rPr lang="fr-FR" b="1" dirty="0" err="1">
                <a:latin typeface="Arial" panose="020B0604020202020204" pitchFamily="34" charset="0"/>
                <a:cs typeface="Arial" panose="020B0604020202020204" pitchFamily="34" charset="0"/>
              </a:rPr>
              <a:t>Which</a:t>
            </a:r>
            <a:r>
              <a:rPr lang="fr-FR" b="1" dirty="0">
                <a:latin typeface="Arial" panose="020B0604020202020204" pitchFamily="34" charset="0"/>
                <a:cs typeface="Arial" panose="020B0604020202020204" pitchFamily="34" charset="0"/>
              </a:rPr>
              <a:t> of the </a:t>
            </a:r>
            <a:r>
              <a:rPr lang="fr-FR" b="1" dirty="0" err="1">
                <a:latin typeface="Arial" panose="020B0604020202020204" pitchFamily="34" charset="0"/>
                <a:cs typeface="Arial" panose="020B0604020202020204" pitchFamily="34" charset="0"/>
              </a:rPr>
              <a:t>following</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does</a:t>
            </a:r>
            <a:r>
              <a:rPr lang="fr-FR" b="1" dirty="0">
                <a:latin typeface="Arial" panose="020B0604020202020204" pitchFamily="34" charset="0"/>
                <a:cs typeface="Arial" panose="020B0604020202020204" pitchFamily="34" charset="0"/>
              </a:rPr>
              <a:t> not </a:t>
            </a:r>
            <a:r>
              <a:rPr lang="fr-FR" b="1" dirty="0" err="1">
                <a:latin typeface="Arial" panose="020B0604020202020204" pitchFamily="34" charset="0"/>
                <a:cs typeface="Arial" panose="020B0604020202020204" pitchFamily="34" charset="0"/>
              </a:rPr>
              <a:t>define</a:t>
            </a:r>
            <a:r>
              <a:rPr lang="fr-FR" b="1" dirty="0">
                <a:latin typeface="Arial" panose="020B0604020202020204" pitchFamily="34" charset="0"/>
                <a:cs typeface="Arial" panose="020B0604020202020204" pitchFamily="34" charset="0"/>
              </a:rPr>
              <a:t> a </a:t>
            </a:r>
            <a:r>
              <a:rPr lang="fr-FR" b="1" dirty="0" err="1">
                <a:latin typeface="Arial" panose="020B0604020202020204" pitchFamily="34" charset="0"/>
                <a:cs typeface="Arial" panose="020B0604020202020204" pitchFamily="34" charset="0"/>
              </a:rPr>
              <a:t>conspiracy</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theory</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A narrative </a:t>
            </a:r>
            <a:r>
              <a:rPr lang="fr-FR" dirty="0" err="1">
                <a:latin typeface="Arial" panose="020B0604020202020204" pitchFamily="34" charset="0"/>
                <a:cs typeface="Arial" panose="020B0604020202020204" pitchFamily="34" charset="0"/>
              </a:rPr>
              <a:t>that</a:t>
            </a:r>
            <a:r>
              <a:rPr lang="fr-FR" dirty="0">
                <a:latin typeface="Arial" panose="020B0604020202020204" pitchFamily="34" charset="0"/>
                <a:cs typeface="Arial" panose="020B0604020202020204" pitchFamily="34" charset="0"/>
              </a:rPr>
              <a:t> claims </a:t>
            </a:r>
            <a:r>
              <a:rPr lang="fr-FR" dirty="0" err="1">
                <a:latin typeface="Arial" panose="020B0604020202020204" pitchFamily="34" charset="0"/>
                <a:cs typeface="Arial" panose="020B0604020202020204" pitchFamily="34" charset="0"/>
              </a:rPr>
              <a:t>there</a:t>
            </a:r>
            <a:r>
              <a:rPr lang="fr-FR" dirty="0">
                <a:latin typeface="Arial" panose="020B0604020202020204" pitchFamily="34" charset="0"/>
                <a:cs typeface="Arial" panose="020B0604020202020204" pitchFamily="34" charset="0"/>
              </a:rPr>
              <a:t> are groups of people </a:t>
            </a:r>
            <a:r>
              <a:rPr lang="fr-FR" dirty="0" err="1">
                <a:latin typeface="Arial" panose="020B0604020202020204" pitchFamily="34" charset="0"/>
                <a:cs typeface="Arial" panose="020B0604020202020204" pitchFamily="34" charset="0"/>
              </a:rPr>
              <a:t>working</a:t>
            </a:r>
            <a:r>
              <a:rPr lang="fr-FR" dirty="0">
                <a:latin typeface="Arial" panose="020B0604020202020204" pitchFamily="34" charset="0"/>
                <a:cs typeface="Arial" panose="020B0604020202020204" pitchFamily="34" charset="0"/>
              </a:rPr>
              <a:t> in the </a:t>
            </a:r>
            <a:r>
              <a:rPr lang="fr-FR" dirty="0" err="1">
                <a:latin typeface="Arial" panose="020B0604020202020204" pitchFamily="34" charset="0"/>
                <a:cs typeface="Arial" panose="020B0604020202020204" pitchFamily="34" charset="0"/>
              </a:rPr>
              <a:t>shadows</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B: </a:t>
            </a:r>
            <a:r>
              <a:rPr lang="fr-FR" dirty="0" err="1">
                <a:latin typeface="Arial" panose="020B0604020202020204" pitchFamily="34" charset="0"/>
                <a:cs typeface="Arial" panose="020B0604020202020204" pitchFamily="34" charset="0"/>
              </a:rPr>
              <a:t>Theoretical</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discourse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that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seems</a:t>
            </a:r>
            <a:r>
              <a:rPr lang="fr-FR" dirty="0">
                <a:latin typeface="Arial" panose="020B0604020202020204" pitchFamily="34" charset="0"/>
                <a:cs typeface="Arial" panose="020B0604020202020204" pitchFamily="34" charset="0"/>
              </a:rPr>
              <a:t> consistent and ‘</a:t>
            </a:r>
            <a:r>
              <a:rPr lang="fr-FR" dirty="0" err="1">
                <a:latin typeface="Arial" panose="020B0604020202020204" pitchFamily="34" charset="0"/>
                <a:cs typeface="Arial" panose="020B0604020202020204" pitchFamily="34" charset="0"/>
              </a:rPr>
              <a:t>logical</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C: A </a:t>
            </a:r>
            <a:r>
              <a:rPr lang="fr-FR" dirty="0" err="1">
                <a:latin typeface="Arial" panose="020B0604020202020204" pitchFamily="34" charset="0"/>
                <a:cs typeface="Arial" panose="020B0604020202020204" pitchFamily="34" charset="0"/>
              </a:rPr>
              <a:t>historical</a:t>
            </a:r>
            <a:r>
              <a:rPr lang="fr-FR" dirty="0">
                <a:latin typeface="Arial" panose="020B0604020202020204" pitchFamily="34" charset="0"/>
                <a:cs typeface="Arial" panose="020B0604020202020204" pitchFamily="34" charset="0"/>
              </a:rPr>
              <a:t> and </a:t>
            </a:r>
            <a:r>
              <a:rPr lang="fr-FR" dirty="0" err="1">
                <a:latin typeface="Arial" panose="020B0604020202020204" pitchFamily="34" charset="0"/>
                <a:cs typeface="Arial" panose="020B0604020202020204" pitchFamily="34" charset="0"/>
              </a:rPr>
              <a:t>scientific</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method</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based</a:t>
            </a:r>
            <a:r>
              <a:rPr lang="fr-FR" dirty="0">
                <a:latin typeface="Arial" panose="020B0604020202020204" pitchFamily="34" charset="0"/>
                <a:cs typeface="Arial" panose="020B0604020202020204" pitchFamily="34" charset="0"/>
              </a:rPr>
              <a:t> on </a:t>
            </a:r>
            <a:r>
              <a:rPr lang="fr-FR" dirty="0" err="1">
                <a:latin typeface="Arial" panose="020B0604020202020204" pitchFamily="34" charset="0"/>
                <a:cs typeface="Arial" panose="020B0604020202020204" pitchFamily="34" charset="0"/>
              </a:rPr>
              <a:t>verifiable</a:t>
            </a:r>
            <a:r>
              <a:rPr lang="fr-FR" dirty="0">
                <a:latin typeface="Arial" panose="020B0604020202020204" pitchFamily="34" charset="0"/>
                <a:cs typeface="Arial" panose="020B0604020202020204" pitchFamily="34" charset="0"/>
              </a:rPr>
              <a:t> information.</a:t>
            </a:r>
          </a:p>
          <a:p>
            <a:pPr lvl="0" fontAlgn="base"/>
            <a:r>
              <a:rPr lang="fr-FR" dirty="0">
                <a:latin typeface="Arial" panose="020B0604020202020204" pitchFamily="34" charset="0"/>
                <a:cs typeface="Arial" panose="020B0604020202020204" pitchFamily="34" charset="0"/>
              </a:rPr>
              <a:t>D: A </a:t>
            </a:r>
            <a:r>
              <a:rPr lang="fr-FR" dirty="0" err="1">
                <a:latin typeface="Arial" panose="020B0604020202020204" pitchFamily="34" charset="0"/>
                <a:cs typeface="Arial" panose="020B0604020202020204" pitchFamily="34" charset="0"/>
              </a:rPr>
              <a:t>structured</a:t>
            </a:r>
            <a:r>
              <a:rPr lang="fr-FR" dirty="0">
                <a:latin typeface="Arial" panose="020B0604020202020204" pitchFamily="34" charset="0"/>
                <a:cs typeface="Arial" panose="020B0604020202020204" pitchFamily="34" charset="0"/>
              </a:rPr>
              <a:t> body of </a:t>
            </a:r>
            <a:r>
              <a:rPr lang="fr-FR" dirty="0" err="1">
                <a:latin typeface="Arial" panose="020B0604020202020204" pitchFamily="34" charset="0"/>
                <a:cs typeface="Arial" panose="020B0604020202020204" pitchFamily="34" charset="0"/>
              </a:rPr>
              <a:t>manipulated</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hypotheses</a:t>
            </a:r>
            <a:r>
              <a:rPr lang="fr-FR" dirty="0">
                <a:latin typeface="Arial" panose="020B0604020202020204" pitchFamily="34" charset="0"/>
                <a:cs typeface="Arial" panose="020B0604020202020204" pitchFamily="34" charset="0"/>
              </a:rPr>
              <a:t> and arguments</a:t>
            </a:r>
            <a:r>
              <a:rPr lang="fr-FR" dirty="0"/>
              <a:t> .</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4188891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Q6: </a:t>
            </a:r>
            <a:r>
              <a:rPr lang="fr-FR" b="1" dirty="0" err="1">
                <a:latin typeface="Arial" panose="020B0604020202020204" pitchFamily="34" charset="0"/>
                <a:cs typeface="Arial" panose="020B0604020202020204" pitchFamily="34" charset="0"/>
              </a:rPr>
              <a:t>Which</a:t>
            </a:r>
            <a:r>
              <a:rPr lang="fr-FR" b="1" dirty="0">
                <a:latin typeface="Arial" panose="020B0604020202020204" pitchFamily="34" charset="0"/>
                <a:cs typeface="Arial" panose="020B0604020202020204" pitchFamily="34" charset="0"/>
              </a:rPr>
              <a:t> of the </a:t>
            </a:r>
            <a:r>
              <a:rPr lang="fr-FR" b="1" dirty="0" err="1">
                <a:latin typeface="Arial" panose="020B0604020202020204" pitchFamily="34" charset="0"/>
                <a:cs typeface="Arial" panose="020B0604020202020204" pitchFamily="34" charset="0"/>
              </a:rPr>
              <a:t>following</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does</a:t>
            </a:r>
            <a:r>
              <a:rPr lang="fr-FR" b="1" dirty="0">
                <a:latin typeface="Arial" panose="020B0604020202020204" pitchFamily="34" charset="0"/>
                <a:cs typeface="Arial" panose="020B0604020202020204" pitchFamily="34" charset="0"/>
              </a:rPr>
              <a:t> not </a:t>
            </a:r>
            <a:r>
              <a:rPr lang="fr-FR" b="1" dirty="0" err="1">
                <a:latin typeface="Arial" panose="020B0604020202020204" pitchFamily="34" charset="0"/>
                <a:cs typeface="Arial" panose="020B0604020202020204" pitchFamily="34" charset="0"/>
              </a:rPr>
              <a:t>define</a:t>
            </a:r>
            <a:r>
              <a:rPr lang="fr-FR" b="1" dirty="0">
                <a:latin typeface="Arial" panose="020B0604020202020204" pitchFamily="34" charset="0"/>
                <a:cs typeface="Arial" panose="020B0604020202020204" pitchFamily="34" charset="0"/>
              </a:rPr>
              <a:t> a </a:t>
            </a:r>
            <a:r>
              <a:rPr lang="fr-FR" b="1" dirty="0" err="1">
                <a:latin typeface="Arial" panose="020B0604020202020204" pitchFamily="34" charset="0"/>
                <a:cs typeface="Arial" panose="020B0604020202020204" pitchFamily="34" charset="0"/>
              </a:rPr>
              <a:t>conspiracy</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theory</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a:solidFill>
                  <a:srgbClr val="C00000"/>
                </a:solidFill>
                <a:latin typeface="Arial" panose="020B0604020202020204" pitchFamily="34" charset="0"/>
                <a:cs typeface="Arial" panose="020B0604020202020204" pitchFamily="34" charset="0"/>
              </a:rPr>
              <a:t>A: A narrative </a:t>
            </a:r>
            <a:r>
              <a:rPr lang="fr-FR" dirty="0" err="1">
                <a:solidFill>
                  <a:srgbClr val="C00000"/>
                </a:solidFill>
                <a:latin typeface="Arial" panose="020B0604020202020204" pitchFamily="34" charset="0"/>
                <a:cs typeface="Arial" panose="020B0604020202020204" pitchFamily="34" charset="0"/>
              </a:rPr>
              <a:t>that</a:t>
            </a:r>
            <a:r>
              <a:rPr lang="fr-FR" dirty="0">
                <a:solidFill>
                  <a:srgbClr val="C00000"/>
                </a:solidFill>
                <a:latin typeface="Arial" panose="020B0604020202020204" pitchFamily="34" charset="0"/>
                <a:cs typeface="Arial" panose="020B0604020202020204" pitchFamily="34" charset="0"/>
              </a:rPr>
              <a:t> claims </a:t>
            </a:r>
            <a:r>
              <a:rPr lang="fr-FR" dirty="0" err="1">
                <a:solidFill>
                  <a:srgbClr val="C00000"/>
                </a:solidFill>
                <a:latin typeface="Arial" panose="020B0604020202020204" pitchFamily="34" charset="0"/>
                <a:cs typeface="Arial" panose="020B0604020202020204" pitchFamily="34" charset="0"/>
              </a:rPr>
              <a:t>there</a:t>
            </a:r>
            <a:r>
              <a:rPr lang="fr-FR" dirty="0">
                <a:solidFill>
                  <a:srgbClr val="C00000"/>
                </a:solidFill>
                <a:latin typeface="Arial" panose="020B0604020202020204" pitchFamily="34" charset="0"/>
                <a:cs typeface="Arial" panose="020B0604020202020204" pitchFamily="34" charset="0"/>
              </a:rPr>
              <a:t> are groups of people </a:t>
            </a:r>
            <a:r>
              <a:rPr lang="fr-FR" dirty="0" err="1">
                <a:solidFill>
                  <a:srgbClr val="C00000"/>
                </a:solidFill>
                <a:latin typeface="Arial" panose="020B0604020202020204" pitchFamily="34" charset="0"/>
                <a:cs typeface="Arial" panose="020B0604020202020204" pitchFamily="34" charset="0"/>
              </a:rPr>
              <a:t>working</a:t>
            </a:r>
            <a:r>
              <a:rPr lang="fr-FR" dirty="0">
                <a:solidFill>
                  <a:srgbClr val="C00000"/>
                </a:solidFill>
                <a:latin typeface="Arial" panose="020B0604020202020204" pitchFamily="34" charset="0"/>
                <a:cs typeface="Arial" panose="020B0604020202020204" pitchFamily="34" charset="0"/>
              </a:rPr>
              <a:t> in the </a:t>
            </a:r>
            <a:r>
              <a:rPr lang="fr-FR" dirty="0" err="1">
                <a:solidFill>
                  <a:srgbClr val="C00000"/>
                </a:solidFill>
                <a:latin typeface="Arial" panose="020B0604020202020204" pitchFamily="34" charset="0"/>
                <a:cs typeface="Arial" panose="020B0604020202020204" pitchFamily="34" charset="0"/>
              </a:rPr>
              <a:t>shadows</a:t>
            </a:r>
            <a:r>
              <a:rPr lang="fr-FR" dirty="0">
                <a:solidFill>
                  <a:srgbClr val="C00000"/>
                </a:solidFill>
                <a:latin typeface="Arial" panose="020B0604020202020204" pitchFamily="34" charset="0"/>
                <a:cs typeface="Arial" panose="020B0604020202020204" pitchFamily="34" charset="0"/>
              </a:rPr>
              <a:t>.</a:t>
            </a:r>
          </a:p>
          <a:p>
            <a:pPr lvl="0" fontAlgn="base"/>
            <a:r>
              <a:rPr lang="fr-FR" dirty="0">
                <a:solidFill>
                  <a:srgbClr val="C00000"/>
                </a:solidFill>
                <a:latin typeface="Arial" panose="020B0604020202020204" pitchFamily="34" charset="0"/>
                <a:cs typeface="Arial" panose="020B0604020202020204" pitchFamily="34" charset="0"/>
              </a:rPr>
              <a:t>B: </a:t>
            </a:r>
            <a:r>
              <a:rPr lang="fr-FR" dirty="0" err="1">
                <a:solidFill>
                  <a:srgbClr val="C00000"/>
                </a:solidFill>
                <a:latin typeface="Arial" panose="020B0604020202020204" pitchFamily="34" charset="0"/>
                <a:cs typeface="Arial" panose="020B0604020202020204" pitchFamily="34" charset="0"/>
              </a:rPr>
              <a:t>Theoretical</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discourse</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that</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seems</a:t>
            </a:r>
            <a:r>
              <a:rPr lang="fr-FR" dirty="0">
                <a:solidFill>
                  <a:srgbClr val="C00000"/>
                </a:solidFill>
                <a:latin typeface="Arial" panose="020B0604020202020204" pitchFamily="34" charset="0"/>
                <a:cs typeface="Arial" panose="020B0604020202020204" pitchFamily="34" charset="0"/>
              </a:rPr>
              <a:t> consistent and ‘</a:t>
            </a:r>
            <a:r>
              <a:rPr lang="fr-FR" dirty="0" err="1">
                <a:solidFill>
                  <a:srgbClr val="C00000"/>
                </a:solidFill>
                <a:latin typeface="Arial" panose="020B0604020202020204" pitchFamily="34" charset="0"/>
                <a:cs typeface="Arial" panose="020B0604020202020204" pitchFamily="34" charset="0"/>
              </a:rPr>
              <a:t>logical</a:t>
            </a:r>
            <a:r>
              <a:rPr lang="fr-FR" dirty="0">
                <a:solidFill>
                  <a:srgbClr val="C00000"/>
                </a:solidFill>
                <a:latin typeface="Arial" panose="020B0604020202020204" pitchFamily="34" charset="0"/>
                <a:cs typeface="Arial" panose="020B0604020202020204" pitchFamily="34" charset="0"/>
              </a:rPr>
              <a:t>’.</a:t>
            </a:r>
          </a:p>
          <a:p>
            <a:pPr lvl="0" fontAlgn="base"/>
            <a:r>
              <a:rPr lang="fr-FR" b="1" dirty="0">
                <a:solidFill>
                  <a:srgbClr val="00B050"/>
                </a:solidFill>
                <a:latin typeface="Arial" panose="020B0604020202020204" pitchFamily="34" charset="0"/>
                <a:cs typeface="Arial" panose="020B0604020202020204" pitchFamily="34" charset="0"/>
              </a:rPr>
              <a:t>C: A </a:t>
            </a:r>
            <a:r>
              <a:rPr lang="fr-FR" b="1" dirty="0" err="1">
                <a:solidFill>
                  <a:srgbClr val="00B050"/>
                </a:solidFill>
                <a:latin typeface="Arial" panose="020B0604020202020204" pitchFamily="34" charset="0"/>
                <a:cs typeface="Arial" panose="020B0604020202020204" pitchFamily="34" charset="0"/>
              </a:rPr>
              <a:t>historical</a:t>
            </a:r>
            <a:r>
              <a:rPr lang="fr-FR" b="1" dirty="0">
                <a:solidFill>
                  <a:srgbClr val="00B050"/>
                </a:solidFill>
                <a:latin typeface="Arial" panose="020B0604020202020204" pitchFamily="34" charset="0"/>
                <a:cs typeface="Arial" panose="020B0604020202020204" pitchFamily="34" charset="0"/>
              </a:rPr>
              <a:t> and </a:t>
            </a:r>
            <a:r>
              <a:rPr lang="fr-FR" b="1" dirty="0" err="1">
                <a:solidFill>
                  <a:srgbClr val="00B050"/>
                </a:solidFill>
                <a:latin typeface="Arial" panose="020B0604020202020204" pitchFamily="34" charset="0"/>
                <a:cs typeface="Arial" panose="020B0604020202020204" pitchFamily="34" charset="0"/>
              </a:rPr>
              <a:t>scientific</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method</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based</a:t>
            </a:r>
            <a:r>
              <a:rPr lang="fr-FR" b="1" dirty="0">
                <a:solidFill>
                  <a:srgbClr val="00B050"/>
                </a:solidFill>
                <a:latin typeface="Arial" panose="020B0604020202020204" pitchFamily="34" charset="0"/>
                <a:cs typeface="Arial" panose="020B0604020202020204" pitchFamily="34" charset="0"/>
              </a:rPr>
              <a:t> on </a:t>
            </a:r>
            <a:r>
              <a:rPr lang="fr-FR" b="1" dirty="0" err="1">
                <a:solidFill>
                  <a:srgbClr val="00B050"/>
                </a:solidFill>
                <a:latin typeface="Arial" panose="020B0604020202020204" pitchFamily="34" charset="0"/>
                <a:cs typeface="Arial" panose="020B0604020202020204" pitchFamily="34" charset="0"/>
              </a:rPr>
              <a:t>verifiable</a:t>
            </a:r>
            <a:r>
              <a:rPr lang="fr-FR" b="1" dirty="0">
                <a:solidFill>
                  <a:srgbClr val="00B050"/>
                </a:solidFill>
                <a:latin typeface="Arial" panose="020B0604020202020204" pitchFamily="34" charset="0"/>
                <a:cs typeface="Arial" panose="020B0604020202020204" pitchFamily="34" charset="0"/>
              </a:rPr>
              <a:t> information.</a:t>
            </a:r>
          </a:p>
          <a:p>
            <a:pPr lvl="0" fontAlgn="base"/>
            <a:r>
              <a:rPr lang="fr-FR" dirty="0">
                <a:solidFill>
                  <a:srgbClr val="C00000"/>
                </a:solidFill>
                <a:latin typeface="Arial" panose="020B0604020202020204" pitchFamily="34" charset="0"/>
                <a:cs typeface="Arial" panose="020B0604020202020204" pitchFamily="34" charset="0"/>
              </a:rPr>
              <a:t>D: A </a:t>
            </a:r>
            <a:r>
              <a:rPr lang="fr-FR" dirty="0" err="1">
                <a:solidFill>
                  <a:srgbClr val="C00000"/>
                </a:solidFill>
                <a:latin typeface="Arial" panose="020B0604020202020204" pitchFamily="34" charset="0"/>
                <a:cs typeface="Arial" panose="020B0604020202020204" pitchFamily="34" charset="0"/>
              </a:rPr>
              <a:t>structured</a:t>
            </a:r>
            <a:r>
              <a:rPr lang="fr-FR" dirty="0">
                <a:solidFill>
                  <a:srgbClr val="C00000"/>
                </a:solidFill>
                <a:latin typeface="Arial" panose="020B0604020202020204" pitchFamily="34" charset="0"/>
                <a:cs typeface="Arial" panose="020B0604020202020204" pitchFamily="34" charset="0"/>
              </a:rPr>
              <a:t> body of </a:t>
            </a:r>
            <a:r>
              <a:rPr lang="fr-FR" dirty="0" err="1">
                <a:solidFill>
                  <a:srgbClr val="C00000"/>
                </a:solidFill>
                <a:latin typeface="Arial" panose="020B0604020202020204" pitchFamily="34" charset="0"/>
                <a:cs typeface="Arial" panose="020B0604020202020204" pitchFamily="34" charset="0"/>
              </a:rPr>
              <a:t>manipulated</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hypotheses</a:t>
            </a:r>
            <a:r>
              <a:rPr lang="fr-FR" dirty="0">
                <a:solidFill>
                  <a:srgbClr val="C00000"/>
                </a:solidFill>
                <a:latin typeface="Arial" panose="020B0604020202020204" pitchFamily="34" charset="0"/>
                <a:cs typeface="Arial" panose="020B0604020202020204" pitchFamily="34" charset="0"/>
              </a:rPr>
              <a:t> and arguments</a:t>
            </a:r>
            <a:r>
              <a:rPr lang="fr-FR" dirty="0">
                <a:solidFill>
                  <a:srgbClr val="C00000"/>
                </a:solidFill>
              </a:rPr>
              <a:t> .</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4593630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Q7: </a:t>
            </a:r>
            <a:r>
              <a:rPr lang="fr-FR" b="1" dirty="0" err="1">
                <a:latin typeface="Arial" panose="020B0604020202020204" pitchFamily="34" charset="0"/>
                <a:cs typeface="Arial" panose="020B0604020202020204" pitchFamily="34" charset="0"/>
              </a:rPr>
              <a:t>What</a:t>
            </a:r>
            <a:r>
              <a:rPr lang="fr-FR" b="1" dirty="0">
                <a:latin typeface="Arial" panose="020B0604020202020204" pitchFamily="34" charset="0"/>
                <a:cs typeface="Arial" panose="020B0604020202020204" pitchFamily="34" charset="0"/>
              </a:rPr>
              <a:t> are the </a:t>
            </a:r>
            <a:r>
              <a:rPr lang="fr-FR" b="1" dirty="0" err="1">
                <a:latin typeface="Arial" panose="020B0604020202020204" pitchFamily="34" charset="0"/>
                <a:cs typeface="Arial" panose="020B0604020202020204" pitchFamily="34" charset="0"/>
              </a:rPr>
              <a:t>consequences</a:t>
            </a:r>
            <a:r>
              <a:rPr lang="fr-FR" b="1" dirty="0">
                <a:latin typeface="Arial" panose="020B0604020202020204" pitchFamily="34" charset="0"/>
                <a:cs typeface="Arial" panose="020B0604020202020204" pitchFamily="34" charset="0"/>
              </a:rPr>
              <a:t> of </a:t>
            </a:r>
            <a:r>
              <a:rPr lang="fr-FR" b="1" dirty="0" err="1">
                <a:latin typeface="Arial" panose="020B0604020202020204" pitchFamily="34" charset="0"/>
                <a:cs typeface="Arial" panose="020B0604020202020204" pitchFamily="34" charset="0"/>
              </a:rPr>
              <a:t>conspiracy</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theories</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a:t>
            </a:r>
            <a:r>
              <a:rPr lang="fr-FR" dirty="0" err="1">
                <a:latin typeface="Arial" panose="020B0604020202020204" pitchFamily="34" charset="0"/>
                <a:cs typeface="Arial" panose="020B0604020202020204" pitchFamily="34" charset="0"/>
              </a:rPr>
              <a:t>They</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generate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hate</a:t>
            </a:r>
            <a:r>
              <a:rPr lang="fr-FR" dirty="0">
                <a:latin typeface="Arial" panose="020B0604020202020204" pitchFamily="34" charset="0"/>
                <a:cs typeface="Arial" panose="020B0604020202020204" pitchFamily="34" charset="0"/>
              </a:rPr>
              <a:t> speech.</a:t>
            </a:r>
          </a:p>
          <a:p>
            <a:pPr lvl="0" fontAlgn="base"/>
            <a:r>
              <a:rPr lang="fr-FR" dirty="0">
                <a:latin typeface="Arial" panose="020B0604020202020204" pitchFamily="34" charset="0"/>
                <a:cs typeface="Arial" panose="020B0604020202020204" pitchFamily="34" charset="0"/>
              </a:rPr>
              <a:t>B: </a:t>
            </a:r>
            <a:r>
              <a:rPr lang="fr-FR" dirty="0" err="1">
                <a:latin typeface="Arial" panose="020B0604020202020204" pitchFamily="34" charset="0"/>
                <a:cs typeface="Arial" panose="020B0604020202020204" pitchFamily="34" charset="0"/>
              </a:rPr>
              <a:t>They</a:t>
            </a:r>
            <a:r>
              <a:rPr lang="fr-FR" dirty="0">
                <a:latin typeface="Arial" panose="020B0604020202020204" pitchFamily="34" charset="0"/>
                <a:cs typeface="Arial" panose="020B0604020202020204" pitchFamily="34" charset="0"/>
              </a:rPr>
              <a:t> lock people </a:t>
            </a:r>
            <a:r>
              <a:rPr lang="fr-FR" dirty="0" err="1">
                <a:latin typeface="Arial" panose="020B0604020202020204" pitchFamily="34" charset="0"/>
                <a:cs typeface="Arial" panose="020B0604020202020204" pitchFamily="34" charset="0"/>
              </a:rPr>
              <a:t>into</a:t>
            </a:r>
            <a:r>
              <a:rPr lang="fr-FR" dirty="0">
                <a:latin typeface="Arial" panose="020B0604020202020204" pitchFamily="34" charset="0"/>
                <a:cs typeface="Arial" panose="020B0604020202020204" pitchFamily="34" charset="0"/>
              </a:rPr>
              <a:t> a </a:t>
            </a:r>
            <a:r>
              <a:rPr lang="fr-FR" dirty="0" err="1">
                <a:latin typeface="Arial" panose="020B0604020202020204" pitchFamily="34" charset="0"/>
                <a:cs typeface="Arial" panose="020B0604020202020204" pitchFamily="34" charset="0"/>
              </a:rPr>
              <a:t>logic</a:t>
            </a:r>
            <a:r>
              <a:rPr lang="fr-FR" dirty="0">
                <a:latin typeface="Arial" panose="020B0604020202020204" pitchFamily="34" charset="0"/>
                <a:cs typeface="Arial" panose="020B0604020202020204" pitchFamily="34" charset="0"/>
              </a:rPr>
              <a:t> of </a:t>
            </a:r>
            <a:r>
              <a:rPr lang="fr-FR" dirty="0" err="1">
                <a:latin typeface="Arial" panose="020B0604020202020204" pitchFamily="34" charset="0"/>
                <a:cs typeface="Arial" panose="020B0604020202020204" pitchFamily="34" charset="0"/>
              </a:rPr>
              <a:t>mistrust</a:t>
            </a:r>
            <a:r>
              <a:rPr lang="fr-FR" dirty="0">
                <a:latin typeface="Arial" panose="020B0604020202020204" pitchFamily="34" charset="0"/>
                <a:cs typeface="Arial" panose="020B0604020202020204" pitchFamily="34" charset="0"/>
              </a:rPr>
              <a:t> and </a:t>
            </a:r>
            <a:r>
              <a:rPr lang="fr-FR" dirty="0" err="1">
                <a:latin typeface="Arial" panose="020B0604020202020204" pitchFamily="34" charset="0"/>
                <a:cs typeface="Arial" panose="020B0604020202020204" pitchFamily="34" charset="0"/>
              </a:rPr>
              <a:t>misconception</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C: </a:t>
            </a:r>
            <a:r>
              <a:rPr lang="fr-FR" dirty="0" err="1">
                <a:latin typeface="Arial" panose="020B0604020202020204" pitchFamily="34" charset="0"/>
                <a:cs typeface="Arial" panose="020B0604020202020204" pitchFamily="34" charset="0"/>
              </a:rPr>
              <a:t>They</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create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adherence</a:t>
            </a:r>
            <a:r>
              <a:rPr lang="fr-FR" dirty="0">
                <a:latin typeface="Arial" panose="020B0604020202020204" pitchFamily="34" charset="0"/>
                <a:cs typeface="Arial" panose="020B0604020202020204" pitchFamily="34" charset="0"/>
              </a:rPr>
              <a:t> to </a:t>
            </a:r>
            <a:r>
              <a:rPr lang="fr-FR" dirty="0" err="1">
                <a:latin typeface="Arial" panose="020B0604020202020204" pitchFamily="34" charset="0"/>
                <a:cs typeface="Arial" panose="020B0604020202020204" pitchFamily="34" charset="0"/>
              </a:rPr>
              <a:t>unproven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theories</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D: </a:t>
            </a:r>
            <a:r>
              <a:rPr lang="fr-FR" dirty="0" err="1">
                <a:latin typeface="Arial" panose="020B0604020202020204" pitchFamily="34" charset="0"/>
                <a:cs typeface="Arial" panose="020B0604020202020204" pitchFamily="34" charset="0"/>
              </a:rPr>
              <a:t>They</a:t>
            </a:r>
            <a:r>
              <a:rPr lang="fr-FR" dirty="0">
                <a:latin typeface="Arial" panose="020B0604020202020204" pitchFamily="34" charset="0"/>
                <a:cs typeface="Arial" panose="020B0604020202020204" pitchFamily="34" charset="0"/>
              </a:rPr>
              <a:t> expose the </a:t>
            </a:r>
            <a:r>
              <a:rPr lang="fr-FR" dirty="0" err="1">
                <a:latin typeface="Arial" panose="020B0604020202020204" pitchFamily="34" charset="0"/>
                <a:cs typeface="Arial" panose="020B0604020202020204" pitchFamily="34" charset="0"/>
              </a:rPr>
              <a:t>truth</a:t>
            </a:r>
            <a:r>
              <a:rPr lang="fr-FR" dirty="0">
                <a:latin typeface="Arial" panose="020B0604020202020204" pitchFamily="34" charset="0"/>
                <a:cs typeface="Arial" panose="020B0604020202020204" pitchFamily="34" charset="0"/>
              </a:rPr>
              <a:t>.</a:t>
            </a:r>
          </a:p>
          <a:p>
            <a:pPr marL="0" indent="0">
              <a:buNone/>
            </a:pPr>
            <a:r>
              <a:rPr lang="fr-FR" dirty="0"/>
              <a:t> </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368754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42800">
            <a:off x="7771678" y="1752685"/>
            <a:ext cx="3963857" cy="4112464"/>
          </a:xfrm>
          <a:prstGeom prst="rect">
            <a:avLst/>
          </a:prstGeom>
        </p:spPr>
      </p:pic>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46265">
            <a:off x="4490324" y="1677420"/>
            <a:ext cx="2837051" cy="3634337"/>
          </a:xfrm>
          <a:prstGeom prst="rect">
            <a:avLst/>
          </a:prstGeom>
        </p:spPr>
      </p:pic>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8" y="1890065"/>
            <a:ext cx="4181707" cy="4162174"/>
          </a:xfrm>
          <a:prstGeom prst="rect">
            <a:avLst/>
          </a:prstGeom>
        </p:spPr>
      </p:pic>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935725" y="890636"/>
            <a:ext cx="9346580" cy="4351338"/>
          </a:xfrm>
        </p:spPr>
        <p:txBody>
          <a:bodyPr/>
          <a:lstStyle/>
          <a:p>
            <a:pPr marL="0" indent="0" algn="ctr">
              <a:lnSpc>
                <a:spcPct val="150000"/>
              </a:lnSpc>
              <a:buNone/>
            </a:pPr>
            <a:r>
              <a:rPr lang="en-US" sz="4000" b="1" dirty="0">
                <a:latin typeface="Arial" panose="020B0604020202020204" pitchFamily="34" charset="0"/>
                <a:cs typeface="Arial" panose="020B0604020202020204" pitchFamily="34" charset="0"/>
              </a:rPr>
              <a:t>Information</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3"/>
          <a:stretch>
            <a:fillRect/>
          </a:stretch>
        </p:blipFill>
        <p:spPr>
          <a:xfrm>
            <a:off x="10636607" y="308902"/>
            <a:ext cx="1057698" cy="581734"/>
          </a:xfrm>
          <a:prstGeom prst="rect">
            <a:avLst/>
          </a:prstGeom>
        </p:spPr>
      </p:pic>
      <p:sp>
        <p:nvSpPr>
          <p:cNvPr id="11" name="Google Shape;175;p22"/>
          <p:cNvSpPr txBox="1">
            <a:spLocks/>
          </p:cNvSpPr>
          <p:nvPr/>
        </p:nvSpPr>
        <p:spPr>
          <a:xfrm>
            <a:off x="617226" y="2442987"/>
            <a:ext cx="3195332" cy="30627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b="1" dirty="0"/>
              <a:t>Of public interest: </a:t>
            </a:r>
          </a:p>
          <a:p>
            <a:pPr marL="0" indent="0" algn="ctr">
              <a:lnSpc>
                <a:spcPct val="100000"/>
              </a:lnSpc>
              <a:spcBef>
                <a:spcPts val="600"/>
              </a:spcBef>
              <a:buNone/>
            </a:pPr>
            <a:r>
              <a:rPr lang="en-US" dirty="0"/>
              <a:t>To be considered information in the media and social sense of the word, a fact must be of public interest. </a:t>
            </a:r>
          </a:p>
        </p:txBody>
      </p:sp>
      <p:sp>
        <p:nvSpPr>
          <p:cNvPr id="12" name="Google Shape;176;p22"/>
          <p:cNvSpPr txBox="1">
            <a:spLocks/>
          </p:cNvSpPr>
          <p:nvPr/>
        </p:nvSpPr>
        <p:spPr>
          <a:xfrm>
            <a:off x="4497750" y="2369721"/>
            <a:ext cx="2822196" cy="3062700"/>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b="1" dirty="0"/>
              <a:t>Factual: </a:t>
            </a:r>
            <a:r>
              <a:rPr lang="en-US" dirty="0"/>
              <a:t>Information must involve fact; it must be factual. </a:t>
            </a:r>
          </a:p>
        </p:txBody>
      </p:sp>
      <p:sp>
        <p:nvSpPr>
          <p:cNvPr id="13" name="Google Shape;177;p22"/>
          <p:cNvSpPr txBox="1">
            <a:spLocks/>
          </p:cNvSpPr>
          <p:nvPr/>
        </p:nvSpPr>
        <p:spPr>
          <a:xfrm>
            <a:off x="8043973" y="2364930"/>
            <a:ext cx="3324000" cy="3062700"/>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US" b="1" dirty="0"/>
              <a:t>Verified and verifiable</a:t>
            </a:r>
            <a:r>
              <a:rPr lang="en-US" dirty="0"/>
              <a:t>: </a:t>
            </a:r>
          </a:p>
          <a:p>
            <a:pPr marL="0" indent="0" algn="ctr">
              <a:spcBef>
                <a:spcPts val="600"/>
              </a:spcBef>
              <a:buNone/>
            </a:pPr>
            <a:r>
              <a:rPr lang="en-US" dirty="0"/>
              <a:t>To confirm its status as information, a fact must be verified and verifiable. </a:t>
            </a:r>
          </a:p>
        </p:txBody>
      </p:sp>
    </p:spTree>
    <p:extLst>
      <p:ext uri="{BB962C8B-B14F-4D97-AF65-F5344CB8AC3E}">
        <p14:creationId xmlns:p14="http://schemas.microsoft.com/office/powerpoint/2010/main" val="16185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Q7: </a:t>
            </a:r>
            <a:r>
              <a:rPr lang="fr-FR" b="1" dirty="0" err="1">
                <a:latin typeface="Arial" panose="020B0604020202020204" pitchFamily="34" charset="0"/>
                <a:cs typeface="Arial" panose="020B0604020202020204" pitchFamily="34" charset="0"/>
              </a:rPr>
              <a:t>What</a:t>
            </a:r>
            <a:r>
              <a:rPr lang="fr-FR" b="1" dirty="0">
                <a:latin typeface="Arial" panose="020B0604020202020204" pitchFamily="34" charset="0"/>
                <a:cs typeface="Arial" panose="020B0604020202020204" pitchFamily="34" charset="0"/>
              </a:rPr>
              <a:t> are the </a:t>
            </a:r>
            <a:r>
              <a:rPr lang="fr-FR" b="1" dirty="0" err="1">
                <a:latin typeface="Arial" panose="020B0604020202020204" pitchFamily="34" charset="0"/>
                <a:cs typeface="Arial" panose="020B0604020202020204" pitchFamily="34" charset="0"/>
              </a:rPr>
              <a:t>consequences</a:t>
            </a:r>
            <a:r>
              <a:rPr lang="fr-FR" b="1" dirty="0">
                <a:latin typeface="Arial" panose="020B0604020202020204" pitchFamily="34" charset="0"/>
                <a:cs typeface="Arial" panose="020B0604020202020204" pitchFamily="34" charset="0"/>
              </a:rPr>
              <a:t> of </a:t>
            </a:r>
            <a:r>
              <a:rPr lang="fr-FR" b="1" dirty="0" err="1">
                <a:latin typeface="Arial" panose="020B0604020202020204" pitchFamily="34" charset="0"/>
                <a:cs typeface="Arial" panose="020B0604020202020204" pitchFamily="34" charset="0"/>
              </a:rPr>
              <a:t>conspiracy</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theories</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b="1" dirty="0">
                <a:solidFill>
                  <a:srgbClr val="00B050"/>
                </a:solidFill>
                <a:latin typeface="Arial" panose="020B0604020202020204" pitchFamily="34" charset="0"/>
                <a:cs typeface="Arial" panose="020B0604020202020204" pitchFamily="34" charset="0"/>
              </a:rPr>
              <a:t>A: </a:t>
            </a:r>
            <a:r>
              <a:rPr lang="fr-FR" b="1" dirty="0" err="1">
                <a:solidFill>
                  <a:srgbClr val="00B050"/>
                </a:solidFill>
                <a:latin typeface="Arial" panose="020B0604020202020204" pitchFamily="34" charset="0"/>
                <a:cs typeface="Arial" panose="020B0604020202020204" pitchFamily="34" charset="0"/>
              </a:rPr>
              <a:t>They</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generate</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hate</a:t>
            </a:r>
            <a:r>
              <a:rPr lang="fr-FR" b="1" dirty="0">
                <a:solidFill>
                  <a:srgbClr val="00B050"/>
                </a:solidFill>
                <a:latin typeface="Arial" panose="020B0604020202020204" pitchFamily="34" charset="0"/>
                <a:cs typeface="Arial" panose="020B0604020202020204" pitchFamily="34" charset="0"/>
              </a:rPr>
              <a:t> speech.</a:t>
            </a:r>
          </a:p>
          <a:p>
            <a:pPr lvl="0" fontAlgn="base"/>
            <a:r>
              <a:rPr lang="fr-FR" b="1" dirty="0">
                <a:solidFill>
                  <a:srgbClr val="00B050"/>
                </a:solidFill>
                <a:latin typeface="Arial" panose="020B0604020202020204" pitchFamily="34" charset="0"/>
                <a:cs typeface="Arial" panose="020B0604020202020204" pitchFamily="34" charset="0"/>
              </a:rPr>
              <a:t>B: </a:t>
            </a:r>
            <a:r>
              <a:rPr lang="fr-FR" b="1" dirty="0" err="1">
                <a:solidFill>
                  <a:srgbClr val="00B050"/>
                </a:solidFill>
                <a:latin typeface="Arial" panose="020B0604020202020204" pitchFamily="34" charset="0"/>
                <a:cs typeface="Arial" panose="020B0604020202020204" pitchFamily="34" charset="0"/>
              </a:rPr>
              <a:t>They</a:t>
            </a:r>
            <a:r>
              <a:rPr lang="fr-FR" b="1" dirty="0">
                <a:solidFill>
                  <a:srgbClr val="00B050"/>
                </a:solidFill>
                <a:latin typeface="Arial" panose="020B0604020202020204" pitchFamily="34" charset="0"/>
                <a:cs typeface="Arial" panose="020B0604020202020204" pitchFamily="34" charset="0"/>
              </a:rPr>
              <a:t> lock people </a:t>
            </a:r>
            <a:r>
              <a:rPr lang="fr-FR" b="1" dirty="0" err="1">
                <a:solidFill>
                  <a:srgbClr val="00B050"/>
                </a:solidFill>
                <a:latin typeface="Arial" panose="020B0604020202020204" pitchFamily="34" charset="0"/>
                <a:cs typeface="Arial" panose="020B0604020202020204" pitchFamily="34" charset="0"/>
              </a:rPr>
              <a:t>into</a:t>
            </a:r>
            <a:r>
              <a:rPr lang="fr-FR" b="1" dirty="0">
                <a:solidFill>
                  <a:srgbClr val="00B050"/>
                </a:solidFill>
                <a:latin typeface="Arial" panose="020B0604020202020204" pitchFamily="34" charset="0"/>
                <a:cs typeface="Arial" panose="020B0604020202020204" pitchFamily="34" charset="0"/>
              </a:rPr>
              <a:t> a </a:t>
            </a:r>
            <a:r>
              <a:rPr lang="fr-FR" b="1" dirty="0" err="1">
                <a:solidFill>
                  <a:srgbClr val="00B050"/>
                </a:solidFill>
                <a:latin typeface="Arial" panose="020B0604020202020204" pitchFamily="34" charset="0"/>
                <a:cs typeface="Arial" panose="020B0604020202020204" pitchFamily="34" charset="0"/>
              </a:rPr>
              <a:t>logic</a:t>
            </a:r>
            <a:r>
              <a:rPr lang="fr-FR" b="1" dirty="0">
                <a:solidFill>
                  <a:srgbClr val="00B050"/>
                </a:solidFill>
                <a:latin typeface="Arial" panose="020B0604020202020204" pitchFamily="34" charset="0"/>
                <a:cs typeface="Arial" panose="020B0604020202020204" pitchFamily="34" charset="0"/>
              </a:rPr>
              <a:t> of </a:t>
            </a:r>
            <a:r>
              <a:rPr lang="fr-FR" b="1" dirty="0" err="1">
                <a:solidFill>
                  <a:srgbClr val="00B050"/>
                </a:solidFill>
                <a:latin typeface="Arial" panose="020B0604020202020204" pitchFamily="34" charset="0"/>
                <a:cs typeface="Arial" panose="020B0604020202020204" pitchFamily="34" charset="0"/>
              </a:rPr>
              <a:t>mistrust</a:t>
            </a:r>
            <a:r>
              <a:rPr lang="fr-FR" b="1" dirty="0">
                <a:solidFill>
                  <a:srgbClr val="00B050"/>
                </a:solidFill>
                <a:latin typeface="Arial" panose="020B0604020202020204" pitchFamily="34" charset="0"/>
                <a:cs typeface="Arial" panose="020B0604020202020204" pitchFamily="34" charset="0"/>
              </a:rPr>
              <a:t> and </a:t>
            </a:r>
            <a:r>
              <a:rPr lang="fr-FR" b="1" dirty="0" err="1">
                <a:solidFill>
                  <a:srgbClr val="00B050"/>
                </a:solidFill>
                <a:latin typeface="Arial" panose="020B0604020202020204" pitchFamily="34" charset="0"/>
                <a:cs typeface="Arial" panose="020B0604020202020204" pitchFamily="34" charset="0"/>
              </a:rPr>
              <a:t>misconception</a:t>
            </a:r>
            <a:r>
              <a:rPr lang="fr-FR" b="1" dirty="0">
                <a:solidFill>
                  <a:srgbClr val="00B050"/>
                </a:solidFill>
                <a:latin typeface="Arial" panose="020B0604020202020204" pitchFamily="34" charset="0"/>
                <a:cs typeface="Arial" panose="020B0604020202020204" pitchFamily="34" charset="0"/>
              </a:rPr>
              <a:t>.</a:t>
            </a:r>
          </a:p>
          <a:p>
            <a:pPr lvl="0" fontAlgn="base"/>
            <a:r>
              <a:rPr lang="fr-FR" b="1" dirty="0">
                <a:solidFill>
                  <a:srgbClr val="00B050"/>
                </a:solidFill>
                <a:latin typeface="Arial" panose="020B0604020202020204" pitchFamily="34" charset="0"/>
                <a:cs typeface="Arial" panose="020B0604020202020204" pitchFamily="34" charset="0"/>
              </a:rPr>
              <a:t>C: </a:t>
            </a:r>
            <a:r>
              <a:rPr lang="fr-FR" b="1" dirty="0" err="1">
                <a:solidFill>
                  <a:srgbClr val="00B050"/>
                </a:solidFill>
                <a:latin typeface="Arial" panose="020B0604020202020204" pitchFamily="34" charset="0"/>
                <a:cs typeface="Arial" panose="020B0604020202020204" pitchFamily="34" charset="0"/>
              </a:rPr>
              <a:t>They</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create</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adherence</a:t>
            </a:r>
            <a:r>
              <a:rPr lang="fr-FR" b="1" dirty="0">
                <a:solidFill>
                  <a:srgbClr val="00B050"/>
                </a:solidFill>
                <a:latin typeface="Arial" panose="020B0604020202020204" pitchFamily="34" charset="0"/>
                <a:cs typeface="Arial" panose="020B0604020202020204" pitchFamily="34" charset="0"/>
              </a:rPr>
              <a:t> to </a:t>
            </a:r>
            <a:r>
              <a:rPr lang="fr-FR" b="1" dirty="0" err="1">
                <a:solidFill>
                  <a:srgbClr val="00B050"/>
                </a:solidFill>
                <a:latin typeface="Arial" panose="020B0604020202020204" pitchFamily="34" charset="0"/>
                <a:cs typeface="Arial" panose="020B0604020202020204" pitchFamily="34" charset="0"/>
              </a:rPr>
              <a:t>unproven</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theories</a:t>
            </a:r>
            <a:r>
              <a:rPr lang="fr-FR" b="1" dirty="0">
                <a:solidFill>
                  <a:srgbClr val="00B050"/>
                </a:solidFill>
                <a:latin typeface="Arial" panose="020B0604020202020204" pitchFamily="34" charset="0"/>
                <a:cs typeface="Arial" panose="020B0604020202020204" pitchFamily="34" charset="0"/>
              </a:rPr>
              <a:t>.</a:t>
            </a:r>
          </a:p>
          <a:p>
            <a:pPr lvl="0" fontAlgn="base"/>
            <a:r>
              <a:rPr lang="fr-FR" dirty="0">
                <a:solidFill>
                  <a:srgbClr val="C00000"/>
                </a:solidFill>
                <a:latin typeface="Arial" panose="020B0604020202020204" pitchFamily="34" charset="0"/>
                <a:cs typeface="Arial" panose="020B0604020202020204" pitchFamily="34" charset="0"/>
              </a:rPr>
              <a:t>D: </a:t>
            </a:r>
            <a:r>
              <a:rPr lang="fr-FR" dirty="0" err="1">
                <a:solidFill>
                  <a:srgbClr val="C00000"/>
                </a:solidFill>
                <a:latin typeface="Arial" panose="020B0604020202020204" pitchFamily="34" charset="0"/>
                <a:cs typeface="Arial" panose="020B0604020202020204" pitchFamily="34" charset="0"/>
              </a:rPr>
              <a:t>They</a:t>
            </a:r>
            <a:r>
              <a:rPr lang="fr-FR" dirty="0">
                <a:solidFill>
                  <a:srgbClr val="C00000"/>
                </a:solidFill>
                <a:latin typeface="Arial" panose="020B0604020202020204" pitchFamily="34" charset="0"/>
                <a:cs typeface="Arial" panose="020B0604020202020204" pitchFamily="34" charset="0"/>
              </a:rPr>
              <a:t> expose the </a:t>
            </a:r>
            <a:r>
              <a:rPr lang="fr-FR" dirty="0" err="1">
                <a:solidFill>
                  <a:srgbClr val="C00000"/>
                </a:solidFill>
                <a:latin typeface="Arial" panose="020B0604020202020204" pitchFamily="34" charset="0"/>
                <a:cs typeface="Arial" panose="020B0604020202020204" pitchFamily="34" charset="0"/>
              </a:rPr>
              <a:t>truth</a:t>
            </a:r>
            <a:r>
              <a:rPr lang="fr-FR" dirty="0">
                <a:solidFill>
                  <a:srgbClr val="C00000"/>
                </a:solidFill>
                <a:latin typeface="Arial" panose="020B0604020202020204" pitchFamily="34" charset="0"/>
                <a:cs typeface="Arial" panose="020B0604020202020204" pitchFamily="34" charset="0"/>
              </a:rPr>
              <a:t>.</a:t>
            </a:r>
            <a:endParaRPr lang="fr-FR" dirty="0"/>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4103293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 Q8: How </a:t>
            </a:r>
            <a:r>
              <a:rPr lang="fr-FR" b="1" dirty="0" err="1">
                <a:latin typeface="Arial" panose="020B0604020202020204" pitchFamily="34" charset="0"/>
                <a:cs typeface="Arial" panose="020B0604020202020204" pitchFamily="34" charset="0"/>
              </a:rPr>
              <a:t>can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we</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effectively</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fight</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conspiracy</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theories</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By </a:t>
            </a:r>
            <a:r>
              <a:rPr lang="fr-FR" dirty="0" err="1">
                <a:latin typeface="Arial" panose="020B0604020202020204" pitchFamily="34" charset="0"/>
                <a:cs typeface="Arial" panose="020B0604020202020204" pitchFamily="34" charset="0"/>
              </a:rPr>
              <a:t>regulating</a:t>
            </a:r>
            <a:r>
              <a:rPr lang="fr-FR" dirty="0">
                <a:latin typeface="Arial" panose="020B0604020202020204" pitchFamily="34" charset="0"/>
                <a:cs typeface="Arial" panose="020B0604020202020204" pitchFamily="34" charset="0"/>
              </a:rPr>
              <a:t> and </a:t>
            </a:r>
            <a:r>
              <a:rPr lang="fr-FR" dirty="0" err="1">
                <a:latin typeface="Arial" panose="020B0604020202020204" pitchFamily="34" charset="0"/>
                <a:cs typeface="Arial" panose="020B0604020202020204" pitchFamily="34" charset="0"/>
              </a:rPr>
              <a:t>limiting</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hateful</a:t>
            </a:r>
            <a:r>
              <a:rPr lang="fr-FR" dirty="0">
                <a:latin typeface="Arial" panose="020B0604020202020204" pitchFamily="34" charset="0"/>
                <a:cs typeface="Arial" panose="020B0604020202020204" pitchFamily="34" charset="0"/>
              </a:rPr>
              <a:t> content and fake news.</a:t>
            </a:r>
          </a:p>
          <a:p>
            <a:pPr lvl="0" fontAlgn="base"/>
            <a:r>
              <a:rPr lang="fr-FR" dirty="0">
                <a:latin typeface="Arial" panose="020B0604020202020204" pitchFamily="34" charset="0"/>
                <a:cs typeface="Arial" panose="020B0604020202020204" pitchFamily="34" charset="0"/>
              </a:rPr>
              <a:t>B: By </a:t>
            </a:r>
            <a:r>
              <a:rPr lang="fr-FR" dirty="0" err="1">
                <a:latin typeface="Arial" panose="020B0604020202020204" pitchFamily="34" charset="0"/>
                <a:cs typeface="Arial" panose="020B0604020202020204" pitchFamily="34" charset="0"/>
              </a:rPr>
              <a:t>banning</a:t>
            </a:r>
            <a:r>
              <a:rPr lang="fr-FR" dirty="0">
                <a:latin typeface="Arial" panose="020B0604020202020204" pitchFamily="34" charset="0"/>
                <a:cs typeface="Arial" panose="020B0604020202020204" pitchFamily="34" charset="0"/>
              </a:rPr>
              <a:t> social networks.</a:t>
            </a:r>
          </a:p>
          <a:p>
            <a:pPr lvl="0" fontAlgn="base"/>
            <a:r>
              <a:rPr lang="fr-FR" dirty="0">
                <a:latin typeface="Arial" panose="020B0604020202020204" pitchFamily="34" charset="0"/>
                <a:cs typeface="Arial" panose="020B0604020202020204" pitchFamily="34" charset="0"/>
              </a:rPr>
              <a:t>C: By </a:t>
            </a:r>
            <a:r>
              <a:rPr lang="fr-FR" dirty="0" err="1">
                <a:latin typeface="Arial" panose="020B0604020202020204" pitchFamily="34" charset="0"/>
                <a:cs typeface="Arial" panose="020B0604020202020204" pitchFamily="34" charset="0"/>
              </a:rPr>
              <a:t>mocking</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conspiracy</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theorists</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D: By </a:t>
            </a:r>
            <a:r>
              <a:rPr lang="fr-FR" dirty="0" err="1">
                <a:latin typeface="Arial" panose="020B0604020202020204" pitchFamily="34" charset="0"/>
                <a:cs typeface="Arial" panose="020B0604020202020204" pitchFamily="34" charset="0"/>
              </a:rPr>
              <a:t>developing</a:t>
            </a:r>
            <a:r>
              <a:rPr lang="fr-FR" dirty="0">
                <a:latin typeface="Arial" panose="020B0604020202020204" pitchFamily="34" charset="0"/>
                <a:cs typeface="Arial" panose="020B0604020202020204" pitchFamily="34" charset="0"/>
              </a:rPr>
              <a:t> the </a:t>
            </a:r>
            <a:r>
              <a:rPr lang="fr-FR" dirty="0" err="1">
                <a:latin typeface="Arial" panose="020B0604020202020204" pitchFamily="34" charset="0"/>
                <a:cs typeface="Arial" panose="020B0604020202020204" pitchFamily="34" charset="0"/>
              </a:rPr>
              <a:t>public’s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critical</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thinking</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skills</a:t>
            </a:r>
            <a:r>
              <a:rPr lang="fr-FR" dirty="0">
                <a:latin typeface="Arial" panose="020B0604020202020204" pitchFamily="34" charset="0"/>
                <a:cs typeface="Arial" panose="020B0604020202020204" pitchFamily="34" charset="0"/>
              </a:rPr>
              <a:t>.</a:t>
            </a:r>
          </a:p>
          <a:p>
            <a:pPr marL="0" indent="0">
              <a:buNone/>
            </a:pPr>
            <a:r>
              <a:rPr lang="fr-FR" dirty="0">
                <a:latin typeface="Arial" panose="020B0604020202020204" pitchFamily="34" charset="0"/>
                <a:cs typeface="Arial" panose="020B0604020202020204" pitchFamily="34" charset="0"/>
              </a:rPr>
              <a:t> </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4525566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err="1">
                <a:latin typeface="Arial Narrow" panose="020B0604020202020204" pitchFamily="34" charset="0"/>
              </a:rPr>
              <a:t>evaluation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 Q8: How </a:t>
            </a:r>
            <a:r>
              <a:rPr lang="fr-FR" b="1" dirty="0" err="1">
                <a:latin typeface="Arial" panose="020B0604020202020204" pitchFamily="34" charset="0"/>
                <a:cs typeface="Arial" panose="020B0604020202020204" pitchFamily="34" charset="0"/>
              </a:rPr>
              <a:t>can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we</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effectively</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fight</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conspiracy</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theories</a:t>
            </a:r>
            <a:r>
              <a:rPr lang="fr-FR" b="1" dirty="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b="1" dirty="0">
                <a:solidFill>
                  <a:srgbClr val="00B050"/>
                </a:solidFill>
                <a:latin typeface="Arial" panose="020B0604020202020204" pitchFamily="34" charset="0"/>
                <a:cs typeface="Arial" panose="020B0604020202020204" pitchFamily="34" charset="0"/>
              </a:rPr>
              <a:t>A: By </a:t>
            </a:r>
            <a:r>
              <a:rPr lang="fr-FR" b="1" dirty="0" err="1">
                <a:solidFill>
                  <a:srgbClr val="00B050"/>
                </a:solidFill>
                <a:latin typeface="Arial" panose="020B0604020202020204" pitchFamily="34" charset="0"/>
                <a:cs typeface="Arial" panose="020B0604020202020204" pitchFamily="34" charset="0"/>
              </a:rPr>
              <a:t>regulating</a:t>
            </a:r>
            <a:r>
              <a:rPr lang="fr-FR" b="1" dirty="0">
                <a:solidFill>
                  <a:srgbClr val="00B050"/>
                </a:solidFill>
                <a:latin typeface="Arial" panose="020B0604020202020204" pitchFamily="34" charset="0"/>
                <a:cs typeface="Arial" panose="020B0604020202020204" pitchFamily="34" charset="0"/>
              </a:rPr>
              <a:t> and </a:t>
            </a:r>
            <a:r>
              <a:rPr lang="fr-FR" b="1" dirty="0" err="1">
                <a:solidFill>
                  <a:srgbClr val="00B050"/>
                </a:solidFill>
                <a:latin typeface="Arial" panose="020B0604020202020204" pitchFamily="34" charset="0"/>
                <a:cs typeface="Arial" panose="020B0604020202020204" pitchFamily="34" charset="0"/>
              </a:rPr>
              <a:t>limiting</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hateful</a:t>
            </a:r>
            <a:r>
              <a:rPr lang="fr-FR" b="1" dirty="0">
                <a:solidFill>
                  <a:srgbClr val="00B050"/>
                </a:solidFill>
                <a:latin typeface="Arial" panose="020B0604020202020204" pitchFamily="34" charset="0"/>
                <a:cs typeface="Arial" panose="020B0604020202020204" pitchFamily="34" charset="0"/>
              </a:rPr>
              <a:t> content and fake news.</a:t>
            </a:r>
          </a:p>
          <a:p>
            <a:pPr lvl="0" fontAlgn="base"/>
            <a:r>
              <a:rPr lang="fr-FR" dirty="0">
                <a:solidFill>
                  <a:srgbClr val="C00000"/>
                </a:solidFill>
                <a:latin typeface="Arial" panose="020B0604020202020204" pitchFamily="34" charset="0"/>
                <a:cs typeface="Arial" panose="020B0604020202020204" pitchFamily="34" charset="0"/>
              </a:rPr>
              <a:t>B: By </a:t>
            </a:r>
            <a:r>
              <a:rPr lang="fr-FR" dirty="0" err="1">
                <a:solidFill>
                  <a:srgbClr val="C00000"/>
                </a:solidFill>
                <a:latin typeface="Arial" panose="020B0604020202020204" pitchFamily="34" charset="0"/>
                <a:cs typeface="Arial" panose="020B0604020202020204" pitchFamily="34" charset="0"/>
              </a:rPr>
              <a:t>banning</a:t>
            </a:r>
            <a:r>
              <a:rPr lang="fr-FR" dirty="0">
                <a:solidFill>
                  <a:srgbClr val="C00000"/>
                </a:solidFill>
                <a:latin typeface="Arial" panose="020B0604020202020204" pitchFamily="34" charset="0"/>
                <a:cs typeface="Arial" panose="020B0604020202020204" pitchFamily="34" charset="0"/>
              </a:rPr>
              <a:t> social networks.</a:t>
            </a:r>
          </a:p>
          <a:p>
            <a:pPr lvl="0" fontAlgn="base"/>
            <a:r>
              <a:rPr lang="fr-FR" dirty="0">
                <a:solidFill>
                  <a:srgbClr val="C00000"/>
                </a:solidFill>
                <a:latin typeface="Arial" panose="020B0604020202020204" pitchFamily="34" charset="0"/>
                <a:cs typeface="Arial" panose="020B0604020202020204" pitchFamily="34" charset="0"/>
              </a:rPr>
              <a:t>C: By </a:t>
            </a:r>
            <a:r>
              <a:rPr lang="fr-FR" dirty="0" err="1">
                <a:solidFill>
                  <a:srgbClr val="C00000"/>
                </a:solidFill>
                <a:latin typeface="Arial" panose="020B0604020202020204" pitchFamily="34" charset="0"/>
                <a:cs typeface="Arial" panose="020B0604020202020204" pitchFamily="34" charset="0"/>
              </a:rPr>
              <a:t>mocking</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conspiracy</a:t>
            </a:r>
            <a:r>
              <a:rPr lang="fr-FR" dirty="0">
                <a:solidFill>
                  <a:srgbClr val="C00000"/>
                </a:solidFill>
                <a:latin typeface="Arial" panose="020B0604020202020204" pitchFamily="34" charset="0"/>
                <a:cs typeface="Arial" panose="020B0604020202020204" pitchFamily="34" charset="0"/>
              </a:rPr>
              <a:t> </a:t>
            </a:r>
            <a:r>
              <a:rPr lang="fr-FR" dirty="0" err="1">
                <a:solidFill>
                  <a:srgbClr val="C00000"/>
                </a:solidFill>
                <a:latin typeface="Arial" panose="020B0604020202020204" pitchFamily="34" charset="0"/>
                <a:cs typeface="Arial" panose="020B0604020202020204" pitchFamily="34" charset="0"/>
              </a:rPr>
              <a:t>theorists</a:t>
            </a:r>
            <a:r>
              <a:rPr lang="fr-FR" dirty="0">
                <a:solidFill>
                  <a:srgbClr val="C00000"/>
                </a:solidFill>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a:p>
            <a:pPr lvl="0" fontAlgn="base"/>
            <a:r>
              <a:rPr lang="fr-FR" b="1" dirty="0">
                <a:solidFill>
                  <a:srgbClr val="00B050"/>
                </a:solidFill>
                <a:latin typeface="Arial" panose="020B0604020202020204" pitchFamily="34" charset="0"/>
                <a:cs typeface="Arial" panose="020B0604020202020204" pitchFamily="34" charset="0"/>
              </a:rPr>
              <a:t>D: By </a:t>
            </a:r>
            <a:r>
              <a:rPr lang="fr-FR" b="1" dirty="0" err="1">
                <a:solidFill>
                  <a:srgbClr val="00B050"/>
                </a:solidFill>
                <a:latin typeface="Arial" panose="020B0604020202020204" pitchFamily="34" charset="0"/>
                <a:cs typeface="Arial" panose="020B0604020202020204" pitchFamily="34" charset="0"/>
              </a:rPr>
              <a:t>developing</a:t>
            </a:r>
            <a:r>
              <a:rPr lang="fr-FR" b="1" dirty="0">
                <a:solidFill>
                  <a:srgbClr val="00B050"/>
                </a:solidFill>
                <a:latin typeface="Arial" panose="020B0604020202020204" pitchFamily="34" charset="0"/>
                <a:cs typeface="Arial" panose="020B0604020202020204" pitchFamily="34" charset="0"/>
              </a:rPr>
              <a:t> the </a:t>
            </a:r>
            <a:r>
              <a:rPr lang="fr-FR" b="1" dirty="0" err="1">
                <a:solidFill>
                  <a:srgbClr val="00B050"/>
                </a:solidFill>
                <a:latin typeface="Arial" panose="020B0604020202020204" pitchFamily="34" charset="0"/>
                <a:cs typeface="Arial" panose="020B0604020202020204" pitchFamily="34" charset="0"/>
              </a:rPr>
              <a:t>public’s</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critical</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thinking</a:t>
            </a:r>
            <a:r>
              <a:rPr lang="fr-FR" b="1" dirty="0">
                <a:solidFill>
                  <a:srgbClr val="00B050"/>
                </a:solidFill>
                <a:latin typeface="Arial" panose="020B0604020202020204" pitchFamily="34" charset="0"/>
                <a:cs typeface="Arial" panose="020B0604020202020204" pitchFamily="34" charset="0"/>
              </a:rPr>
              <a:t> </a:t>
            </a:r>
            <a:r>
              <a:rPr lang="fr-FR" b="1" dirty="0" err="1">
                <a:solidFill>
                  <a:srgbClr val="00B050"/>
                </a:solidFill>
                <a:latin typeface="Arial" panose="020B0604020202020204" pitchFamily="34" charset="0"/>
                <a:cs typeface="Arial" panose="020B0604020202020204" pitchFamily="34" charset="0"/>
              </a:rPr>
              <a:t>skills</a:t>
            </a:r>
            <a:r>
              <a:rPr lang="fr-FR" b="1" dirty="0">
                <a:solidFill>
                  <a:srgbClr val="00B050"/>
                </a:solidFill>
                <a:latin typeface="Arial" panose="020B0604020202020204" pitchFamily="34" charset="0"/>
                <a:cs typeface="Arial" panose="020B0604020202020204" pitchFamily="34" charset="0"/>
              </a:rPr>
              <a:t>.</a:t>
            </a:r>
          </a:p>
          <a:p>
            <a:pPr marL="0" indent="0">
              <a:buNone/>
            </a:pPr>
            <a:r>
              <a:rPr lang="fr-FR" dirty="0">
                <a:latin typeface="Arial" panose="020B0604020202020204" pitchFamily="34" charset="0"/>
                <a:cs typeface="Arial" panose="020B0604020202020204" pitchFamily="34" charset="0"/>
              </a:rPr>
              <a:t> </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07777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lstStyle/>
          <a:p>
            <a:pPr algn="r"/>
            <a:r>
              <a:rPr lang="en-GB" b="1" cap="all" noProof="0" dirty="0">
                <a:latin typeface="Arial Narrow" panose="020B0604020202020204" pitchFamily="34" charset="0"/>
              </a:rPr>
              <a:t>KEY TOPIC 5</a:t>
            </a: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normAutofit/>
          </a:bodyPr>
          <a:lstStyle/>
          <a:p>
            <a:pPr algn="r"/>
            <a:r>
              <a:rPr lang="en-GB" sz="2600" noProof="0" dirty="0">
                <a:latin typeface="Arial" panose="020B0604020202020204" pitchFamily="34" charset="0"/>
              </a:rPr>
              <a:t>HATE SPEECH AND DIGITAL CITIZENSHIP</a:t>
            </a: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15369524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2950556" y="892493"/>
            <a:ext cx="7629600" cy="853921"/>
          </a:xfrm>
        </p:spPr>
        <p:txBody>
          <a:bodyPr anchor="t">
            <a:normAutofit fontScale="90000"/>
          </a:bodyPr>
          <a:lstStyle/>
          <a:p>
            <a:pPr algn="l"/>
            <a:r>
              <a:rPr lang="en-GB" sz="3200" b="1" cap="all" noProof="0" dirty="0">
                <a:solidFill>
                  <a:schemeClr val="bg1"/>
                </a:solidFill>
                <a:latin typeface="Arial Narrow" panose="020B0604020202020204" pitchFamily="34" charset="0"/>
              </a:rPr>
              <a:t>Lesson Objectives: </a:t>
            </a:r>
            <a:br>
              <a:rPr lang="en-GB" sz="3200" b="1" cap="all" noProof="0" dirty="0">
                <a:latin typeface="Arial Narrow" panose="020B0604020202020204" pitchFamily="34" charset="0"/>
              </a:rPr>
            </a:br>
            <a:br>
              <a:rPr lang="en-GB" sz="3200" b="1" cap="all" noProof="0" dirty="0">
                <a:latin typeface="Arial Narrow" panose="020B0604020202020204" pitchFamily="34" charset="0"/>
              </a:rPr>
            </a:br>
            <a:endParaRPr lang="en-GB" sz="1800" noProof="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3" name="Rectangle 2"/>
          <p:cNvSpPr/>
          <p:nvPr/>
        </p:nvSpPr>
        <p:spPr>
          <a:xfrm>
            <a:off x="3047999" y="1783080"/>
            <a:ext cx="8520545" cy="4154984"/>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Students must be able to distinguish between rights and duties on the Internet.</a:t>
            </a:r>
          </a:p>
          <a:p>
            <a:r>
              <a:rPr lang="en-US" sz="2400" dirty="0">
                <a:solidFill>
                  <a:schemeClr val="bg1"/>
                </a:solidFill>
                <a:latin typeface="Arial" panose="020B0604020202020204" pitchFamily="34" charset="0"/>
                <a:cs typeface="Arial" panose="020B0604020202020204" pitchFamily="34" charset="0"/>
              </a:rPr>
              <a:t> </a:t>
            </a:r>
          </a:p>
          <a:p>
            <a:r>
              <a:rPr lang="en-US" sz="2400" dirty="0">
                <a:solidFill>
                  <a:schemeClr val="bg1"/>
                </a:solidFill>
                <a:latin typeface="Arial" panose="020B0604020202020204" pitchFamily="34" charset="0"/>
                <a:cs typeface="Arial" panose="020B0604020202020204" pitchFamily="34" charset="0"/>
              </a:rPr>
              <a:t>Students should be able to identify and deconstruct hate and racist messages on the web.</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Students must be able to respond to hate messages and conspiracy theories in a constructive way.</a:t>
            </a:r>
          </a:p>
          <a:p>
            <a:r>
              <a:rPr lang="en-US" sz="2400" dirty="0">
                <a:solidFill>
                  <a:schemeClr val="bg1"/>
                </a:solidFill>
                <a:latin typeface="Arial" panose="020B0604020202020204" pitchFamily="34" charset="0"/>
                <a:cs typeface="Arial" panose="020B0604020202020204" pitchFamily="34" charset="0"/>
              </a:rPr>
              <a:t> </a:t>
            </a:r>
          </a:p>
          <a:p>
            <a:r>
              <a:rPr lang="en-US" sz="2400" dirty="0">
                <a:solidFill>
                  <a:schemeClr val="bg1"/>
                </a:solidFill>
                <a:latin typeface="Arial" panose="020B0604020202020204" pitchFamily="34" charset="0"/>
                <a:cs typeface="Arial" panose="020B0604020202020204" pitchFamily="34" charset="0"/>
              </a:rPr>
              <a:t>Students should be able to use social networks consciously and creatively. </a:t>
            </a:r>
          </a:p>
        </p:txBody>
      </p:sp>
    </p:spTree>
    <p:extLst>
      <p:ext uri="{BB962C8B-B14F-4D97-AF65-F5344CB8AC3E}">
        <p14:creationId xmlns:p14="http://schemas.microsoft.com/office/powerpoint/2010/main" val="3396522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fr-FR" b="1" cap="all" dirty="0" err="1">
                <a:latin typeface="Arial Narrow" panose="020B0604020202020204" pitchFamily="34" charset="0"/>
              </a:rPr>
              <a:t>Hate</a:t>
            </a:r>
            <a:r>
              <a:rPr lang="fr-FR" b="1" cap="all" dirty="0">
                <a:latin typeface="Arial Narrow" panose="020B0604020202020204" pitchFamily="34" charset="0"/>
              </a:rPr>
              <a:t> Speech and digital </a:t>
            </a:r>
            <a:r>
              <a:rPr lang="fr-FR" b="1" cap="all" dirty="0" err="1">
                <a:latin typeface="Arial Narrow" panose="020B0604020202020204" pitchFamily="34" charset="0"/>
              </a:rPr>
              <a:t>citizenship</a:t>
            </a:r>
            <a:endParaRPr lang="fr-FR"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129882" y="2212332"/>
            <a:ext cx="9223917" cy="2204851"/>
          </a:xfrm>
        </p:spPr>
        <p:txBody>
          <a:bodyPr>
            <a:normAutofit lnSpcReduction="10000"/>
          </a:bodyPr>
          <a:lstStyle/>
          <a:p>
            <a:pPr marL="0" indent="0">
              <a:buNone/>
            </a:pPr>
            <a:r>
              <a:rPr lang="en-US" sz="2600" b="1" dirty="0">
                <a:latin typeface="Arial" panose="020B0604020202020204" pitchFamily="34" charset="0"/>
                <a:cs typeface="Arial" panose="020B0604020202020204" pitchFamily="34" charset="0"/>
              </a:rPr>
              <a:t>Hate Speech </a:t>
            </a:r>
            <a:r>
              <a:rPr lang="en-US" sz="2600" dirty="0">
                <a:latin typeface="Arial" panose="020B0604020202020204" pitchFamily="34" charset="0"/>
                <a:cs typeface="Arial" panose="020B0604020202020204" pitchFamily="34" charset="0"/>
              </a:rPr>
              <a:t>: phrase, text, sound, image or all form of expression that expresses </a:t>
            </a:r>
            <a:r>
              <a:rPr lang="en-US" sz="2600" b="1" dirty="0">
                <a:latin typeface="Arial" panose="020B0604020202020204" pitchFamily="34" charset="0"/>
                <a:cs typeface="Arial" panose="020B0604020202020204" pitchFamily="34" charset="0"/>
              </a:rPr>
              <a:t>hate,</a:t>
            </a:r>
            <a:r>
              <a:rPr lang="en-US" sz="26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rejection and detestation of others</a:t>
            </a:r>
            <a:r>
              <a:rPr lang="en-US" sz="2600" dirty="0">
                <a:latin typeface="Arial" panose="020B0604020202020204" pitchFamily="34" charset="0"/>
                <a:cs typeface="Arial" panose="020B0604020202020204" pitchFamily="34" charset="0"/>
              </a:rPr>
              <a:t>. When such an expression of hatred is made public, it can also incite witnesses or the target to express that hatred again with similar or higher levels of violence. This is what is known as </a:t>
            </a:r>
            <a:r>
              <a:rPr lang="en-US" sz="2600" b="1" dirty="0">
                <a:latin typeface="Arial" panose="020B0604020202020204" pitchFamily="34" charset="0"/>
                <a:cs typeface="Arial" panose="020B0604020202020204" pitchFamily="34" charset="0"/>
              </a:rPr>
              <a:t>inciting hatred</a:t>
            </a:r>
            <a:r>
              <a:rPr lang="en-US" sz="2600" dirty="0">
                <a:latin typeface="Arial" panose="020B0604020202020204" pitchFamily="34" charset="0"/>
                <a:cs typeface="Arial" panose="020B0604020202020204" pitchFamily="34" charset="0"/>
              </a:rPr>
              <a:t>.</a:t>
            </a:r>
          </a:p>
          <a:p>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12" y="2288336"/>
            <a:ext cx="1671063" cy="573837"/>
          </a:xfrm>
          <a:prstGeom prst="rect">
            <a:avLst/>
          </a:prstGeom>
        </p:spPr>
      </p:pic>
      <p:sp>
        <p:nvSpPr>
          <p:cNvPr id="9" name="Espace réservé du contenu 2">
            <a:extLst>
              <a:ext uri="{FF2B5EF4-FFF2-40B4-BE49-F238E27FC236}">
                <a16:creationId xmlns:a16="http://schemas.microsoft.com/office/drawing/2014/main" id="{484A7ED0-66CF-E94E-87DB-121D28F5C07B}"/>
              </a:ext>
            </a:extLst>
          </p:cNvPr>
          <p:cNvSpPr txBox="1">
            <a:spLocks/>
          </p:cNvSpPr>
          <p:nvPr/>
        </p:nvSpPr>
        <p:spPr>
          <a:xfrm>
            <a:off x="2048106" y="4607495"/>
            <a:ext cx="9223917" cy="13365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rial" panose="020B0604020202020204" pitchFamily="34" charset="0"/>
                <a:cs typeface="Arial" panose="020B0604020202020204" pitchFamily="34" charset="0"/>
              </a:rPr>
              <a:t>When combined with a lack of critical thinking, this type of content, based on </a:t>
            </a:r>
            <a:r>
              <a:rPr lang="en-US" sz="2600" b="1" dirty="0">
                <a:latin typeface="Arial" panose="020B0604020202020204" pitchFamily="34" charset="0"/>
                <a:cs typeface="Arial" panose="020B0604020202020204" pitchFamily="34" charset="0"/>
              </a:rPr>
              <a:t>stereotypes </a:t>
            </a:r>
            <a:r>
              <a:rPr lang="en-US" sz="2600" dirty="0">
                <a:latin typeface="Arial" panose="020B0604020202020204" pitchFamily="34" charset="0"/>
                <a:cs typeface="Arial" panose="020B0604020202020204" pitchFamily="34" charset="0"/>
              </a:rPr>
              <a:t>and </a:t>
            </a:r>
            <a:r>
              <a:rPr lang="en-US" sz="2600" b="1" dirty="0">
                <a:latin typeface="Arial" panose="020B0604020202020204" pitchFamily="34" charset="0"/>
                <a:cs typeface="Arial" panose="020B0604020202020204" pitchFamily="34" charset="0"/>
              </a:rPr>
              <a:t>misconceptions</a:t>
            </a:r>
            <a:r>
              <a:rPr lang="en-US" sz="2600" dirty="0">
                <a:latin typeface="Arial" panose="020B0604020202020204" pitchFamily="34" charset="0"/>
                <a:cs typeface="Arial" panose="020B0604020202020204" pitchFamily="34" charset="0"/>
              </a:rPr>
              <a:t> leads to overgeneralizations and a feeling of paranoia and sometimes real violence. </a:t>
            </a:r>
            <a:endParaRPr lang="fr-FR" sz="2600" dirty="0">
              <a:latin typeface="Arial" panose="020B0604020202020204" pitchFamily="34" charset="0"/>
              <a:cs typeface="Arial" panose="020B0604020202020204" pitchFamily="34" charset="0"/>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12" y="4629920"/>
            <a:ext cx="1472599" cy="419481"/>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7999" y="5687122"/>
            <a:ext cx="2258691" cy="139057"/>
          </a:xfrm>
          <a:prstGeom prst="rect">
            <a:avLst/>
          </a:prstGeom>
        </p:spPr>
      </p:pic>
    </p:spTree>
    <p:extLst>
      <p:ext uri="{BB962C8B-B14F-4D97-AF65-F5344CB8AC3E}">
        <p14:creationId xmlns:p14="http://schemas.microsoft.com/office/powerpoint/2010/main" val="6426998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262022"/>
            <a:ext cx="10813472" cy="4351338"/>
          </a:xfrm>
        </p:spPr>
        <p:txBody>
          <a:bodyPr>
            <a:normAutofit/>
          </a:bodyPr>
          <a:lstStyle/>
          <a:p>
            <a:pPr marL="0" indent="0" algn="ctr">
              <a:buNone/>
            </a:pPr>
            <a:r>
              <a:rPr lang="fr-FR" sz="2600" b="1" dirty="0">
                <a:latin typeface="Arial" panose="020B0604020202020204" pitchFamily="34" charset="0"/>
                <a:cs typeface="Arial" panose="020B0604020202020204" pitchFamily="34" charset="0"/>
              </a:rPr>
              <a:t>Digital </a:t>
            </a:r>
            <a:r>
              <a:rPr lang="fr-FR" sz="2600" b="1" dirty="0" err="1">
                <a:latin typeface="Arial" panose="020B0604020202020204" pitchFamily="34" charset="0"/>
                <a:cs typeface="Arial" panose="020B0604020202020204" pitchFamily="34" charset="0"/>
              </a:rPr>
              <a:t>Citizenship</a:t>
            </a:r>
            <a:r>
              <a:rPr lang="fr-FR" sz="2600" b="1" dirty="0">
                <a:latin typeface="Arial" panose="020B0604020202020204" pitchFamily="34" charset="0"/>
                <a:cs typeface="Arial" panose="020B0604020202020204" pitchFamily="34" charset="0"/>
              </a:rPr>
              <a:t> </a:t>
            </a:r>
          </a:p>
          <a:p>
            <a:pPr marL="0" indent="0" algn="ctr">
              <a:buNone/>
            </a:pPr>
            <a:endParaRPr lang="fr-FR" sz="2600" b="1" dirty="0">
              <a:latin typeface="Arial" panose="020B0604020202020204" pitchFamily="34" charset="0"/>
              <a:cs typeface="Arial" panose="020B0604020202020204" pitchFamily="34" charset="0"/>
            </a:endParaRPr>
          </a:p>
          <a:p>
            <a:pPr marL="0" indent="0" algn="ctr">
              <a:buNone/>
            </a:pPr>
            <a:r>
              <a:rPr lang="en-US" sz="2600" dirty="0">
                <a:latin typeface="Arial" panose="020B0604020202020204" pitchFamily="34" charset="0"/>
                <a:cs typeface="Arial" panose="020B0604020202020204" pitchFamily="34" charset="0"/>
              </a:rPr>
              <a:t>It’s the relationship we have with other individuals and the way we "make society" on the Internet. In other words, the way in which internet users </a:t>
            </a:r>
            <a:r>
              <a:rPr lang="en-US" sz="2600" b="1" dirty="0">
                <a:latin typeface="Arial" panose="020B0604020202020204" pitchFamily="34" charset="0"/>
                <a:cs typeface="Arial" panose="020B0604020202020204" pitchFamily="34" charset="0"/>
              </a:rPr>
              <a:t>behave and interact </a:t>
            </a:r>
            <a:r>
              <a:rPr lang="en-US" sz="2600" dirty="0">
                <a:latin typeface="Arial" panose="020B0604020202020204" pitchFamily="34" charset="0"/>
                <a:cs typeface="Arial" panose="020B0604020202020204" pitchFamily="34" charset="0"/>
              </a:rPr>
              <a:t>online. </a:t>
            </a:r>
          </a:p>
          <a:p>
            <a:pPr marL="0" indent="0" algn="ctr">
              <a:buNone/>
            </a:pPr>
            <a:r>
              <a:rPr lang="en-US" sz="2600" dirty="0">
                <a:latin typeface="Arial" panose="020B0604020202020204" pitchFamily="34" charset="0"/>
                <a:cs typeface="Arial" panose="020B0604020202020204" pitchFamily="34" charset="0"/>
              </a:rPr>
              <a:t>The rights and obligations we have in real life are the same online and our behaviors and interactions also define how others perceive us on the internet.</a:t>
            </a:r>
          </a:p>
          <a:p>
            <a:pPr marL="0" indent="0" algn="ctr">
              <a:buNone/>
            </a:pPr>
            <a:r>
              <a:rPr lang="en-US" sz="2600" dirty="0">
                <a:latin typeface="Arial" panose="020B0604020202020204" pitchFamily="34" charset="0"/>
                <a:cs typeface="Arial" panose="020B0604020202020204" pitchFamily="34" charset="0"/>
              </a:rPr>
              <a:t>This concept refers also to </a:t>
            </a:r>
            <a:r>
              <a:rPr lang="en-US" sz="2600" b="1" dirty="0">
                <a:latin typeface="Arial" panose="020B0604020202020204" pitchFamily="34" charset="0"/>
                <a:cs typeface="Arial" panose="020B0604020202020204" pitchFamily="34" charset="0"/>
              </a:rPr>
              <a:t>how we protect our privacy online</a:t>
            </a:r>
            <a:r>
              <a:rPr lang="en-US" sz="2600" dirty="0">
                <a:latin typeface="Arial" panose="020B0604020202020204" pitchFamily="34" charset="0"/>
                <a:cs typeface="Arial" panose="020B0604020202020204" pitchFamily="34" charset="0"/>
              </a:rPr>
              <a:t> (e.g. passwords, location, internet history etc.).</a:t>
            </a:r>
          </a:p>
          <a:p>
            <a:pPr algn="ct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772" y="1879315"/>
            <a:ext cx="3846584" cy="155448"/>
          </a:xfrm>
          <a:prstGeom prst="rect">
            <a:avLst/>
          </a:prstGeom>
        </p:spPr>
      </p:pic>
    </p:spTree>
    <p:extLst>
      <p:ext uri="{BB962C8B-B14F-4D97-AF65-F5344CB8AC3E}">
        <p14:creationId xmlns:p14="http://schemas.microsoft.com/office/powerpoint/2010/main" val="36275070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452180"/>
            <a:ext cx="9704885" cy="1090919"/>
          </a:xfrm>
        </p:spPr>
        <p:txBody>
          <a:bodyPr>
            <a:normAutofit/>
          </a:bodyPr>
          <a:lstStyle/>
          <a:p>
            <a:r>
              <a:rPr lang="en-US" sz="3600" b="1" dirty="0"/>
              <a:t>KEY TAKEAWAYS</a:t>
            </a:r>
            <a:endParaRPr lang="fr-FR" sz="36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691944"/>
            <a:ext cx="11651673" cy="4598351"/>
          </a:xfrm>
        </p:spPr>
        <p:txBody>
          <a:bodyPr>
            <a:noAutofit/>
          </a:bodyPr>
          <a:lstStyle/>
          <a:p>
            <a:pPr fontAlgn="base">
              <a:spcBef>
                <a:spcPts val="1200"/>
              </a:spcBef>
              <a:spcAft>
                <a:spcPts val="600"/>
              </a:spcAft>
            </a:pPr>
            <a:r>
              <a:rPr lang="en-US" sz="2400" b="1" dirty="0">
                <a:latin typeface="Arial" panose="020B0604020202020204" pitchFamily="34" charset="0"/>
                <a:cs typeface="Arial" panose="020B0604020202020204" pitchFamily="34" charset="0"/>
              </a:rPr>
              <a:t>Read and listen to other points of view than your own: </a:t>
            </a:r>
            <a:r>
              <a:rPr lang="en-US" sz="2400" dirty="0">
                <a:latin typeface="Arial" panose="020B0604020202020204" pitchFamily="34" charset="0"/>
                <a:cs typeface="Arial" panose="020B0604020202020204" pitchFamily="34" charset="0"/>
              </a:rPr>
              <a:t>Avoid assumptions and stereotypes about other groups.</a:t>
            </a:r>
          </a:p>
          <a:p>
            <a:pPr fontAlgn="base">
              <a:spcBef>
                <a:spcPts val="1200"/>
              </a:spcBef>
              <a:spcAft>
                <a:spcPts val="600"/>
              </a:spcAft>
            </a:pPr>
            <a:r>
              <a:rPr lang="en-US" sz="2400" b="1" dirty="0">
                <a:latin typeface="Arial" panose="020B0604020202020204" pitchFamily="34" charset="0"/>
                <a:cs typeface="Arial" panose="020B0604020202020204" pitchFamily="34" charset="0"/>
              </a:rPr>
              <a:t>Avoid responding to polemics: </a:t>
            </a:r>
            <a:r>
              <a:rPr lang="en-US" sz="2400" dirty="0">
                <a:latin typeface="Arial" panose="020B0604020202020204" pitchFamily="34" charset="0"/>
                <a:cs typeface="Arial" panose="020B0604020202020204" pitchFamily="34" charset="0"/>
              </a:rPr>
              <a:t>Pause and reflect before liking/commenting/sharing on social media.</a:t>
            </a:r>
          </a:p>
          <a:p>
            <a:pPr fontAlgn="base">
              <a:spcBef>
                <a:spcPts val="1200"/>
              </a:spcBef>
              <a:spcAft>
                <a:spcPts val="600"/>
              </a:spcAft>
            </a:pPr>
            <a:r>
              <a:rPr lang="en-US" sz="2400" b="1" dirty="0">
                <a:latin typeface="Arial" panose="020B0604020202020204" pitchFamily="34" charset="0"/>
                <a:cs typeface="Arial" panose="020B0604020202020204" pitchFamily="34" charset="0"/>
              </a:rPr>
              <a:t>Report hate speech online:</a:t>
            </a:r>
            <a:r>
              <a:rPr lang="en-US" sz="2400" dirty="0">
                <a:latin typeface="Arial" panose="020B0604020202020204" pitchFamily="34" charset="0"/>
                <a:cs typeface="Arial" panose="020B0604020202020204" pitchFamily="34" charset="0"/>
              </a:rPr>
              <a:t> Instead of responding, you can report posts on social media which contain hate speech.</a:t>
            </a:r>
          </a:p>
          <a:p>
            <a:pPr fontAlgn="base">
              <a:spcBef>
                <a:spcPts val="1200"/>
              </a:spcBef>
              <a:spcAft>
                <a:spcPts val="600"/>
              </a:spcAft>
            </a:pPr>
            <a:r>
              <a:rPr lang="en-US" sz="2400" b="1" dirty="0">
                <a:latin typeface="Arial" panose="020B0604020202020204" pitchFamily="34" charset="0"/>
                <a:cs typeface="Arial" panose="020B0604020202020204" pitchFamily="34" charset="0"/>
              </a:rPr>
              <a:t>Participate:</a:t>
            </a:r>
            <a:r>
              <a:rPr lang="en-US" sz="2400" dirty="0">
                <a:latin typeface="Arial" panose="020B0604020202020204" pitchFamily="34" charset="0"/>
                <a:cs typeface="Arial" panose="020B0604020202020204" pitchFamily="34" charset="0"/>
              </a:rPr>
              <a:t> Take ownership of the web in order to make it a terrain for individual and collective affirmation, but also for reflection, debate and participation.</a:t>
            </a:r>
          </a:p>
          <a:p>
            <a:pPr>
              <a:spcBef>
                <a:spcPts val="1200"/>
              </a:spcBef>
              <a:spcAft>
                <a:spcPts val="600"/>
              </a:spcAft>
            </a:pPr>
            <a:r>
              <a:rPr lang="en-US" sz="2400" b="1" dirty="0">
                <a:latin typeface="Arial" panose="020B0604020202020204" pitchFamily="34" charset="0"/>
                <a:cs typeface="Arial" panose="020B0604020202020204" pitchFamily="34" charset="0"/>
              </a:rPr>
              <a:t>Know your rights (...and duties)</a:t>
            </a:r>
            <a:r>
              <a:rPr lang="en-US" sz="2400" dirty="0">
                <a:latin typeface="Arial" panose="020B0604020202020204" pitchFamily="34" charset="0"/>
                <a:cs typeface="Arial" panose="020B0604020202020204" pitchFamily="34" charset="0"/>
              </a:rPr>
              <a:t>: Know the laws that protect and regulate freedom of the press and freedom of expression in your country. </a:t>
            </a:r>
            <a:endParaRPr lang="fr-FR"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7" y="1253488"/>
            <a:ext cx="3846584" cy="155448"/>
          </a:xfrm>
          <a:prstGeom prst="rect">
            <a:avLst/>
          </a:prstGeom>
        </p:spPr>
      </p:pic>
    </p:spTree>
    <p:extLst>
      <p:ext uri="{BB962C8B-B14F-4D97-AF65-F5344CB8AC3E}">
        <p14:creationId xmlns:p14="http://schemas.microsoft.com/office/powerpoint/2010/main" val="18779405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93817"/>
            <a:ext cx="12191999" cy="1090919"/>
          </a:xfrm>
        </p:spPr>
        <p:txBody>
          <a:bodyPr>
            <a:normAutofit/>
          </a:bodyPr>
          <a:lstStyle/>
          <a:p>
            <a:pPr algn="ctr"/>
            <a:r>
              <a:rPr lang="fr-FR" sz="3200" b="1" cap="all" dirty="0">
                <a:latin typeface="Arial Narrow" panose="020B0604020202020204" pitchFamily="34" charset="0"/>
              </a:rPr>
              <a:t>Activity - </a:t>
            </a:r>
            <a:r>
              <a:rPr lang="en-US" sz="2800" cap="all" dirty="0">
                <a:latin typeface="Arial Narrow" panose="020B0604020202020204" pitchFamily="34" charset="0"/>
              </a:rPr>
              <a:t>Table of good and bad online practices </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605409"/>
            <a:ext cx="11424931" cy="4485902"/>
          </a:xfrm>
        </p:spPr>
        <p:txBody>
          <a:bodyPr>
            <a:normAutofit fontScale="77500" lnSpcReduction="20000"/>
          </a:bodyPr>
          <a:lstStyle/>
          <a:p>
            <a:pPr marL="0" indent="0">
              <a:lnSpc>
                <a:spcPct val="120000"/>
              </a:lnSpc>
              <a:buNone/>
            </a:pPr>
            <a:r>
              <a:rPr lang="fr-FR" sz="2700" b="1" dirty="0">
                <a:latin typeface="Arial" panose="020B0604020202020204" pitchFamily="34" charset="0"/>
                <a:cs typeface="Arial" panose="020B0604020202020204" pitchFamily="34" charset="0"/>
              </a:rPr>
              <a:t>1 </a:t>
            </a:r>
            <a:r>
              <a:rPr lang="fr-FR" sz="2700" dirty="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Divide students into groups and </a:t>
            </a:r>
            <a:r>
              <a:rPr lang="en-US" sz="2700" b="1" dirty="0">
                <a:latin typeface="Arial" panose="020B0604020202020204" pitchFamily="34" charset="0"/>
                <a:cs typeface="Arial" panose="020B0604020202020204" pitchFamily="34" charset="0"/>
              </a:rPr>
              <a:t>present the table of good and bad practices </a:t>
            </a:r>
            <a:r>
              <a:rPr lang="en-US" sz="2700" dirty="0">
                <a:latin typeface="Arial" panose="020B0604020202020204" pitchFamily="34" charset="0"/>
                <a:cs typeface="Arial" panose="020B0604020202020204" pitchFamily="34" charset="0"/>
              </a:rPr>
              <a:t>on the board (with a video projector or on paper).</a:t>
            </a:r>
          </a:p>
          <a:p>
            <a:pPr marL="0" indent="0">
              <a:lnSpc>
                <a:spcPct val="120000"/>
              </a:lnSpc>
              <a:buNone/>
            </a:pPr>
            <a:r>
              <a:rPr lang="en-US" sz="2700" b="1" dirty="0">
                <a:latin typeface="Arial" panose="020B0604020202020204" pitchFamily="34" charset="0"/>
                <a:cs typeface="Arial" panose="020B0604020202020204" pitchFamily="34" charset="0"/>
              </a:rPr>
              <a:t>2 </a:t>
            </a:r>
            <a:r>
              <a:rPr lang="en-US" sz="2700" dirty="0">
                <a:latin typeface="Arial" panose="020B0604020202020204" pitchFamily="34" charset="0"/>
                <a:cs typeface="Arial" panose="020B0604020202020204" pitchFamily="34" charset="0"/>
              </a:rPr>
              <a:t>: The groups will have to </a:t>
            </a:r>
            <a:r>
              <a:rPr lang="en-US" sz="2700" b="1" dirty="0">
                <a:latin typeface="Arial" panose="020B0604020202020204" pitchFamily="34" charset="0"/>
                <a:cs typeface="Arial" panose="020B0604020202020204" pitchFamily="34" charset="0"/>
              </a:rPr>
              <a:t>rank one by one these few examples of proposals</a:t>
            </a:r>
            <a:r>
              <a:rPr lang="en-US" sz="2700" dirty="0">
                <a:latin typeface="Arial" panose="020B0604020202020204" pitchFamily="34" charset="0"/>
                <a:cs typeface="Arial" panose="020B0604020202020204" pitchFamily="34" charset="0"/>
              </a:rPr>
              <a:t> either in the good practices or in the bad practices (each answers must be justified).</a:t>
            </a:r>
          </a:p>
          <a:p>
            <a:pPr marL="0" indent="0">
              <a:buNone/>
            </a:pPr>
            <a:endParaRPr lang="en-US" sz="2700" dirty="0">
              <a:latin typeface="Arial" panose="020B0604020202020204" pitchFamily="34" charset="0"/>
              <a:cs typeface="Arial" panose="020B0604020202020204" pitchFamily="34" charset="0"/>
            </a:endParaRPr>
          </a:p>
          <a:p>
            <a:pPr algn="ctr"/>
            <a:r>
              <a:rPr lang="en-US" sz="2700" i="1" dirty="0">
                <a:latin typeface="Arial" panose="020B0604020202020204" pitchFamily="34" charset="0"/>
                <a:cs typeface="Arial" panose="020B0604020202020204" pitchFamily="34" charset="0"/>
              </a:rPr>
              <a:t>Reporting a hateful or violent comment under a publication</a:t>
            </a:r>
          </a:p>
          <a:p>
            <a:pPr algn="ctr" fontAlgn="base"/>
            <a:r>
              <a:rPr lang="en-US" sz="2700" i="1" dirty="0">
                <a:latin typeface="Arial" panose="020B0604020202020204" pitchFamily="34" charset="0"/>
                <a:cs typeface="Arial" panose="020B0604020202020204" pitchFamily="34" charset="0"/>
              </a:rPr>
              <a:t>Accept anyone in your friend list</a:t>
            </a:r>
          </a:p>
          <a:p>
            <a:pPr algn="ctr" fontAlgn="base"/>
            <a:r>
              <a:rPr lang="en-US" sz="2700" i="1" dirty="0">
                <a:latin typeface="Arial" panose="020B0604020202020204" pitchFamily="34" charset="0"/>
                <a:cs typeface="Arial" panose="020B0604020202020204" pitchFamily="34" charset="0"/>
              </a:rPr>
              <a:t>Blocking a user on a social network</a:t>
            </a:r>
          </a:p>
          <a:p>
            <a:pPr algn="ctr" fontAlgn="base"/>
            <a:r>
              <a:rPr lang="en-US" sz="2700" i="1" dirty="0">
                <a:latin typeface="Arial" panose="020B0604020202020204" pitchFamily="34" charset="0"/>
                <a:cs typeface="Arial" panose="020B0604020202020204" pitchFamily="34" charset="0"/>
              </a:rPr>
              <a:t>Debating with an insulting person in a video commentary</a:t>
            </a:r>
          </a:p>
          <a:p>
            <a:pPr algn="ctr" fontAlgn="base"/>
            <a:r>
              <a:rPr lang="en-US" sz="2700" i="1" dirty="0">
                <a:latin typeface="Arial" panose="020B0604020202020204" pitchFamily="34" charset="0"/>
                <a:cs typeface="Arial" panose="020B0604020202020204" pitchFamily="34" charset="0"/>
              </a:rPr>
              <a:t>Give your address or personal information</a:t>
            </a:r>
          </a:p>
          <a:p>
            <a:pPr algn="ctr" fontAlgn="base"/>
            <a:r>
              <a:rPr lang="en-US" sz="2700" i="1" dirty="0">
                <a:latin typeface="Arial" panose="020B0604020202020204" pitchFamily="34" charset="0"/>
                <a:cs typeface="Arial" panose="020B0604020202020204" pitchFamily="34" charset="0"/>
              </a:rPr>
              <a:t>Post a photo of your friends without asking them</a:t>
            </a:r>
          </a:p>
          <a:p>
            <a:pPr algn="ctr" fontAlgn="base"/>
            <a:r>
              <a:rPr lang="en-US" sz="2700" i="1" dirty="0">
                <a:latin typeface="Arial" panose="020B0604020202020204" pitchFamily="34" charset="0"/>
                <a:cs typeface="Arial" panose="020B0604020202020204" pitchFamily="34" charset="0"/>
              </a:rPr>
              <a:t>Use the same password for all social networks</a:t>
            </a:r>
          </a:p>
          <a:p>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0382010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fr-FR" sz="3600" b="1" cap="all" dirty="0" err="1">
                <a:latin typeface="Arial Narrow" panose="020B0604020202020204" pitchFamily="34" charset="0"/>
              </a:rPr>
              <a:t>Hate</a:t>
            </a:r>
            <a:r>
              <a:rPr lang="fr-FR" sz="3600" b="1" cap="all" dirty="0">
                <a:latin typeface="Arial Narrow" panose="020B0604020202020204" pitchFamily="34" charset="0"/>
              </a:rPr>
              <a:t> Speech and digital </a:t>
            </a:r>
            <a:r>
              <a:rPr lang="fr-FR" sz="3600" b="1" cap="all" dirty="0" err="1">
                <a:latin typeface="Arial Narrow" panose="020B0604020202020204" pitchFamily="34" charset="0"/>
              </a:rPr>
              <a:t>citizenship</a:t>
            </a:r>
            <a:r>
              <a:rPr lang="fr-FR" sz="3600" b="1" cap="all" dirty="0">
                <a:latin typeface="Arial Narrow" panose="020B0604020202020204" pitchFamily="34" charset="0"/>
              </a:rPr>
              <a:t> - </a:t>
            </a:r>
            <a:r>
              <a:rPr lang="fr-FR" sz="3600" b="1" cap="all" dirty="0" err="1">
                <a:latin typeface="Arial Narrow" panose="020B0604020202020204" pitchFamily="34" charset="0"/>
              </a:rPr>
              <a:t>debate</a:t>
            </a:r>
            <a:endParaRPr lang="fr-FR" sz="3600" b="1" cap="all" dirty="0">
              <a:latin typeface="Arial Narrow"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2" name="Espace réservé du contenu 11"/>
          <p:cNvSpPr>
            <a:spLocks noGrp="1"/>
          </p:cNvSpPr>
          <p:nvPr>
            <p:ph idx="1"/>
          </p:nvPr>
        </p:nvSpPr>
        <p:spPr>
          <a:xfrm>
            <a:off x="838200" y="1825625"/>
            <a:ext cx="10515600" cy="4196034"/>
          </a:xfrm>
        </p:spPr>
        <p:txBody>
          <a:bodyPr/>
          <a:lstStyle/>
          <a:p>
            <a:r>
              <a:rPr lang="en-US" dirty="0">
                <a:latin typeface="Arial" panose="020B0604020202020204" pitchFamily="34" charset="0"/>
                <a:cs typeface="Arial" panose="020B0604020202020204" pitchFamily="34" charset="0"/>
              </a:rPr>
              <a:t>Who decides the limits of freedom of expression?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is an opinion?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Can an opinion be free of verified facts?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does it mean to be a digital citizen?</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3731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TotalTime>
  <Words>6606</Words>
  <Application>Microsoft Office PowerPoint</Application>
  <PresentationFormat>Grand écran</PresentationFormat>
  <Paragraphs>816</Paragraphs>
  <Slides>110</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110</vt:i4>
      </vt:variant>
    </vt:vector>
  </HeadingPairs>
  <TitlesOfParts>
    <vt:vector size="116" baseType="lpstr">
      <vt:lpstr>Arial</vt:lpstr>
      <vt:lpstr>Arial Narrow</vt:lpstr>
      <vt:lpstr>Calibri</vt:lpstr>
      <vt:lpstr>Calibri Light</vt:lpstr>
      <vt:lpstr>Work Sans Regular</vt:lpstr>
      <vt:lpstr>Thème Office</vt:lpstr>
      <vt:lpstr>MEDIA LITERACY EDUCATION WORKSHOP</vt:lpstr>
      <vt:lpstr>Présentation PowerPoint</vt:lpstr>
      <vt:lpstr>INTRODUCTION</vt:lpstr>
      <vt:lpstr>Présentation PowerPoint</vt:lpstr>
      <vt:lpstr>Healthy media diet</vt:lpstr>
      <vt:lpstr>KEY TOPIC 1</vt:lpstr>
      <vt:lpstr>Présentation PowerPoint</vt:lpstr>
      <vt:lpstr>Media environMent </vt:lpstr>
      <vt:lpstr>Présentation PowerPoint</vt:lpstr>
      <vt:lpstr>Media history</vt:lpstr>
      <vt:lpstr>Présentation PowerPoint</vt:lpstr>
      <vt:lpstr>Présentation PowerPoint</vt:lpstr>
      <vt:lpstr>Présentation PowerPoint</vt:lpstr>
      <vt:lpstr>Media environment - DEBATE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Key topic 2</vt:lpstr>
      <vt:lpstr>Lesson Objectives:   </vt:lpstr>
      <vt:lpstr>BIAS</vt:lpstr>
      <vt:lpstr>Identify the bias! </vt:lpstr>
      <vt:lpstr>Identify the bias! </vt:lpstr>
      <vt:lpstr>Match your examples to these different types of bias:</vt:lpstr>
      <vt:lpstr>Identify the bias! </vt:lpstr>
      <vt:lpstr>Key takeaways</vt:lpstr>
      <vt:lpstr>QUIZZ</vt:lpstr>
      <vt:lpstr>Q1: To differentiate facts from opinions, you can:</vt:lpstr>
      <vt:lpstr>Q1: To differentiate facts from opinions, you can:</vt:lpstr>
      <vt:lpstr>Q2: Biased content can lead to :</vt:lpstr>
      <vt:lpstr>Q2: Biased content can lead to :</vt:lpstr>
      <vt:lpstr>Q3: Where can you find biased content?</vt:lpstr>
      <vt:lpstr>Q3: Where can you find biased content?</vt:lpstr>
      <vt:lpstr>Q4: Why would someone use sensationalist or emotive language? </vt:lpstr>
      <vt:lpstr>Q4: Why would someone use sensationalist or emotive language? </vt:lpstr>
      <vt:lpstr>Q5: Bias by selection of sources occurs when:</vt:lpstr>
      <vt:lpstr>Q5: Bias by selection of sources occurs when:</vt:lpstr>
      <vt:lpstr>Q6: Not being aware of biases in media can cause: </vt:lpstr>
      <vt:lpstr>Q6: Not being aware of biases in media can cause: </vt:lpstr>
      <vt:lpstr>Key topic 3</vt:lpstr>
      <vt:lpstr>Lesson Objectives:   </vt:lpstr>
      <vt:lpstr>Filter Bubbles</vt:lpstr>
      <vt:lpstr>ECHO CHAMBERS</vt:lpstr>
      <vt:lpstr>SAME STORY, DIFFERENT PERSPECTIVE</vt:lpstr>
      <vt:lpstr>SAME STORY, DIFFERENT PERSPECTIVE</vt:lpstr>
      <vt:lpstr>Positive headlines</vt:lpstr>
      <vt:lpstr>Negative headlines</vt:lpstr>
      <vt:lpstr>neutral headlines</vt:lpstr>
      <vt:lpstr>The ‘filter bubble’ effect</vt:lpstr>
      <vt:lpstr>The ‘Echo chamber’ effect</vt:lpstr>
      <vt:lpstr>Key takeaways</vt:lpstr>
      <vt:lpstr>QUIZZ</vt:lpstr>
      <vt:lpstr>Q1: What is the main risk associated with filter bubbles? </vt:lpstr>
      <vt:lpstr>Q1: What is the main risk associated with filter bubbles? </vt:lpstr>
      <vt:lpstr>Q2: Where can you find filter bubbles? </vt:lpstr>
      <vt:lpstr>Q2: Where can you find filter bubbles? </vt:lpstr>
      <vt:lpstr>Q3: How can you « pierce » the bubble? </vt:lpstr>
      <vt:lpstr>Q3: How can you « pierce » the bubble? </vt:lpstr>
      <vt:lpstr>Q4: Echo chambers are:</vt:lpstr>
      <vt:lpstr>Q4: Echo chambers are:</vt:lpstr>
      <vt:lpstr>Q5: What might happen if we only get our information from sources that all have the same opinion on a topic? </vt:lpstr>
      <vt:lpstr>Q5: What might happen if we only get our information from sources that all have the same opinion on a topic? </vt:lpstr>
      <vt:lpstr>KEY TOPIC 4</vt:lpstr>
      <vt:lpstr>Lesson Objectives:   </vt:lpstr>
      <vt:lpstr>Disinformation</vt:lpstr>
      <vt:lpstr>Présentation PowerPoint</vt:lpstr>
      <vt:lpstr>Présentation PowerPoint</vt:lpstr>
      <vt:lpstr>Activity - Analysing a conspiracy theory</vt:lpstr>
      <vt:lpstr>Test - evaluation</vt:lpstr>
      <vt:lpstr>Test - evaluation</vt:lpstr>
      <vt:lpstr>Test - evaluation</vt:lpstr>
      <vt:lpstr>Test - evaluation</vt:lpstr>
      <vt:lpstr>Test - evaluation</vt:lpstr>
      <vt:lpstr>Test - evaluation</vt:lpstr>
      <vt:lpstr>Test - evaluation</vt:lpstr>
      <vt:lpstr>Test - evaluation</vt:lpstr>
      <vt:lpstr>Test - evaluation</vt:lpstr>
      <vt:lpstr>Test - evaluation</vt:lpstr>
      <vt:lpstr>Test - evaluation</vt:lpstr>
      <vt:lpstr>Test - evaluation</vt:lpstr>
      <vt:lpstr>Test - evaluation</vt:lpstr>
      <vt:lpstr>Test - evaluation</vt:lpstr>
      <vt:lpstr>Test - evaluation</vt:lpstr>
      <vt:lpstr>Test - evaluation</vt:lpstr>
      <vt:lpstr>KEY TOPIC 5</vt:lpstr>
      <vt:lpstr>Lesson Objectives:   </vt:lpstr>
      <vt:lpstr>Hate Speech and digital citizenship</vt:lpstr>
      <vt:lpstr>Présentation PowerPoint</vt:lpstr>
      <vt:lpstr>KEY TAKEAWAYS</vt:lpstr>
      <vt:lpstr>Activity - Table of good and bad online practices </vt:lpstr>
      <vt:lpstr>Hate Speech and digital citizenship - debate</vt:lpstr>
      <vt:lpstr>tEST – Evaluation</vt:lpstr>
      <vt:lpstr>tEST – Evaluation</vt:lpstr>
      <vt:lpstr>tEST – Evaluation</vt:lpstr>
      <vt:lpstr>tEST – Evaluation</vt:lpstr>
      <vt:lpstr>tEST – Evaluation</vt:lpstr>
      <vt:lpstr>tEST – Evaluation</vt:lpstr>
      <vt:lpstr>tEST – Evaluation</vt:lpstr>
      <vt:lpstr>tEST – Evaluation</vt:lpstr>
      <vt:lpstr>tEST – Evaluation</vt:lpstr>
      <vt:lpstr>tEST – Evaluation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Antonin DOUSSOT</dc:creator>
  <cp:lastModifiedBy>Sara Thoumine</cp:lastModifiedBy>
  <cp:revision>64</cp:revision>
  <dcterms:created xsi:type="dcterms:W3CDTF">2020-12-09T10:59:29Z</dcterms:created>
  <dcterms:modified xsi:type="dcterms:W3CDTF">2021-02-10T16:01:22Z</dcterms:modified>
</cp:coreProperties>
</file>