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3"/>
  </p:notesMasterIdLst>
  <p:sldIdLst>
    <p:sldId id="256" r:id="rId2"/>
    <p:sldId id="380" r:id="rId3"/>
    <p:sldId id="259" r:id="rId4"/>
    <p:sldId id="274" r:id="rId5"/>
    <p:sldId id="275" r:id="rId6"/>
    <p:sldId id="369" r:id="rId7"/>
    <p:sldId id="370" r:id="rId8"/>
    <p:sldId id="276" r:id="rId9"/>
    <p:sldId id="277" r:id="rId10"/>
    <p:sldId id="278" r:id="rId11"/>
    <p:sldId id="279" r:id="rId12"/>
    <p:sldId id="280" r:id="rId13"/>
    <p:sldId id="281" r:id="rId14"/>
    <p:sldId id="265"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323" r:id="rId28"/>
    <p:sldId id="324" r:id="rId29"/>
    <p:sldId id="325" r:id="rId30"/>
    <p:sldId id="326" r:id="rId31"/>
    <p:sldId id="327" r:id="rId32"/>
    <p:sldId id="328" r:id="rId33"/>
    <p:sldId id="329" r:id="rId34"/>
    <p:sldId id="330"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72" r:id="rId72"/>
    <p:sldId id="374" r:id="rId73"/>
    <p:sldId id="261" r:id="rId74"/>
    <p:sldId id="266" r:id="rId75"/>
    <p:sldId id="295" r:id="rId76"/>
    <p:sldId id="268" r:id="rId77"/>
    <p:sldId id="321" r:id="rId78"/>
    <p:sldId id="269" r:id="rId79"/>
    <p:sldId id="306" r:id="rId80"/>
    <p:sldId id="308" r:id="rId81"/>
    <p:sldId id="307" r:id="rId82"/>
    <p:sldId id="310" r:id="rId83"/>
    <p:sldId id="309" r:id="rId84"/>
    <p:sldId id="312" r:id="rId85"/>
    <p:sldId id="311" r:id="rId86"/>
    <p:sldId id="314" r:id="rId87"/>
    <p:sldId id="313" r:id="rId88"/>
    <p:sldId id="316" r:id="rId89"/>
    <p:sldId id="315" r:id="rId90"/>
    <p:sldId id="317" r:id="rId91"/>
    <p:sldId id="318" r:id="rId92"/>
    <p:sldId id="319" r:id="rId93"/>
    <p:sldId id="320" r:id="rId94"/>
    <p:sldId id="376" r:id="rId95"/>
    <p:sldId id="378" r:id="rId96"/>
    <p:sldId id="257" r:id="rId97"/>
    <p:sldId id="282" r:id="rId98"/>
    <p:sldId id="267" r:id="rId99"/>
    <p:sldId id="270" r:id="rId100"/>
    <p:sldId id="322" r:id="rId101"/>
    <p:sldId id="296" r:id="rId102"/>
    <p:sldId id="297" r:id="rId103"/>
    <p:sldId id="299" r:id="rId104"/>
    <p:sldId id="298" r:id="rId105"/>
    <p:sldId id="300" r:id="rId106"/>
    <p:sldId id="301" r:id="rId107"/>
    <p:sldId id="303" r:id="rId108"/>
    <p:sldId id="302" r:id="rId109"/>
    <p:sldId id="304" r:id="rId110"/>
    <p:sldId id="305" r:id="rId111"/>
    <p:sldId id="260" r:id="rId1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D5C"/>
    <a:srgbClr val="FFED00"/>
    <a:srgbClr val="1CC8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8"/>
    <p:restoredTop sz="94682"/>
  </p:normalViewPr>
  <p:slideViewPr>
    <p:cSldViewPr snapToGrid="0" snapToObjects="1">
      <p:cViewPr varScale="1">
        <p:scale>
          <a:sx n="43" d="100"/>
          <a:sy n="43" d="100"/>
        </p:scale>
        <p:origin x="6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48CFA-745C-4B21-BA0B-A91965EE6A01}" type="datetimeFigureOut">
              <a:rPr lang="en-US" smtClean="0"/>
              <a:t>2/15/2021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59239-502F-436E-9760-FF6C709F540F}" type="slidenum">
              <a:rPr lang="en-US" smtClean="0"/>
              <a:t>‹N°›</a:t>
            </a:fld>
            <a:endParaRPr lang="en-US"/>
          </a:p>
        </p:txBody>
      </p:sp>
    </p:spTree>
    <p:extLst>
      <p:ext uri="{BB962C8B-B14F-4D97-AF65-F5344CB8AC3E}">
        <p14:creationId xmlns:p14="http://schemas.microsoft.com/office/powerpoint/2010/main" val="298683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a:t>
            </a:r>
            <a:r>
              <a:rPr lang="en-GB" baseline="0" dirty="0"/>
              <a:t> is a slide for the teachers. Les </a:t>
            </a:r>
            <a:r>
              <a:rPr lang="en-GB" baseline="0" dirty="0" err="1"/>
              <a:t>étudiants</a:t>
            </a:r>
            <a:r>
              <a:rPr lang="en-GB" baseline="0" dirty="0"/>
              <a:t> do not need to see this. </a:t>
            </a:r>
            <a:endParaRPr lang="en-GB" dirty="0"/>
          </a:p>
          <a:p>
            <a:endParaRPr lang="en-GB" dirty="0"/>
          </a:p>
        </p:txBody>
      </p:sp>
      <p:sp>
        <p:nvSpPr>
          <p:cNvPr id="4" name="Slide Number Placeholder 3"/>
          <p:cNvSpPr>
            <a:spLocks noGrp="1"/>
          </p:cNvSpPr>
          <p:nvPr>
            <p:ph type="sldNum" sz="quarter" idx="10"/>
          </p:nvPr>
        </p:nvSpPr>
        <p:spPr/>
        <p:txBody>
          <a:bodyPr/>
          <a:lstStyle/>
          <a:p>
            <a:fld id="{7B8DFE8B-E8FC-46AB-BAC9-56DBAF919AA7}" type="slidenum">
              <a:rPr lang="en-GB" smtClean="0"/>
              <a:t>30</a:t>
            </a:fld>
            <a:endParaRPr lang="en-GB"/>
          </a:p>
        </p:txBody>
      </p:sp>
    </p:spTree>
    <p:extLst>
      <p:ext uri="{BB962C8B-B14F-4D97-AF65-F5344CB8AC3E}">
        <p14:creationId xmlns:p14="http://schemas.microsoft.com/office/powerpoint/2010/main" val="127011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links between sensationalism or emotionally manipulative language and higher rates of engagement online.</a:t>
            </a:r>
          </a:p>
        </p:txBody>
      </p:sp>
      <p:sp>
        <p:nvSpPr>
          <p:cNvPr id="4" name="Slide Number Placeholder 3"/>
          <p:cNvSpPr>
            <a:spLocks noGrp="1"/>
          </p:cNvSpPr>
          <p:nvPr>
            <p:ph type="sldNum" sz="quarter" idx="10"/>
          </p:nvPr>
        </p:nvSpPr>
        <p:spPr/>
        <p:txBody>
          <a:bodyPr/>
          <a:lstStyle/>
          <a:p>
            <a:fld id="{7B8DFE8B-E8FC-46AB-BAC9-56DBAF919AA7}" type="slidenum">
              <a:rPr lang="en-GB" smtClean="0"/>
              <a:t>33</a:t>
            </a:fld>
            <a:endParaRPr lang="en-GB"/>
          </a:p>
        </p:txBody>
      </p:sp>
    </p:spTree>
    <p:extLst>
      <p:ext uri="{BB962C8B-B14F-4D97-AF65-F5344CB8AC3E}">
        <p14:creationId xmlns:p14="http://schemas.microsoft.com/office/powerpoint/2010/main" val="8790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 slide for the teachers. Les </a:t>
            </a:r>
            <a:r>
              <a:rPr lang="en-GB" baseline="0" dirty="0" err="1"/>
              <a:t>étudiants</a:t>
            </a:r>
            <a:r>
              <a:rPr lang="en-GB" baseline="0" dirty="0"/>
              <a:t> do not need to see this. </a:t>
            </a:r>
            <a:endParaRPr lang="en-GB" dirty="0"/>
          </a:p>
        </p:txBody>
      </p:sp>
      <p:sp>
        <p:nvSpPr>
          <p:cNvPr id="4" name="Slide Number Placeholder 3"/>
          <p:cNvSpPr>
            <a:spLocks noGrp="1"/>
          </p:cNvSpPr>
          <p:nvPr>
            <p:ph type="sldNum" sz="quarter" idx="10"/>
          </p:nvPr>
        </p:nvSpPr>
        <p:spPr/>
        <p:txBody>
          <a:bodyPr/>
          <a:lstStyle/>
          <a:p>
            <a:fld id="{7B8DFE8B-E8FC-46AB-BAC9-56DBAF919AA7}" type="slidenum">
              <a:rPr lang="en-GB" smtClean="0"/>
              <a:t>52</a:t>
            </a:fld>
            <a:endParaRPr lang="en-GB"/>
          </a:p>
        </p:txBody>
      </p:sp>
    </p:spTree>
    <p:extLst>
      <p:ext uri="{BB962C8B-B14F-4D97-AF65-F5344CB8AC3E}">
        <p14:creationId xmlns:p14="http://schemas.microsoft.com/office/powerpoint/2010/main" val="222299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259239-502F-436E-9760-FF6C709F540F}" type="slidenum">
              <a:rPr lang="en-US" smtClean="0"/>
              <a:t>109</a:t>
            </a:fld>
            <a:endParaRPr lang="en-US"/>
          </a:p>
        </p:txBody>
      </p:sp>
    </p:spTree>
    <p:extLst>
      <p:ext uri="{BB962C8B-B14F-4D97-AF65-F5344CB8AC3E}">
        <p14:creationId xmlns:p14="http://schemas.microsoft.com/office/powerpoint/2010/main" val="317474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0447E-3680-8F4A-8D27-6B060BE77AB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604A174-3E78-EF4F-A5E7-9B8A68FB2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1451109-76F7-B643-8DCA-5500AF6B9A67}"/>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5" name="Espace réservé du pied de page 4">
            <a:extLst>
              <a:ext uri="{FF2B5EF4-FFF2-40B4-BE49-F238E27FC236}">
                <a16:creationId xmlns:a16="http://schemas.microsoft.com/office/drawing/2014/main" id="{1AB472D3-1355-7645-B22B-6BA109F341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FF2936-8063-C744-B510-1533EEE388E8}"/>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154203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37933-CC5E-964F-A5E6-FBD429105E2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8A7CC70-9E3F-5F4B-AC0E-740E725C70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DDCC06-1C37-3543-9D73-1F74FB1FAD23}"/>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5" name="Espace réservé du pied de page 4">
            <a:extLst>
              <a:ext uri="{FF2B5EF4-FFF2-40B4-BE49-F238E27FC236}">
                <a16:creationId xmlns:a16="http://schemas.microsoft.com/office/drawing/2014/main" id="{3671E02D-AB79-3C40-863F-2B88601E4C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0CFF76-AA67-7B48-A2CD-0768C26027CA}"/>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317449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F9C79D3-FDAA-4741-9727-1BCACCC9F11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56BD5A4-36CA-9448-825D-B257DF2B9E0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90185-0EE1-6745-B826-3C209C40D6D7}"/>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5" name="Espace réservé du pied de page 4">
            <a:extLst>
              <a:ext uri="{FF2B5EF4-FFF2-40B4-BE49-F238E27FC236}">
                <a16:creationId xmlns:a16="http://schemas.microsoft.com/office/drawing/2014/main" id="{5F3593C6-CBD1-0B4C-8A3C-73D52597C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EE5BA8-D64F-4542-9A6C-245C973B7FC1}"/>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377138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4C2C1D-894E-D14B-BE97-69FDA8D2E0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350D3D-0713-F648-95E3-78604FAB8D8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C3100B-34AE-B14C-A02F-3BBDD7FB3A52}"/>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5" name="Espace réservé du pied de page 4">
            <a:extLst>
              <a:ext uri="{FF2B5EF4-FFF2-40B4-BE49-F238E27FC236}">
                <a16:creationId xmlns:a16="http://schemas.microsoft.com/office/drawing/2014/main" id="{717E98E3-2027-E64B-AE4B-C1545AC07E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A1CE853-32B9-1849-97DB-DA4D7EBFF68D}"/>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43173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9FE0AD-18B0-1843-B4CF-6D6547475CE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23C8CF-B3B8-184B-8E90-9FECC4D205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4D4C47A-338C-8646-A36C-5F53CF13D970}"/>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5" name="Espace réservé du pied de page 4">
            <a:extLst>
              <a:ext uri="{FF2B5EF4-FFF2-40B4-BE49-F238E27FC236}">
                <a16:creationId xmlns:a16="http://schemas.microsoft.com/office/drawing/2014/main" id="{8E1248AB-1266-9745-93A8-9F9DB913DD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A920D2-1212-FE47-A33E-5A5AB91D9A6E}"/>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25018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DFF80-D76C-2B48-9498-9D9756F468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094D36-996D-EA44-9409-30F088A664F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25AD703-698F-4E4B-917E-062D355190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5DB9BB2-A7F5-3147-98DC-89CBFAB4EABF}"/>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6" name="Espace réservé du pied de page 5">
            <a:extLst>
              <a:ext uri="{FF2B5EF4-FFF2-40B4-BE49-F238E27FC236}">
                <a16:creationId xmlns:a16="http://schemas.microsoft.com/office/drawing/2014/main" id="{A8A2CA0F-5FFB-1F4C-A65C-86EF342048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B1ACC6-388C-B341-A9B4-D3513A8AB82F}"/>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276693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4E856-9B4D-8E4F-BB79-7935ECA434D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B74DF52-D02B-3243-A9BA-4D80E0BAF2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4D81C80-1BB4-6843-B1F0-A87BFBF5C1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C9E67F9-5F51-BF4D-9B6D-9C6B38649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6AAC98-701E-364C-8D3C-E2A1C525D1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05A63EA-DFC9-B94F-A532-F29D3F2553B6}"/>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8" name="Espace réservé du pied de page 7">
            <a:extLst>
              <a:ext uri="{FF2B5EF4-FFF2-40B4-BE49-F238E27FC236}">
                <a16:creationId xmlns:a16="http://schemas.microsoft.com/office/drawing/2014/main" id="{90102735-392F-8145-894B-68DB2FA1D66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A98F74B-A1F0-9847-A9BC-6F5A103C4373}"/>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217491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7DDB1-61A8-9D4F-B383-9A2452C0C95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F8F87AE-4245-244C-A9E2-53559CF5E5B2}"/>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4" name="Espace réservé du pied de page 3">
            <a:extLst>
              <a:ext uri="{FF2B5EF4-FFF2-40B4-BE49-F238E27FC236}">
                <a16:creationId xmlns:a16="http://schemas.microsoft.com/office/drawing/2014/main" id="{4657AA2C-2D55-0B49-A838-679CF25F87F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A87A336-4F7E-024F-A16A-C3421DA8C048}"/>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423264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4F398D1-DC90-2B4F-AF5E-8FBEA8BCFA42}"/>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3" name="Espace réservé du pied de page 2">
            <a:extLst>
              <a:ext uri="{FF2B5EF4-FFF2-40B4-BE49-F238E27FC236}">
                <a16:creationId xmlns:a16="http://schemas.microsoft.com/office/drawing/2014/main" id="{7C38AA0A-A858-D342-8421-8DCD0BC627A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DA45996-5819-4B42-BBEF-D3112C3EF8FA}"/>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218280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921E0-7E2F-A548-9475-64C382FFAB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D1A726-06C0-3742-BB70-7C794C7B4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2C88227-0444-2E4B-B9A1-39ABD4262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3BBC0F-2E4F-6C40-B642-283CFA4F01ED}"/>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6" name="Espace réservé du pied de page 5">
            <a:extLst>
              <a:ext uri="{FF2B5EF4-FFF2-40B4-BE49-F238E27FC236}">
                <a16:creationId xmlns:a16="http://schemas.microsoft.com/office/drawing/2014/main" id="{BC3E3F81-396E-A148-8B32-D78C95740C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6C2B2DF-A07D-AF4E-A8B1-4A5E1FA33BF6}"/>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275870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AD025-0A70-9B41-85F4-7B16F1670D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698D0D3-B3CF-3F4D-8E1E-19FA1A0D7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8390639-4581-4649-95B7-8E44DFD0E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CF82AC-9878-8F4E-9BA2-5FA401BDDF4F}"/>
              </a:ext>
            </a:extLst>
          </p:cNvPr>
          <p:cNvSpPr>
            <a:spLocks noGrp="1"/>
          </p:cNvSpPr>
          <p:nvPr>
            <p:ph type="dt" sz="half" idx="10"/>
          </p:nvPr>
        </p:nvSpPr>
        <p:spPr/>
        <p:txBody>
          <a:bodyPr/>
          <a:lstStyle/>
          <a:p>
            <a:fld id="{888728D3-6C28-E642-B3A2-E7C266415B7D}" type="datetimeFigureOut">
              <a:rPr lang="fr-FR" smtClean="0"/>
              <a:t>15/02/2021</a:t>
            </a:fld>
            <a:endParaRPr lang="fr-FR"/>
          </a:p>
        </p:txBody>
      </p:sp>
      <p:sp>
        <p:nvSpPr>
          <p:cNvPr id="6" name="Espace réservé du pied de page 5">
            <a:extLst>
              <a:ext uri="{FF2B5EF4-FFF2-40B4-BE49-F238E27FC236}">
                <a16:creationId xmlns:a16="http://schemas.microsoft.com/office/drawing/2014/main" id="{063627F2-8BA0-8849-80E3-4366F8F39E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448567-1517-C241-9C0B-C21AD0F88B62}"/>
              </a:ext>
            </a:extLst>
          </p:cNvPr>
          <p:cNvSpPr>
            <a:spLocks noGrp="1"/>
          </p:cNvSpPr>
          <p:nvPr>
            <p:ph type="sldNum" sz="quarter" idx="12"/>
          </p:nvPr>
        </p:nvSpPr>
        <p:spPr/>
        <p:txBody>
          <a:bodyPr/>
          <a:lstStyle/>
          <a:p>
            <a:fld id="{C6D7F033-D7F0-0C4E-B5D2-BF29C1D8EC4C}" type="slidenum">
              <a:rPr lang="fr-FR" smtClean="0"/>
              <a:t>‹N°›</a:t>
            </a:fld>
            <a:endParaRPr lang="fr-FR"/>
          </a:p>
        </p:txBody>
      </p:sp>
    </p:spTree>
    <p:extLst>
      <p:ext uri="{BB962C8B-B14F-4D97-AF65-F5344CB8AC3E}">
        <p14:creationId xmlns:p14="http://schemas.microsoft.com/office/powerpoint/2010/main" val="424696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BB1CE32-1279-C04E-A192-8835A8BA0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C344C71-5DF3-394F-A52D-7F05F3B8C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04C9EC-A92A-2344-9079-8044C5A17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728D3-6C28-E642-B3A2-E7C266415B7D}" type="datetimeFigureOut">
              <a:rPr lang="fr-FR" smtClean="0"/>
              <a:t>15/02/2021</a:t>
            </a:fld>
            <a:endParaRPr lang="fr-FR"/>
          </a:p>
        </p:txBody>
      </p:sp>
      <p:sp>
        <p:nvSpPr>
          <p:cNvPr id="5" name="Espace réservé du pied de page 4">
            <a:extLst>
              <a:ext uri="{FF2B5EF4-FFF2-40B4-BE49-F238E27FC236}">
                <a16:creationId xmlns:a16="http://schemas.microsoft.com/office/drawing/2014/main" id="{4D5F1DC9-93D7-924D-A07D-D564622B7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BB8C6F4-03FB-9547-9695-3E0377E72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7F033-D7F0-0C4E-B5D2-BF29C1D8EC4C}" type="slidenum">
              <a:rPr lang="fr-FR" smtClean="0"/>
              <a:t>‹N°›</a:t>
            </a:fld>
            <a:endParaRPr lang="fr-FR"/>
          </a:p>
        </p:txBody>
      </p:sp>
    </p:spTree>
    <p:extLst>
      <p:ext uri="{BB962C8B-B14F-4D97-AF65-F5344CB8AC3E}">
        <p14:creationId xmlns:p14="http://schemas.microsoft.com/office/powerpoint/2010/main" val="152435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6474"/>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noAutofit/>
          </a:bodyPr>
          <a:lstStyle/>
          <a:p>
            <a:pPr algn="r"/>
            <a:r>
              <a:rPr lang="en-US" sz="5800" b="1" dirty="0">
                <a:latin typeface="Arial Narrow" panose="020B0606020202030204" pitchFamily="34" charset="0"/>
              </a:rPr>
              <a:t>ATELIER D’EDUCATION </a:t>
            </a:r>
            <a:br>
              <a:rPr lang="en-US" sz="5800" b="1" dirty="0">
                <a:latin typeface="Arial Narrow" panose="020B0606020202030204" pitchFamily="34" charset="0"/>
              </a:rPr>
            </a:br>
            <a:r>
              <a:rPr lang="en-US" sz="5800" b="1" dirty="0">
                <a:latin typeface="Arial Narrow" panose="020B0606020202030204" pitchFamily="34" charset="0"/>
              </a:rPr>
              <a:t>A L’INFORMATION </a:t>
            </a:r>
            <a:br>
              <a:rPr lang="en-US" sz="5800" b="1" dirty="0">
                <a:latin typeface="Arial Narrow" panose="020B0606020202030204" pitchFamily="34" charset="0"/>
              </a:rPr>
            </a:br>
            <a:r>
              <a:rPr lang="en-US" sz="5800" b="1" dirty="0">
                <a:latin typeface="Arial Narrow" panose="020B0606020202030204" pitchFamily="34" charset="0"/>
              </a:rPr>
              <a:t>ET AUX MÉDIAS</a:t>
            </a:r>
            <a:endParaRPr lang="fr-FR" sz="5800" b="1" cap="all" dirty="0">
              <a:latin typeface="Arial Narrow" panose="020B0606020202030204" pitchFamily="34" charset="0"/>
            </a:endParaRP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lstStyle/>
          <a:p>
            <a:pPr algn="r"/>
            <a:r>
              <a:rPr lang="fr-FR" dirty="0">
                <a:latin typeface="Arial" panose="020B0604020202020204" pitchFamily="34" charset="0"/>
              </a:rPr>
              <a:t>Bienvenue !</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349892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8" y="2060843"/>
            <a:ext cx="12004568" cy="484744"/>
          </a:xfrm>
          <a:prstGeom prst="rect">
            <a:avLst/>
          </a:prstGeom>
        </p:spPr>
      </p:pic>
      <p:sp>
        <p:nvSpPr>
          <p:cNvPr id="59" name="Google Shape;293;p31"/>
          <p:cNvSpPr txBox="1">
            <a:spLocks noGrp="1"/>
          </p:cNvSpPr>
          <p:nvPr/>
        </p:nvSpPr>
        <p:spPr>
          <a:xfrm>
            <a:off x="146826" y="3756420"/>
            <a:ext cx="2018372"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fr-FR" sz="2000" b="1" dirty="0">
                <a:latin typeface="Arial" panose="020B0604020202020204" pitchFamily="34" charset="0"/>
                <a:cs typeface="Arial" panose="020B0604020202020204" pitchFamily="34" charset="0"/>
              </a:rPr>
              <a:t>1440</a:t>
            </a:r>
          </a:p>
          <a:p>
            <a:pPr marL="127000" indent="0">
              <a:buNone/>
            </a:pPr>
            <a:r>
              <a:rPr lang="fr-FR" sz="2000" dirty="0">
                <a:latin typeface="Arial" panose="020B0604020202020204" pitchFamily="34" charset="0"/>
                <a:cs typeface="Arial" panose="020B0604020202020204" pitchFamily="34" charset="0"/>
              </a:rPr>
              <a:t>Johannes Gutenberg invente la presse écrite </a:t>
            </a:r>
            <a:endParaRPr lang="en-US" sz="2000" dirty="0">
              <a:latin typeface="Arial" panose="020B0604020202020204" pitchFamily="34" charset="0"/>
              <a:cs typeface="Arial" panose="020B0604020202020204" pitchFamily="34" charset="0"/>
            </a:endParaRPr>
          </a:p>
        </p:txBody>
      </p:sp>
      <p:sp>
        <p:nvSpPr>
          <p:cNvPr id="60" name="Google Shape;293;p31"/>
          <p:cNvSpPr txBox="1">
            <a:spLocks noGrp="1"/>
          </p:cNvSpPr>
          <p:nvPr/>
        </p:nvSpPr>
        <p:spPr>
          <a:xfrm>
            <a:off x="2343822" y="3746976"/>
            <a:ext cx="203716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fr-FR" sz="2000" b="1" dirty="0">
                <a:latin typeface="Arial" panose="020B0604020202020204" pitchFamily="34" charset="0"/>
                <a:cs typeface="Arial" panose="020B0604020202020204" pitchFamily="34" charset="0"/>
              </a:rPr>
              <a:t>1605</a:t>
            </a:r>
          </a:p>
          <a:p>
            <a:pPr marL="127000" indent="0">
              <a:buNone/>
            </a:pPr>
            <a:r>
              <a:rPr lang="fr-FR" sz="2000" dirty="0">
                <a:latin typeface="Arial" panose="020B0604020202020204" pitchFamily="34" charset="0"/>
                <a:cs typeface="Arial" panose="020B0604020202020204" pitchFamily="34" charset="0"/>
              </a:rPr>
              <a:t>1</a:t>
            </a:r>
            <a:r>
              <a:rPr lang="fr-FR" sz="2000" baseline="30000" dirty="0">
                <a:latin typeface="Arial" panose="020B0604020202020204" pitchFamily="34" charset="0"/>
                <a:cs typeface="Arial" panose="020B0604020202020204" pitchFamily="34" charset="0"/>
              </a:rPr>
              <a:t>er</a:t>
            </a:r>
            <a:r>
              <a:rPr lang="fr-FR" sz="2000" dirty="0">
                <a:latin typeface="Arial" panose="020B0604020202020204" pitchFamily="34" charset="0"/>
                <a:cs typeface="Arial" panose="020B0604020202020204" pitchFamily="34" charset="0"/>
              </a:rPr>
              <a:t> journal à être publié et diffusé à grande échelle de l’histoire </a:t>
            </a:r>
            <a:endParaRPr lang="en-US" sz="2000" dirty="0">
              <a:latin typeface="Arial" panose="020B0604020202020204" pitchFamily="34" charset="0"/>
              <a:cs typeface="Arial" panose="020B0604020202020204" pitchFamily="34" charset="0"/>
            </a:endParaRPr>
          </a:p>
        </p:txBody>
      </p:sp>
      <p:sp>
        <p:nvSpPr>
          <p:cNvPr id="61" name="Google Shape;293;p31"/>
          <p:cNvSpPr txBox="1">
            <a:spLocks noGrp="1"/>
          </p:cNvSpPr>
          <p:nvPr/>
        </p:nvSpPr>
        <p:spPr>
          <a:xfrm>
            <a:off x="4679796" y="3756420"/>
            <a:ext cx="203716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fr-FR" sz="2000" b="1" dirty="0">
                <a:latin typeface="Arial" panose="020B0604020202020204" pitchFamily="34" charset="0"/>
                <a:cs typeface="Arial" panose="020B0604020202020204" pitchFamily="34" charset="0"/>
              </a:rPr>
              <a:t>1894</a:t>
            </a:r>
          </a:p>
          <a:p>
            <a:pPr marL="127000" indent="0">
              <a:buNone/>
            </a:pPr>
            <a:r>
              <a:rPr lang="fr-FR" sz="2000" dirty="0">
                <a:latin typeface="Arial" panose="020B0604020202020204" pitchFamily="34" charset="0"/>
                <a:cs typeface="Arial" panose="020B0604020202020204" pitchFamily="34" charset="0"/>
              </a:rPr>
              <a:t>Invention de la radio par </a:t>
            </a:r>
          </a:p>
          <a:p>
            <a:pPr marL="127000" indent="0">
              <a:buNone/>
            </a:pPr>
            <a:r>
              <a:rPr lang="fr-FR" sz="2000" dirty="0">
                <a:latin typeface="Arial" panose="020B0604020202020204" pitchFamily="34" charset="0"/>
                <a:cs typeface="Arial" panose="020B0604020202020204" pitchFamily="34" charset="0"/>
              </a:rPr>
              <a:t>Guglielmo</a:t>
            </a:r>
          </a:p>
          <a:p>
            <a:pPr marL="127000" indent="0">
              <a:buNone/>
            </a:pPr>
            <a:r>
              <a:rPr lang="fr-FR" sz="2000" dirty="0">
                <a:latin typeface="Arial" panose="020B0604020202020204" pitchFamily="34" charset="0"/>
                <a:cs typeface="Arial" panose="020B0604020202020204" pitchFamily="34" charset="0"/>
              </a:rPr>
              <a:t>Marconi</a:t>
            </a:r>
            <a:endParaRPr lang="en-US" sz="2000" dirty="0">
              <a:latin typeface="Arial" panose="020B0604020202020204" pitchFamily="34" charset="0"/>
              <a:cs typeface="Arial" panose="020B0604020202020204" pitchFamily="34" charset="0"/>
            </a:endParaRPr>
          </a:p>
        </p:txBody>
      </p:sp>
      <p:sp>
        <p:nvSpPr>
          <p:cNvPr id="62" name="Google Shape;293;p31"/>
          <p:cNvSpPr txBox="1">
            <a:spLocks noGrp="1"/>
          </p:cNvSpPr>
          <p:nvPr/>
        </p:nvSpPr>
        <p:spPr>
          <a:xfrm>
            <a:off x="6471424" y="3756420"/>
            <a:ext cx="203716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fr-FR" sz="2000" b="1" dirty="0">
                <a:latin typeface="Arial" panose="020B0604020202020204" pitchFamily="34" charset="0"/>
                <a:cs typeface="Arial" panose="020B0604020202020204" pitchFamily="34" charset="0"/>
              </a:rPr>
              <a:t>1927</a:t>
            </a:r>
          </a:p>
          <a:p>
            <a:pPr marL="127000" indent="0">
              <a:buNone/>
            </a:pPr>
            <a:r>
              <a:rPr lang="fr-FR" sz="2000" dirty="0">
                <a:latin typeface="Arial" panose="020B0604020202020204" pitchFamily="34" charset="0"/>
                <a:cs typeface="Arial" panose="020B0604020202020204" pitchFamily="34" charset="0"/>
              </a:rPr>
              <a:t>1</a:t>
            </a:r>
            <a:r>
              <a:rPr lang="fr-FR" sz="2000" baseline="30000" dirty="0">
                <a:latin typeface="Arial" panose="020B0604020202020204" pitchFamily="34" charset="0"/>
                <a:cs typeface="Arial" panose="020B0604020202020204" pitchFamily="34" charset="0"/>
              </a:rPr>
              <a:t>ère</a:t>
            </a:r>
            <a:r>
              <a:rPr lang="fr-FR" sz="2000" dirty="0">
                <a:latin typeface="Arial" panose="020B0604020202020204" pitchFamily="34" charset="0"/>
                <a:cs typeface="Arial" panose="020B0604020202020204" pitchFamily="34" charset="0"/>
              </a:rPr>
              <a:t> diffusion  télévisée par  Philo</a:t>
            </a:r>
          </a:p>
          <a:p>
            <a:pPr marL="127000" indent="0">
              <a:buNone/>
            </a:pPr>
            <a:r>
              <a:rPr lang="fr-FR" sz="2000" dirty="0" err="1">
                <a:latin typeface="Arial" panose="020B0604020202020204" pitchFamily="34" charset="0"/>
                <a:cs typeface="Arial" panose="020B0604020202020204" pitchFamily="34" charset="0"/>
              </a:rPr>
              <a:t>Farnsworth</a:t>
            </a:r>
            <a:endParaRPr lang="en-US" sz="2000" dirty="0">
              <a:latin typeface="Arial" panose="020B0604020202020204" pitchFamily="34" charset="0"/>
              <a:cs typeface="Arial" panose="020B0604020202020204" pitchFamily="34" charset="0"/>
            </a:endParaRPr>
          </a:p>
        </p:txBody>
      </p:sp>
      <p:sp>
        <p:nvSpPr>
          <p:cNvPr id="63" name="Google Shape;293;p31"/>
          <p:cNvSpPr txBox="1">
            <a:spLocks noGrp="1"/>
          </p:cNvSpPr>
          <p:nvPr/>
        </p:nvSpPr>
        <p:spPr>
          <a:xfrm>
            <a:off x="8263052" y="3756420"/>
            <a:ext cx="203716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fr-FR" sz="2000" b="1" dirty="0">
                <a:latin typeface="Arial" panose="020B0604020202020204" pitchFamily="34" charset="0"/>
                <a:cs typeface="Arial" panose="020B0604020202020204" pitchFamily="34" charset="0"/>
              </a:rPr>
              <a:t>1991</a:t>
            </a:r>
          </a:p>
          <a:p>
            <a:pPr marL="127000" indent="0">
              <a:buNone/>
            </a:pPr>
            <a:r>
              <a:rPr lang="fr-FR" sz="2000" dirty="0">
                <a:latin typeface="Arial" panose="020B0604020202020204" pitchFamily="34" charset="0"/>
                <a:cs typeface="Arial" panose="020B0604020202020204" pitchFamily="34" charset="0"/>
              </a:rPr>
              <a:t>Création du World Wide</a:t>
            </a:r>
          </a:p>
          <a:p>
            <a:pPr marL="127000" indent="0">
              <a:buNone/>
            </a:pPr>
            <a:r>
              <a:rPr lang="fr-FR" sz="2000" dirty="0">
                <a:latin typeface="Arial" panose="020B0604020202020204" pitchFamily="34" charset="0"/>
                <a:cs typeface="Arial" panose="020B0604020202020204" pitchFamily="34" charset="0"/>
              </a:rPr>
              <a:t>Web par</a:t>
            </a:r>
          </a:p>
          <a:p>
            <a:pPr marL="127000" indent="0">
              <a:buNone/>
            </a:pPr>
            <a:r>
              <a:rPr lang="fr-FR" sz="2000" dirty="0">
                <a:latin typeface="Arial" panose="020B0604020202020204" pitchFamily="34" charset="0"/>
                <a:cs typeface="Arial" panose="020B0604020202020204" pitchFamily="34" charset="0"/>
              </a:rPr>
              <a:t>Sir Timothy</a:t>
            </a:r>
          </a:p>
          <a:p>
            <a:pPr marL="127000" indent="0">
              <a:buNone/>
            </a:pPr>
            <a:r>
              <a:rPr lang="fr-FR" sz="2000" dirty="0">
                <a:latin typeface="Arial" panose="020B0604020202020204" pitchFamily="34" charset="0"/>
                <a:cs typeface="Arial" panose="020B0604020202020204" pitchFamily="34" charset="0"/>
              </a:rPr>
              <a:t>John-</a:t>
            </a:r>
            <a:r>
              <a:rPr lang="fr-FR" sz="2000" dirty="0" err="1">
                <a:latin typeface="Arial" panose="020B0604020202020204" pitchFamily="34" charset="0"/>
                <a:cs typeface="Arial" panose="020B0604020202020204" pitchFamily="34" charset="0"/>
              </a:rPr>
              <a:t>Berners</a:t>
            </a:r>
            <a:endParaRPr lang="fr-FR" sz="2000" dirty="0">
              <a:latin typeface="Arial" panose="020B0604020202020204" pitchFamily="34" charset="0"/>
              <a:cs typeface="Arial" panose="020B0604020202020204" pitchFamily="34" charset="0"/>
            </a:endParaRPr>
          </a:p>
          <a:p>
            <a:pPr marL="127000" indent="0">
              <a:buNone/>
            </a:pPr>
            <a:r>
              <a:rPr lang="fr-FR" sz="2000" dirty="0">
                <a:latin typeface="Arial" panose="020B0604020202020204" pitchFamily="34" charset="0"/>
                <a:cs typeface="Arial" panose="020B0604020202020204" pitchFamily="34" charset="0"/>
              </a:rPr>
              <a:t>Lee</a:t>
            </a:r>
            <a:endParaRPr lang="en-US" sz="2000" dirty="0">
              <a:latin typeface="Arial" panose="020B0604020202020204" pitchFamily="34" charset="0"/>
              <a:cs typeface="Arial" panose="020B0604020202020204" pitchFamily="34" charset="0"/>
            </a:endParaRPr>
          </a:p>
        </p:txBody>
      </p:sp>
      <p:sp>
        <p:nvSpPr>
          <p:cNvPr id="64" name="Google Shape;293;p31"/>
          <p:cNvSpPr txBox="1">
            <a:spLocks noGrp="1"/>
          </p:cNvSpPr>
          <p:nvPr/>
        </p:nvSpPr>
        <p:spPr>
          <a:xfrm>
            <a:off x="10300212" y="3756420"/>
            <a:ext cx="203716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127000" indent="0">
              <a:buNone/>
            </a:pPr>
            <a:r>
              <a:rPr lang="en-US" sz="2000" b="1" dirty="0">
                <a:latin typeface="+mn-lt"/>
              </a:rPr>
              <a:t>2004</a:t>
            </a:r>
          </a:p>
          <a:p>
            <a:pPr marL="127000" indent="0">
              <a:buNone/>
            </a:pPr>
            <a:r>
              <a:rPr lang="en-US" sz="2000" dirty="0">
                <a:latin typeface="+mn-lt"/>
              </a:rPr>
              <a:t>Facebook</a:t>
            </a:r>
          </a:p>
          <a:p>
            <a:pPr marL="127000" indent="0">
              <a:buNone/>
            </a:pPr>
            <a:endParaRPr lang="en-US" sz="2000" dirty="0">
              <a:latin typeface="+mn-lt"/>
            </a:endParaRPr>
          </a:p>
          <a:p>
            <a:pPr marL="127000" indent="0">
              <a:buNone/>
            </a:pPr>
            <a:r>
              <a:rPr lang="en-US" sz="2000" b="1" dirty="0">
                <a:latin typeface="+mn-lt"/>
              </a:rPr>
              <a:t>2005</a:t>
            </a:r>
          </a:p>
          <a:p>
            <a:pPr marL="127000" indent="0">
              <a:buNone/>
            </a:pPr>
            <a:r>
              <a:rPr lang="en-US" sz="2000" dirty="0">
                <a:latin typeface="+mn-lt"/>
              </a:rPr>
              <a:t>YouTube</a:t>
            </a:r>
          </a:p>
        </p:txBody>
      </p:sp>
      <p:sp>
        <p:nvSpPr>
          <p:cNvPr id="65" name="ZoneTexte 64"/>
          <p:cNvSpPr txBox="1"/>
          <p:nvPr/>
        </p:nvSpPr>
        <p:spPr>
          <a:xfrm rot="5400000">
            <a:off x="1070829" y="3485263"/>
            <a:ext cx="3713356" cy="769441"/>
          </a:xfrm>
          <a:prstGeom prst="rect">
            <a:avLst/>
          </a:prstGeom>
          <a:noFill/>
        </p:spPr>
        <p:txBody>
          <a:bodyPr wrap="square" rtlCol="0">
            <a:spAutoFit/>
          </a:bodyPr>
          <a:lstStyle/>
          <a:p>
            <a:r>
              <a:rPr lang="fr-FR" sz="4400" dirty="0"/>
              <a:t>………….</a:t>
            </a:r>
          </a:p>
        </p:txBody>
      </p:sp>
      <p:sp>
        <p:nvSpPr>
          <p:cNvPr id="66" name="ZoneTexte 65"/>
          <p:cNvSpPr txBox="1"/>
          <p:nvPr/>
        </p:nvSpPr>
        <p:spPr>
          <a:xfrm rot="5400000">
            <a:off x="-1066179" y="3485263"/>
            <a:ext cx="3713356" cy="769441"/>
          </a:xfrm>
          <a:prstGeom prst="rect">
            <a:avLst/>
          </a:prstGeom>
          <a:noFill/>
        </p:spPr>
        <p:txBody>
          <a:bodyPr wrap="square" rtlCol="0">
            <a:spAutoFit/>
          </a:bodyPr>
          <a:lstStyle/>
          <a:p>
            <a:r>
              <a:rPr lang="fr-FR" sz="4400" dirty="0"/>
              <a:t>………….</a:t>
            </a:r>
          </a:p>
        </p:txBody>
      </p:sp>
      <p:sp>
        <p:nvSpPr>
          <p:cNvPr id="67" name="ZoneTexte 66"/>
          <p:cNvSpPr txBox="1"/>
          <p:nvPr/>
        </p:nvSpPr>
        <p:spPr>
          <a:xfrm rot="5400000">
            <a:off x="3338693" y="3485261"/>
            <a:ext cx="3713356" cy="769441"/>
          </a:xfrm>
          <a:prstGeom prst="rect">
            <a:avLst/>
          </a:prstGeom>
          <a:noFill/>
        </p:spPr>
        <p:txBody>
          <a:bodyPr wrap="square" rtlCol="0">
            <a:spAutoFit/>
          </a:bodyPr>
          <a:lstStyle/>
          <a:p>
            <a:r>
              <a:rPr lang="fr-FR" sz="4400" dirty="0"/>
              <a:t>………….</a:t>
            </a:r>
          </a:p>
        </p:txBody>
      </p:sp>
      <p:sp>
        <p:nvSpPr>
          <p:cNvPr id="68" name="ZoneTexte 67"/>
          <p:cNvSpPr txBox="1"/>
          <p:nvPr/>
        </p:nvSpPr>
        <p:spPr>
          <a:xfrm rot="5400000">
            <a:off x="5159092" y="3485260"/>
            <a:ext cx="3713356" cy="769441"/>
          </a:xfrm>
          <a:prstGeom prst="rect">
            <a:avLst/>
          </a:prstGeom>
          <a:noFill/>
        </p:spPr>
        <p:txBody>
          <a:bodyPr wrap="square" rtlCol="0">
            <a:spAutoFit/>
          </a:bodyPr>
          <a:lstStyle/>
          <a:p>
            <a:r>
              <a:rPr lang="fr-FR" sz="4400" dirty="0"/>
              <a:t>………....</a:t>
            </a:r>
          </a:p>
        </p:txBody>
      </p:sp>
      <p:sp>
        <p:nvSpPr>
          <p:cNvPr id="69" name="ZoneTexte 68"/>
          <p:cNvSpPr txBox="1"/>
          <p:nvPr/>
        </p:nvSpPr>
        <p:spPr>
          <a:xfrm rot="5400000">
            <a:off x="6985591" y="3485259"/>
            <a:ext cx="3713356" cy="769441"/>
          </a:xfrm>
          <a:prstGeom prst="rect">
            <a:avLst/>
          </a:prstGeom>
          <a:noFill/>
        </p:spPr>
        <p:txBody>
          <a:bodyPr wrap="square" rtlCol="0">
            <a:spAutoFit/>
          </a:bodyPr>
          <a:lstStyle/>
          <a:p>
            <a:r>
              <a:rPr lang="fr-FR" sz="4400" dirty="0"/>
              <a:t>………….</a:t>
            </a:r>
          </a:p>
        </p:txBody>
      </p:sp>
      <p:sp>
        <p:nvSpPr>
          <p:cNvPr id="70" name="ZoneTexte 69"/>
          <p:cNvSpPr txBox="1"/>
          <p:nvPr/>
        </p:nvSpPr>
        <p:spPr>
          <a:xfrm rot="5400000">
            <a:off x="9072342" y="3485259"/>
            <a:ext cx="3713356" cy="769441"/>
          </a:xfrm>
          <a:prstGeom prst="rect">
            <a:avLst/>
          </a:prstGeom>
          <a:noFill/>
        </p:spPr>
        <p:txBody>
          <a:bodyPr wrap="square" rtlCol="0">
            <a:spAutoFit/>
          </a:bodyPr>
          <a:lstStyle/>
          <a:p>
            <a:r>
              <a:rPr lang="fr-FR" sz="4400" dirty="0"/>
              <a:t>………...</a:t>
            </a:r>
          </a:p>
        </p:txBody>
      </p:sp>
      <p:sp>
        <p:nvSpPr>
          <p:cNvPr id="71" name="Titre 7"/>
          <p:cNvSpPr>
            <a:spLocks noGrp="1"/>
          </p:cNvSpPr>
          <p:nvPr>
            <p:ph type="title"/>
          </p:nvPr>
        </p:nvSpPr>
        <p:spPr>
          <a:xfrm>
            <a:off x="860502" y="342823"/>
            <a:ext cx="10515600" cy="1325563"/>
          </a:xfrm>
        </p:spPr>
        <p:txBody>
          <a:bodyPr/>
          <a:lstStyle/>
          <a:p>
            <a:pPr>
              <a:lnSpc>
                <a:spcPct val="150000"/>
              </a:lnSpc>
              <a:spcBef>
                <a:spcPts val="1000"/>
              </a:spcBef>
            </a:pPr>
            <a:r>
              <a:rPr lang="fr-FR" sz="2800" b="1" dirty="0">
                <a:latin typeface="Arial" panose="020B0604020202020204" pitchFamily="34" charset="0"/>
                <a:ea typeface="+mn-ea"/>
                <a:cs typeface="Arial" panose="020B0604020202020204" pitchFamily="34" charset="0"/>
              </a:rPr>
              <a:t>L’HISTOIRE DES MÉDIAS</a:t>
            </a:r>
          </a:p>
        </p:txBody>
      </p:sp>
    </p:spTree>
    <p:extLst>
      <p:ext uri="{BB962C8B-B14F-4D97-AF65-F5344CB8AC3E}">
        <p14:creationId xmlns:p14="http://schemas.microsoft.com/office/powerpoint/2010/main" val="14808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7310131" cy="1090919"/>
          </a:xfrm>
        </p:spPr>
        <p:txBody>
          <a:bodyPr>
            <a:normAutofit/>
          </a:bodyPr>
          <a:lstStyle/>
          <a:p>
            <a:r>
              <a:rPr lang="fr-FR" sz="3600" b="1" cap="all" dirty="0">
                <a:latin typeface="Arial Narrow" panose="020B0604020202020204" pitchFamily="34" charset="0"/>
              </a:rPr>
              <a:t>Discours de haine et citoyenneté numérique - débat</a:t>
            </a:r>
            <a:endParaRPr lang="fr-FR" sz="3600" b="1" cap="all" dirty="0">
              <a:latin typeface="Arial Narrow"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2" name="Espace réservé du contenu 11"/>
          <p:cNvSpPr>
            <a:spLocks noGrp="1"/>
          </p:cNvSpPr>
          <p:nvPr>
            <p:ph idx="1"/>
          </p:nvPr>
        </p:nvSpPr>
        <p:spPr>
          <a:xfrm>
            <a:off x="838200" y="1825625"/>
            <a:ext cx="10515600" cy="4196034"/>
          </a:xfrm>
        </p:spPr>
        <p:txBody>
          <a:bodyPr/>
          <a:lstStyle/>
          <a:p>
            <a:r>
              <a:rPr lang="fr-FR" dirty="0">
                <a:latin typeface="Arial" panose="020B0604020202020204" pitchFamily="34" charset="0"/>
                <a:cs typeface="Arial" panose="020B0604020202020204" pitchFamily="34" charset="0"/>
              </a:rPr>
              <a:t>Qui décide des limites de la liberté d'expression ?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Qu'est-ce qu'une opinion ?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Une opinion peut-elle être exempte de faits vérifiés ?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Que signifie être un citoyen numérique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3731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a:t>
            </a:r>
            <a:r>
              <a:rPr lang="fr-FR" sz="3200" b="1" cap="all" dirty="0" smtClean="0">
                <a:latin typeface="Arial Narrow" panose="020B0604020202020204" pitchFamily="34" charset="0"/>
              </a:rPr>
              <a:t>Évaluation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Q1: </a:t>
            </a:r>
            <a:r>
              <a:rPr lang="fr-FR" b="1" dirty="0">
                <a:latin typeface="Arial" panose="020B0604020202020204" pitchFamily="34" charset="0"/>
                <a:cs typeface="Arial" panose="020B0604020202020204" pitchFamily="34" charset="0"/>
              </a:rPr>
              <a:t>Les discours de haine peuvent être aggravés par </a:t>
            </a:r>
            <a:r>
              <a:rPr lang="fr-FR" b="1" dirty="0" smtClean="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smtClean="0">
                <a:latin typeface="Arial" panose="020B0604020202020204" pitchFamily="34" charset="0"/>
                <a:cs typeface="Arial" panose="020B0604020202020204" pitchFamily="34" charset="0"/>
              </a:rPr>
              <a:t>A </a:t>
            </a:r>
            <a:r>
              <a:rPr lang="fr-FR" dirty="0">
                <a:latin typeface="Arial" panose="020B0604020202020204" pitchFamily="34" charset="0"/>
                <a:cs typeface="Arial" panose="020B0604020202020204" pitchFamily="34" charset="0"/>
              </a:rPr>
              <a:t>: De fausses </a:t>
            </a:r>
            <a:r>
              <a:rPr lang="fr-FR" dirty="0" smtClean="0">
                <a:latin typeface="Arial" panose="020B0604020202020204" pitchFamily="34" charset="0"/>
                <a:cs typeface="Arial" panose="020B0604020202020204" pitchFamily="34" charset="0"/>
              </a:rPr>
              <a:t>informations.</a:t>
            </a:r>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B : </a:t>
            </a:r>
            <a:r>
              <a:rPr lang="fr-FR" dirty="0" smtClean="0">
                <a:latin typeface="Arial" panose="020B0604020202020204" pitchFamily="34" charset="0"/>
                <a:cs typeface="Arial" panose="020B0604020202020204" pitchFamily="34" charset="0"/>
              </a:rPr>
              <a:t>Des </a:t>
            </a:r>
            <a:r>
              <a:rPr lang="fr-FR" dirty="0">
                <a:latin typeface="Arial" panose="020B0604020202020204" pitchFamily="34" charset="0"/>
                <a:cs typeface="Arial" panose="020B0604020202020204" pitchFamily="34" charset="0"/>
              </a:rPr>
              <a:t>préjugés et </a:t>
            </a:r>
            <a:r>
              <a:rPr lang="fr-FR" dirty="0" smtClean="0">
                <a:latin typeface="Arial" panose="020B0604020202020204" pitchFamily="34" charset="0"/>
                <a:cs typeface="Arial" panose="020B0604020202020204" pitchFamily="34" charset="0"/>
              </a:rPr>
              <a:t>stéréotypes</a:t>
            </a:r>
            <a:r>
              <a:rPr lang="fr-FR" dirty="0">
                <a:latin typeface="Arial" panose="020B0604020202020204" pitchFamily="34" charset="0"/>
                <a:cs typeface="Arial" panose="020B0604020202020204" pitchFamily="34" charset="0"/>
              </a:rPr>
              <a:t>.</a:t>
            </a:r>
          </a:p>
          <a:p>
            <a:pPr lvl="0" fontAlgn="base"/>
            <a:r>
              <a:rPr lang="fr-FR" dirty="0">
                <a:latin typeface="Arial" panose="020B0604020202020204" pitchFamily="34" charset="0"/>
                <a:cs typeface="Arial" panose="020B0604020202020204" pitchFamily="34" charset="0"/>
              </a:rPr>
              <a:t>C : L'éducation.</a:t>
            </a:r>
          </a:p>
          <a:p>
            <a:pPr lvl="0" fontAlgn="base"/>
            <a:r>
              <a:rPr lang="fr-FR" dirty="0">
                <a:latin typeface="Arial" panose="020B0604020202020204" pitchFamily="34" charset="0"/>
                <a:cs typeface="Arial" panose="020B0604020202020204" pitchFamily="34" charset="0"/>
              </a:rPr>
              <a:t>D : La peur et le rejet de "l'autre".</a:t>
            </a: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271424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a:t>
            </a:r>
            <a:r>
              <a:rPr lang="fr-FR" sz="3200" b="1" cap="all" dirty="0">
                <a:latin typeface="Arial Narrow" panose="020B0604020202020204" pitchFamily="34" charset="0"/>
              </a:rPr>
              <a:t>Évaluation</a:t>
            </a:r>
            <a:endParaRPr lang="fr-FR" sz="2800" cap="all" dirty="0">
              <a:latin typeface="Arial Narrow"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Q1: </a:t>
            </a:r>
            <a:r>
              <a:rPr lang="fr-FR" b="1" dirty="0">
                <a:latin typeface="Arial" panose="020B0604020202020204" pitchFamily="34" charset="0"/>
                <a:cs typeface="Arial" panose="020B0604020202020204" pitchFamily="34" charset="0"/>
              </a:rPr>
              <a:t>Les discours de haine peuvent être aggravés par </a:t>
            </a:r>
            <a:r>
              <a:rPr lang="fr-FR" b="1" dirty="0" smtClean="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smtClean="0">
                <a:solidFill>
                  <a:srgbClr val="92D050"/>
                </a:solidFill>
                <a:latin typeface="Arial" panose="020B0604020202020204" pitchFamily="34" charset="0"/>
                <a:cs typeface="Arial" panose="020B0604020202020204" pitchFamily="34" charset="0"/>
              </a:rPr>
              <a:t>A </a:t>
            </a:r>
            <a:r>
              <a:rPr lang="fr-FR" dirty="0">
                <a:solidFill>
                  <a:srgbClr val="92D050"/>
                </a:solidFill>
                <a:latin typeface="Arial" panose="020B0604020202020204" pitchFamily="34" charset="0"/>
                <a:cs typeface="Arial" panose="020B0604020202020204" pitchFamily="34" charset="0"/>
              </a:rPr>
              <a:t>: De fausses </a:t>
            </a:r>
            <a:r>
              <a:rPr lang="fr-FR" dirty="0" smtClean="0">
                <a:solidFill>
                  <a:srgbClr val="92D050"/>
                </a:solidFill>
                <a:latin typeface="Arial" panose="020B0604020202020204" pitchFamily="34" charset="0"/>
                <a:cs typeface="Arial" panose="020B0604020202020204" pitchFamily="34" charset="0"/>
              </a:rPr>
              <a:t>informations.</a:t>
            </a:r>
            <a:endParaRPr lang="fr-FR" dirty="0">
              <a:solidFill>
                <a:srgbClr val="92D050"/>
              </a:solidFill>
              <a:latin typeface="Arial" panose="020B0604020202020204" pitchFamily="34" charset="0"/>
              <a:cs typeface="Arial" panose="020B0604020202020204" pitchFamily="34" charset="0"/>
            </a:endParaRPr>
          </a:p>
          <a:p>
            <a:pPr lvl="0" fontAlgn="base"/>
            <a:r>
              <a:rPr lang="fr-FR" dirty="0">
                <a:solidFill>
                  <a:srgbClr val="92D050"/>
                </a:solidFill>
                <a:latin typeface="Arial" panose="020B0604020202020204" pitchFamily="34" charset="0"/>
                <a:cs typeface="Arial" panose="020B0604020202020204" pitchFamily="34" charset="0"/>
              </a:rPr>
              <a:t>B : </a:t>
            </a:r>
            <a:r>
              <a:rPr lang="fr-FR" dirty="0" smtClean="0">
                <a:solidFill>
                  <a:srgbClr val="92D050"/>
                </a:solidFill>
                <a:latin typeface="Arial" panose="020B0604020202020204" pitchFamily="34" charset="0"/>
                <a:cs typeface="Arial" panose="020B0604020202020204" pitchFamily="34" charset="0"/>
              </a:rPr>
              <a:t>Des </a:t>
            </a:r>
            <a:r>
              <a:rPr lang="fr-FR" dirty="0">
                <a:solidFill>
                  <a:srgbClr val="92D050"/>
                </a:solidFill>
                <a:latin typeface="Arial" panose="020B0604020202020204" pitchFamily="34" charset="0"/>
                <a:cs typeface="Arial" panose="020B0604020202020204" pitchFamily="34" charset="0"/>
              </a:rPr>
              <a:t>préjugés et </a:t>
            </a:r>
            <a:r>
              <a:rPr lang="fr-FR" dirty="0" smtClean="0">
                <a:solidFill>
                  <a:srgbClr val="92D050"/>
                </a:solidFill>
                <a:latin typeface="Arial" panose="020B0604020202020204" pitchFamily="34" charset="0"/>
                <a:cs typeface="Arial" panose="020B0604020202020204" pitchFamily="34" charset="0"/>
              </a:rPr>
              <a:t>stéréotypes</a:t>
            </a:r>
            <a:r>
              <a:rPr lang="fr-FR" dirty="0">
                <a:solidFill>
                  <a:srgbClr val="92D050"/>
                </a:solidFill>
                <a:latin typeface="Arial" panose="020B0604020202020204" pitchFamily="34" charset="0"/>
                <a:cs typeface="Arial" panose="020B0604020202020204" pitchFamily="34" charset="0"/>
              </a:rPr>
              <a:t>.</a:t>
            </a:r>
          </a:p>
          <a:p>
            <a:pPr lvl="0" fontAlgn="base"/>
            <a:r>
              <a:rPr lang="fr-FR" dirty="0">
                <a:solidFill>
                  <a:srgbClr val="FF0000"/>
                </a:solidFill>
                <a:latin typeface="Arial" panose="020B0604020202020204" pitchFamily="34" charset="0"/>
                <a:cs typeface="Arial" panose="020B0604020202020204" pitchFamily="34" charset="0"/>
              </a:rPr>
              <a:t>C : L'éducation.</a:t>
            </a:r>
          </a:p>
          <a:p>
            <a:pPr lvl="0" fontAlgn="base"/>
            <a:r>
              <a:rPr lang="fr-FR" dirty="0">
                <a:solidFill>
                  <a:srgbClr val="92D050"/>
                </a:solidFill>
                <a:latin typeface="Arial" panose="020B0604020202020204" pitchFamily="34" charset="0"/>
                <a:cs typeface="Arial" panose="020B0604020202020204" pitchFamily="34" charset="0"/>
              </a:rPr>
              <a:t>D : La peur et le rejet de "l'autre".</a:t>
            </a:r>
            <a:endParaRPr lang="fr-FR" dirty="0">
              <a:solidFill>
                <a:srgbClr val="92D050"/>
              </a:solidFill>
              <a:latin typeface="Arial" panose="020B0604020202020204" pitchFamily="34" charset="0"/>
            </a:endParaRPr>
          </a:p>
        </p:txBody>
      </p:sp>
    </p:spTree>
    <p:extLst>
      <p:ext uri="{BB962C8B-B14F-4D97-AF65-F5344CB8AC3E}">
        <p14:creationId xmlns:p14="http://schemas.microsoft.com/office/powerpoint/2010/main" val="28816266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a:t>
            </a:r>
            <a:r>
              <a:rPr lang="fr-FR" sz="3200" b="1" cap="all" dirty="0">
                <a:latin typeface="Arial Narrow" panose="020B0604020202020204" pitchFamily="34" charset="0"/>
              </a:rPr>
              <a:t>Évaluation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Q2: </a:t>
            </a:r>
            <a:r>
              <a:rPr lang="fr-FR" b="1" dirty="0">
                <a:latin typeface="Arial" panose="020B0604020202020204" pitchFamily="34" charset="0"/>
                <a:cs typeface="Arial" panose="020B0604020202020204" pitchFamily="34" charset="0"/>
              </a:rPr>
              <a:t>Qu'est-ce que la citoyenneté numérique </a:t>
            </a:r>
            <a:r>
              <a:rPr lang="fr-FR" b="1" dirty="0" smtClean="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smtClean="0">
                <a:latin typeface="Arial" panose="020B0604020202020204" pitchFamily="34" charset="0"/>
                <a:cs typeface="Arial" panose="020B0604020202020204" pitchFamily="34" charset="0"/>
              </a:rPr>
              <a:t>A </a:t>
            </a:r>
            <a:r>
              <a:rPr lang="fr-FR" dirty="0">
                <a:latin typeface="Arial" panose="020B0604020202020204" pitchFamily="34" charset="0"/>
                <a:cs typeface="Arial" panose="020B0604020202020204" pitchFamily="34" charset="0"/>
              </a:rPr>
              <a:t>: Avoir la nationalité d'un pays virtuel.</a:t>
            </a:r>
          </a:p>
          <a:p>
            <a:pPr lvl="0" fontAlgn="base"/>
            <a:r>
              <a:rPr lang="fr-FR" dirty="0">
                <a:latin typeface="Arial" panose="020B0604020202020204" pitchFamily="34" charset="0"/>
                <a:cs typeface="Arial" panose="020B0604020202020204" pitchFamily="34" charset="0"/>
              </a:rPr>
              <a:t>B : La façon dont les internautes se comportent et interagissent en ligne.</a:t>
            </a:r>
          </a:p>
          <a:p>
            <a:pPr lvl="0" fontAlgn="base"/>
            <a:r>
              <a:rPr lang="fr-FR" dirty="0">
                <a:latin typeface="Arial" panose="020B0604020202020204" pitchFamily="34" charset="0"/>
                <a:cs typeface="Arial" panose="020B0604020202020204" pitchFamily="34" charset="0"/>
              </a:rPr>
              <a:t>C : Faire preuve de bonne volonté et conserver de bonnes habitudes sur l'internet.</a:t>
            </a:r>
          </a:p>
          <a:p>
            <a:pPr lvl="0" fontAlgn="base"/>
            <a:r>
              <a:rPr lang="fr-FR" dirty="0">
                <a:latin typeface="Arial" panose="020B0604020202020204" pitchFamily="34" charset="0"/>
                <a:cs typeface="Arial" panose="020B0604020202020204" pitchFamily="34" charset="0"/>
              </a:rPr>
              <a:t>D : Une carte d'identité en ligne.</a:t>
            </a: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6960326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a:t>
            </a:r>
            <a:r>
              <a:rPr lang="fr-FR" sz="3200" b="1" cap="all" dirty="0">
                <a:latin typeface="Arial Narrow" panose="020B0604020202020204" pitchFamily="34" charset="0"/>
              </a:rPr>
              <a:t>Évaluation</a:t>
            </a:r>
            <a:endParaRPr lang="fr-FR" sz="2800" cap="all" dirty="0">
              <a:latin typeface="Arial Narrow"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9" name="Espace réservé du contenu 2">
            <a:extLst>
              <a:ext uri="{FF2B5EF4-FFF2-40B4-BE49-F238E27FC236}">
                <a16:creationId xmlns:a16="http://schemas.microsoft.com/office/drawing/2014/main" id="{484A7ED0-66CF-E94E-87DB-121D28F5C07B}"/>
              </a:ext>
            </a:extLst>
          </p:cNvPr>
          <p:cNvSpPr>
            <a:spLocks noGrp="1"/>
          </p:cNvSpPr>
          <p:nvPr>
            <p:ph idx="1"/>
          </p:nvPr>
        </p:nvSpPr>
        <p:spPr/>
        <p:txBody>
          <a:bodyPr>
            <a:normAutofit/>
          </a:bodyPr>
          <a:lstStyle/>
          <a:p>
            <a:r>
              <a:rPr lang="fr-FR" b="1" dirty="0">
                <a:latin typeface="Arial" panose="020B0604020202020204" pitchFamily="34" charset="0"/>
                <a:cs typeface="Arial" panose="020B0604020202020204" pitchFamily="34" charset="0"/>
              </a:rPr>
              <a:t>Q2: </a:t>
            </a:r>
            <a:r>
              <a:rPr lang="fr-FR" b="1" dirty="0">
                <a:latin typeface="Arial" panose="020B0604020202020204" pitchFamily="34" charset="0"/>
                <a:cs typeface="Arial" panose="020B0604020202020204" pitchFamily="34" charset="0"/>
              </a:rPr>
              <a:t>Qu'est-ce que la citoyenneté numérique </a:t>
            </a:r>
            <a:r>
              <a:rPr lang="fr-FR" b="1" dirty="0" smtClean="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0" fontAlgn="base"/>
            <a:r>
              <a:rPr lang="fr-FR" dirty="0" smtClean="0">
                <a:solidFill>
                  <a:srgbClr val="FF0000"/>
                </a:solidFill>
                <a:latin typeface="Arial" panose="020B0604020202020204" pitchFamily="34" charset="0"/>
                <a:cs typeface="Arial" panose="020B0604020202020204" pitchFamily="34" charset="0"/>
              </a:rPr>
              <a:t>A </a:t>
            </a:r>
            <a:r>
              <a:rPr lang="fr-FR" dirty="0">
                <a:solidFill>
                  <a:srgbClr val="FF0000"/>
                </a:solidFill>
                <a:latin typeface="Arial" panose="020B0604020202020204" pitchFamily="34" charset="0"/>
                <a:cs typeface="Arial" panose="020B0604020202020204" pitchFamily="34" charset="0"/>
              </a:rPr>
              <a:t>: Avoir la nationalité d'un pays virtuel.</a:t>
            </a:r>
          </a:p>
          <a:p>
            <a:pPr lvl="0" fontAlgn="base"/>
            <a:r>
              <a:rPr lang="fr-FR" dirty="0">
                <a:solidFill>
                  <a:srgbClr val="92D050"/>
                </a:solidFill>
                <a:latin typeface="Arial" panose="020B0604020202020204" pitchFamily="34" charset="0"/>
                <a:cs typeface="Arial" panose="020B0604020202020204" pitchFamily="34" charset="0"/>
              </a:rPr>
              <a:t>B : La façon dont les internautes se comportent et interagissent en ligne.</a:t>
            </a:r>
          </a:p>
          <a:p>
            <a:pPr lvl="0" fontAlgn="base"/>
            <a:r>
              <a:rPr lang="fr-FR" dirty="0">
                <a:solidFill>
                  <a:srgbClr val="92D050"/>
                </a:solidFill>
                <a:latin typeface="Arial" panose="020B0604020202020204" pitchFamily="34" charset="0"/>
                <a:cs typeface="Arial" panose="020B0604020202020204" pitchFamily="34" charset="0"/>
              </a:rPr>
              <a:t>C : Faire preuve de bonne volonté et conserver de bonnes habitudes sur l'internet.</a:t>
            </a:r>
          </a:p>
          <a:p>
            <a:pPr lvl="0" fontAlgn="base"/>
            <a:r>
              <a:rPr lang="fr-FR" dirty="0">
                <a:solidFill>
                  <a:srgbClr val="FF0000"/>
                </a:solidFill>
                <a:latin typeface="Arial" panose="020B0604020202020204" pitchFamily="34" charset="0"/>
                <a:cs typeface="Arial" panose="020B0604020202020204" pitchFamily="34" charset="0"/>
              </a:rPr>
              <a:t>D : Une carte d'identité en ligne.</a:t>
            </a:r>
            <a:endParaRPr lang="fr-FR" dirty="0">
              <a:solidFill>
                <a:srgbClr val="FF0000"/>
              </a:solidFill>
              <a:latin typeface="Arial" panose="020B0604020202020204" pitchFamily="34" charset="0"/>
            </a:endParaRPr>
          </a:p>
        </p:txBody>
      </p:sp>
    </p:spTree>
    <p:extLst>
      <p:ext uri="{BB962C8B-B14F-4D97-AF65-F5344CB8AC3E}">
        <p14:creationId xmlns:p14="http://schemas.microsoft.com/office/powerpoint/2010/main" val="4262865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a:t>
            </a:r>
            <a:r>
              <a:rPr lang="fr-FR" sz="3200" b="1" cap="all" dirty="0">
                <a:latin typeface="Arial Narrow" panose="020B0604020202020204" pitchFamily="34" charset="0"/>
              </a:rPr>
              <a:t>Évaluation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lnSpcReduction="10000"/>
          </a:bodyPr>
          <a:lstStyle/>
          <a:p>
            <a:r>
              <a:rPr lang="fr-FR" b="1" dirty="0">
                <a:latin typeface="Arial" panose="020B0604020202020204" pitchFamily="34" charset="0"/>
                <a:cs typeface="Arial" panose="020B0604020202020204" pitchFamily="34" charset="0"/>
              </a:rPr>
              <a:t> Q3: </a:t>
            </a:r>
            <a:r>
              <a:rPr lang="fr-FR" b="1" dirty="0">
                <a:latin typeface="Arial" panose="020B0604020202020204" pitchFamily="34" charset="0"/>
                <a:cs typeface="Arial" panose="020B0604020202020204" pitchFamily="34" charset="0"/>
              </a:rPr>
              <a:t>Face à un message de haine sur les réseaux sociaux, vous </a:t>
            </a:r>
            <a:r>
              <a:rPr lang="fr-FR" b="1" dirty="0" smtClean="0">
                <a:latin typeface="Arial" panose="020B0604020202020204" pitchFamily="34" charset="0"/>
                <a:cs typeface="Arial" panose="020B0604020202020204" pitchFamily="34" charset="0"/>
              </a:rPr>
              <a:t>devez: </a:t>
            </a:r>
          </a:p>
          <a:p>
            <a:pPr>
              <a:lnSpc>
                <a:spcPct val="100000"/>
              </a:lnSpc>
            </a:pPr>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 Réagir en insultant</a:t>
            </a:r>
          </a:p>
          <a:p>
            <a:pPr lvl="0" fontAlgn="base"/>
            <a:r>
              <a:rPr lang="fr-FR" dirty="0">
                <a:latin typeface="Arial" panose="020B0604020202020204" pitchFamily="34" charset="0"/>
                <a:cs typeface="Arial" panose="020B0604020202020204" pitchFamily="34" charset="0"/>
              </a:rPr>
              <a:t>B : Insistez jusqu'à ce que la personne qui a publié le poste se rende compte qu'elle est fautive.</a:t>
            </a:r>
          </a:p>
          <a:p>
            <a:pPr lvl="0" fontAlgn="base"/>
            <a:r>
              <a:rPr lang="fr-FR" dirty="0">
                <a:latin typeface="Arial" panose="020B0604020202020204" pitchFamily="34" charset="0"/>
                <a:cs typeface="Arial" panose="020B0604020202020204" pitchFamily="34" charset="0"/>
              </a:rPr>
              <a:t>C : Ignorez le message.</a:t>
            </a:r>
          </a:p>
          <a:p>
            <a:pPr lvl="0" fontAlgn="base"/>
            <a:r>
              <a:rPr lang="fr-FR" dirty="0">
                <a:latin typeface="Arial" panose="020B0604020202020204" pitchFamily="34" charset="0"/>
                <a:cs typeface="Arial" panose="020B0604020202020204" pitchFamily="34" charset="0"/>
              </a:rPr>
              <a:t>D : Essayez de déconstruire le message et/ou de signaler le poste si les commentaires sont racistes, haineux, homophobes, etc.</a:t>
            </a: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538131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a:t>
            </a:r>
            <a:r>
              <a:rPr lang="fr-FR" sz="3200" b="1" cap="all" dirty="0">
                <a:latin typeface="Arial Narrow" panose="020B0604020202020204" pitchFamily="34" charset="0"/>
              </a:rPr>
              <a:t>Évaluation</a:t>
            </a:r>
            <a:endParaRPr lang="fr-FR" sz="2800" cap="all" dirty="0">
              <a:latin typeface="Arial Narrow"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9" name="Espace réservé du contenu 2">
            <a:extLst>
              <a:ext uri="{FF2B5EF4-FFF2-40B4-BE49-F238E27FC236}">
                <a16:creationId xmlns:a16="http://schemas.microsoft.com/office/drawing/2014/main" id="{484A7ED0-66CF-E94E-87DB-121D28F5C07B}"/>
              </a:ext>
            </a:extLst>
          </p:cNvPr>
          <p:cNvSpPr>
            <a:spLocks noGrp="1"/>
          </p:cNvSpPr>
          <p:nvPr>
            <p:ph idx="1"/>
          </p:nvPr>
        </p:nvSpPr>
        <p:spPr/>
        <p:txBody>
          <a:bodyPr>
            <a:normAutofit lnSpcReduction="10000"/>
          </a:bodyPr>
          <a:lstStyle/>
          <a:p>
            <a:r>
              <a:rPr lang="fr-FR" b="1" dirty="0">
                <a:latin typeface="Arial" panose="020B0604020202020204" pitchFamily="34" charset="0"/>
                <a:cs typeface="Arial" panose="020B0604020202020204" pitchFamily="34" charset="0"/>
              </a:rPr>
              <a:t> Q3: </a:t>
            </a:r>
            <a:r>
              <a:rPr lang="fr-FR" b="1" dirty="0">
                <a:latin typeface="Arial" panose="020B0604020202020204" pitchFamily="34" charset="0"/>
                <a:cs typeface="Arial" panose="020B0604020202020204" pitchFamily="34" charset="0"/>
              </a:rPr>
              <a:t>Face à un message de haine sur les réseaux sociaux, vous </a:t>
            </a:r>
            <a:r>
              <a:rPr lang="fr-FR" b="1" dirty="0" smtClean="0">
                <a:latin typeface="Arial" panose="020B0604020202020204" pitchFamily="34" charset="0"/>
                <a:cs typeface="Arial" panose="020B0604020202020204" pitchFamily="34" charset="0"/>
              </a:rPr>
              <a:t>devez: </a:t>
            </a:r>
          </a:p>
          <a:p>
            <a:pPr>
              <a:lnSpc>
                <a:spcPct val="100000"/>
              </a:lnSpc>
            </a:pPr>
            <a:endParaRPr lang="fr-FR" dirty="0">
              <a:latin typeface="Arial" panose="020B0604020202020204" pitchFamily="34" charset="0"/>
              <a:cs typeface="Arial" panose="020B0604020202020204" pitchFamily="34" charset="0"/>
            </a:endParaRPr>
          </a:p>
          <a:p>
            <a:pPr lvl="0" fontAlgn="base"/>
            <a:r>
              <a:rPr lang="fr-FR" dirty="0">
                <a:solidFill>
                  <a:srgbClr val="FF0000"/>
                </a:solidFill>
                <a:latin typeface="Arial" panose="020B0604020202020204" pitchFamily="34" charset="0"/>
                <a:cs typeface="Arial" panose="020B0604020202020204" pitchFamily="34" charset="0"/>
              </a:rPr>
              <a:t>A : Réagir en insultant</a:t>
            </a:r>
          </a:p>
          <a:p>
            <a:pPr lvl="0" fontAlgn="base"/>
            <a:r>
              <a:rPr lang="fr-FR" dirty="0">
                <a:solidFill>
                  <a:srgbClr val="FF0000"/>
                </a:solidFill>
                <a:latin typeface="Arial" panose="020B0604020202020204" pitchFamily="34" charset="0"/>
                <a:cs typeface="Arial" panose="020B0604020202020204" pitchFamily="34" charset="0"/>
              </a:rPr>
              <a:t>B : Insistez jusqu'à ce que la personne qui a publié le poste se rende compte qu'elle est fautive.</a:t>
            </a:r>
          </a:p>
          <a:p>
            <a:pPr lvl="0" fontAlgn="base"/>
            <a:r>
              <a:rPr lang="fr-FR" dirty="0">
                <a:solidFill>
                  <a:srgbClr val="FF0000"/>
                </a:solidFill>
                <a:latin typeface="Arial" panose="020B0604020202020204" pitchFamily="34" charset="0"/>
                <a:cs typeface="Arial" panose="020B0604020202020204" pitchFamily="34" charset="0"/>
              </a:rPr>
              <a:t>C : Ignorez le message.</a:t>
            </a:r>
          </a:p>
          <a:p>
            <a:pPr lvl="0" fontAlgn="base"/>
            <a:r>
              <a:rPr lang="fr-FR" dirty="0">
                <a:solidFill>
                  <a:srgbClr val="92D050"/>
                </a:solidFill>
                <a:latin typeface="Arial" panose="020B0604020202020204" pitchFamily="34" charset="0"/>
                <a:cs typeface="Arial" panose="020B0604020202020204" pitchFamily="34" charset="0"/>
              </a:rPr>
              <a:t>D : Essayez de déconstruire le message et/ou de signaler le poste si les commentaires sont racistes, haineux, homophobes, etc.</a:t>
            </a:r>
            <a:endParaRPr lang="fr-FR" dirty="0">
              <a:solidFill>
                <a:srgbClr val="92D050"/>
              </a:solidFill>
              <a:latin typeface="Arial" panose="020B0604020202020204" pitchFamily="34" charset="0"/>
            </a:endParaRPr>
          </a:p>
        </p:txBody>
      </p:sp>
    </p:spTree>
    <p:extLst>
      <p:ext uri="{BB962C8B-B14F-4D97-AF65-F5344CB8AC3E}">
        <p14:creationId xmlns:p14="http://schemas.microsoft.com/office/powerpoint/2010/main" val="5232085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a:t>
            </a:r>
            <a:r>
              <a:rPr lang="fr-FR" sz="3200" b="1" cap="all" dirty="0" smtClean="0">
                <a:latin typeface="Arial Narrow" panose="020B0604020202020204" pitchFamily="34" charset="0"/>
              </a:rPr>
              <a:t>ÉVALUATION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Q4: </a:t>
            </a:r>
            <a:r>
              <a:rPr lang="fr-FR" b="1" dirty="0">
                <a:latin typeface="Arial" panose="020B0604020202020204" pitchFamily="34" charset="0"/>
                <a:cs typeface="Arial" panose="020B0604020202020204" pitchFamily="34" charset="0"/>
              </a:rPr>
              <a:t>Qui peut décider de retirer un message haineux de Facebook ? </a:t>
            </a:r>
            <a:endParaRPr lang="fr-FR" b="1"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lvl="0" fontAlgn="base"/>
            <a:r>
              <a:rPr lang="fr-FR" dirty="0" smtClean="0">
                <a:latin typeface="Arial" panose="020B0604020202020204" pitchFamily="34" charset="0"/>
                <a:cs typeface="Arial" panose="020B0604020202020204" pitchFamily="34" charset="0"/>
              </a:rPr>
              <a:t>A </a:t>
            </a:r>
            <a:r>
              <a:rPr lang="fr-FR" dirty="0">
                <a:latin typeface="Arial" panose="020B0604020202020204" pitchFamily="34" charset="0"/>
                <a:cs typeface="Arial" panose="020B0604020202020204" pitchFamily="34" charset="0"/>
              </a:rPr>
              <a:t>: Les utilisateurs par vote</a:t>
            </a:r>
          </a:p>
          <a:p>
            <a:pPr lvl="0" fontAlgn="base"/>
            <a:r>
              <a:rPr lang="fr-FR" dirty="0">
                <a:latin typeface="Arial" panose="020B0604020202020204" pitchFamily="34" charset="0"/>
                <a:cs typeface="Arial" panose="020B0604020202020204" pitchFamily="34" charset="0"/>
              </a:rPr>
              <a:t>B : La plate-forme Facebook</a:t>
            </a:r>
          </a:p>
          <a:p>
            <a:pPr lvl="0" fontAlgn="base"/>
            <a:r>
              <a:rPr lang="fr-FR" dirty="0">
                <a:latin typeface="Arial" panose="020B0604020202020204" pitchFamily="34" charset="0"/>
                <a:cs typeface="Arial" panose="020B0604020202020204" pitchFamily="34" charset="0"/>
              </a:rPr>
              <a:t>C : L'État</a:t>
            </a:r>
          </a:p>
          <a:p>
            <a:pPr lvl="0" fontAlgn="base"/>
            <a:r>
              <a:rPr lang="fr-FR" dirty="0">
                <a:latin typeface="Arial" panose="020B0604020202020204" pitchFamily="34" charset="0"/>
                <a:cs typeface="Arial" panose="020B0604020202020204" pitchFamily="34" charset="0"/>
              </a:rPr>
              <a:t>D : Il n'est pas possible de retirer un message haineux du réseau social.</a:t>
            </a: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3116495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a:t>
            </a:r>
            <a:r>
              <a:rPr lang="fr-FR" sz="3200" b="1" cap="all" dirty="0" smtClean="0">
                <a:latin typeface="Arial Narrow" panose="020B0604020202020204" pitchFamily="34" charset="0"/>
              </a:rPr>
              <a:t>ÉVALUATION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Q4: Qui peut décider de retirer un message haineux de Facebook ? </a:t>
            </a:r>
          </a:p>
          <a:p>
            <a:endParaRPr lang="fr-FR" dirty="0">
              <a:latin typeface="Arial" panose="020B0604020202020204" pitchFamily="34" charset="0"/>
              <a:cs typeface="Arial" panose="020B0604020202020204" pitchFamily="34" charset="0"/>
            </a:endParaRPr>
          </a:p>
          <a:p>
            <a:pPr lvl="0" fontAlgn="base"/>
            <a:r>
              <a:rPr lang="fr-FR" dirty="0">
                <a:solidFill>
                  <a:srgbClr val="FF0000"/>
                </a:solidFill>
                <a:latin typeface="Arial" panose="020B0604020202020204" pitchFamily="34" charset="0"/>
                <a:cs typeface="Arial" panose="020B0604020202020204" pitchFamily="34" charset="0"/>
              </a:rPr>
              <a:t>A : Les utilisateurs par vote</a:t>
            </a:r>
          </a:p>
          <a:p>
            <a:pPr lvl="0" fontAlgn="base"/>
            <a:r>
              <a:rPr lang="fr-FR" dirty="0">
                <a:solidFill>
                  <a:srgbClr val="92D050"/>
                </a:solidFill>
                <a:latin typeface="Arial" panose="020B0604020202020204" pitchFamily="34" charset="0"/>
                <a:cs typeface="Arial" panose="020B0604020202020204" pitchFamily="34" charset="0"/>
              </a:rPr>
              <a:t>B : La plate-forme Facebook</a:t>
            </a:r>
          </a:p>
          <a:p>
            <a:pPr lvl="0" fontAlgn="base"/>
            <a:r>
              <a:rPr lang="fr-FR" dirty="0">
                <a:solidFill>
                  <a:srgbClr val="FF0000"/>
                </a:solidFill>
                <a:latin typeface="Arial" panose="020B0604020202020204" pitchFamily="34" charset="0"/>
                <a:cs typeface="Arial" panose="020B0604020202020204" pitchFamily="34" charset="0"/>
              </a:rPr>
              <a:t>C : L'État</a:t>
            </a:r>
          </a:p>
          <a:p>
            <a:pPr lvl="0" fontAlgn="base"/>
            <a:r>
              <a:rPr lang="fr-FR" dirty="0">
                <a:solidFill>
                  <a:srgbClr val="FF0000"/>
                </a:solidFill>
                <a:latin typeface="Arial" panose="020B0604020202020204" pitchFamily="34" charset="0"/>
                <a:cs typeface="Arial" panose="020B0604020202020204" pitchFamily="34" charset="0"/>
              </a:rPr>
              <a:t>D : Il n'est pas possible de retirer un message haineux du réseau social.</a:t>
            </a:r>
            <a:endParaRPr lang="fr-FR" dirty="0">
              <a:solidFill>
                <a:srgbClr val="FF0000"/>
              </a:solidFill>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8184076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a:t>
            </a:r>
            <a:r>
              <a:rPr lang="fr-FR" sz="3200" b="1" cap="all" dirty="0" smtClean="0">
                <a:latin typeface="Arial Narrow" panose="020B0604020202020204" pitchFamily="34" charset="0"/>
              </a:rPr>
              <a:t>ÉVALUATION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Q5: </a:t>
            </a:r>
            <a:r>
              <a:rPr lang="fr-FR" b="1" dirty="0">
                <a:latin typeface="Arial" panose="020B0604020202020204" pitchFamily="34" charset="0"/>
                <a:cs typeface="Arial" panose="020B0604020202020204" pitchFamily="34" charset="0"/>
              </a:rPr>
              <a:t>La liberté d'expression </a:t>
            </a:r>
            <a:r>
              <a:rPr lang="fr-FR" b="1" dirty="0" smtClean="0">
                <a:latin typeface="Arial" panose="020B0604020202020204" pitchFamily="34" charset="0"/>
                <a:cs typeface="Arial" panose="020B0604020202020204" pitchFamily="34" charset="0"/>
              </a:rPr>
              <a:t>permet:</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 </a:t>
            </a:r>
            <a:r>
              <a:rPr lang="fr-FR" dirty="0" smtClean="0">
                <a:latin typeface="Arial" panose="020B0604020202020204" pitchFamily="34" charset="0"/>
                <a:cs typeface="Arial" panose="020B0604020202020204" pitchFamily="34" charset="0"/>
              </a:rPr>
              <a:t>De dire </a:t>
            </a:r>
            <a:r>
              <a:rPr lang="fr-FR" dirty="0">
                <a:latin typeface="Arial" panose="020B0604020202020204" pitchFamily="34" charset="0"/>
                <a:cs typeface="Arial" panose="020B0604020202020204" pitchFamily="34" charset="0"/>
              </a:rPr>
              <a:t>n'importe quoi, même des insultes et diffuser des messages de </a:t>
            </a:r>
            <a:r>
              <a:rPr lang="fr-FR" dirty="0" smtClean="0">
                <a:latin typeface="Arial" panose="020B0604020202020204" pitchFamily="34" charset="0"/>
                <a:cs typeface="Arial" panose="020B0604020202020204" pitchFamily="34" charset="0"/>
              </a:rPr>
              <a:t>haine.</a:t>
            </a:r>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B : </a:t>
            </a:r>
            <a:r>
              <a:rPr lang="fr-FR" dirty="0" smtClean="0">
                <a:latin typeface="Arial" panose="020B0604020202020204" pitchFamily="34" charset="0"/>
                <a:cs typeface="Arial" panose="020B0604020202020204" pitchFamily="34" charset="0"/>
              </a:rPr>
              <a:t>De partager </a:t>
            </a:r>
            <a:r>
              <a:rPr lang="fr-FR" dirty="0">
                <a:latin typeface="Arial" panose="020B0604020202020204" pitchFamily="34" charset="0"/>
                <a:cs typeface="Arial" panose="020B0604020202020204" pitchFamily="34" charset="0"/>
              </a:rPr>
              <a:t>des opinions, mais pas sur des </a:t>
            </a:r>
            <a:r>
              <a:rPr lang="fr-FR" dirty="0" smtClean="0">
                <a:latin typeface="Arial" panose="020B0604020202020204" pitchFamily="34" charset="0"/>
                <a:cs typeface="Arial" panose="020B0604020202020204" pitchFamily="34" charset="0"/>
              </a:rPr>
              <a:t>individus.</a:t>
            </a:r>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C : </a:t>
            </a:r>
            <a:r>
              <a:rPr lang="fr-FR" dirty="0" smtClean="0">
                <a:latin typeface="Arial" panose="020B0604020202020204" pitchFamily="34" charset="0"/>
                <a:cs typeface="Arial" panose="020B0604020202020204" pitchFamily="34" charset="0"/>
              </a:rPr>
              <a:t>De pouvoir dire </a:t>
            </a:r>
            <a:r>
              <a:rPr lang="fr-FR" dirty="0">
                <a:latin typeface="Arial" panose="020B0604020202020204" pitchFamily="34" charset="0"/>
                <a:cs typeface="Arial" panose="020B0604020202020204" pitchFamily="34" charset="0"/>
              </a:rPr>
              <a:t>n'importe quoi, même sur des individus, tant que vous ne les diffamez pas, ne les insultez pas et ne les calomniez pas.</a:t>
            </a:r>
          </a:p>
          <a:p>
            <a:pPr lvl="0" fontAlgn="base"/>
            <a:r>
              <a:rPr lang="fr-FR" dirty="0">
                <a:latin typeface="Arial" panose="020B0604020202020204" pitchFamily="34" charset="0"/>
                <a:cs typeface="Arial" panose="020B0604020202020204" pitchFamily="34" charset="0"/>
              </a:rPr>
              <a:t>D : </a:t>
            </a:r>
            <a:r>
              <a:rPr lang="fr-FR" dirty="0" smtClean="0">
                <a:latin typeface="Arial" panose="020B0604020202020204" pitchFamily="34" charset="0"/>
                <a:cs typeface="Arial" panose="020B0604020202020204" pitchFamily="34" charset="0"/>
              </a:rPr>
              <a:t>De partager </a:t>
            </a:r>
            <a:r>
              <a:rPr lang="fr-FR" dirty="0">
                <a:latin typeface="Arial" panose="020B0604020202020204" pitchFamily="34" charset="0"/>
                <a:cs typeface="Arial" panose="020B0604020202020204" pitchFamily="34" charset="0"/>
              </a:rPr>
              <a:t>tout type </a:t>
            </a:r>
            <a:r>
              <a:rPr lang="fr-FR" dirty="0" smtClean="0">
                <a:latin typeface="Arial" panose="020B0604020202020204" pitchFamily="34" charset="0"/>
                <a:cs typeface="Arial" panose="020B0604020202020204" pitchFamily="34" charset="0"/>
              </a:rPr>
              <a:t>d'information.</a:t>
            </a:r>
            <a:endParaRPr lang="fr-FR"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29921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1841523" y="1207389"/>
            <a:ext cx="9852781" cy="4948083"/>
          </a:xfrm>
        </p:spPr>
        <p:txBody>
          <a:bodyPr>
            <a:normAutofit fontScale="55000" lnSpcReduction="20000"/>
          </a:bodyPr>
          <a:lstStyle/>
          <a:p>
            <a:pPr marL="0" indent="0">
              <a:lnSpc>
                <a:spcPct val="150000"/>
              </a:lnSpc>
              <a:buNone/>
            </a:pPr>
            <a:r>
              <a:rPr lang="fr-FR" sz="4500" b="1" dirty="0">
                <a:latin typeface="Arial" panose="020B0604020202020204" pitchFamily="34" charset="0"/>
                <a:cs typeface="Arial" panose="020B0604020202020204" pitchFamily="34" charset="0"/>
              </a:rPr>
              <a:t>Médias sociaux:  </a:t>
            </a:r>
            <a:r>
              <a:rPr lang="fr-FR" sz="4500" dirty="0">
                <a:latin typeface="Arial" panose="020B0604020202020204" pitchFamily="34" charset="0"/>
                <a:cs typeface="Arial" panose="020B0604020202020204" pitchFamily="34" charset="0"/>
              </a:rPr>
              <a:t>nouveaux médias liés à l’arrivée d’internet.</a:t>
            </a:r>
          </a:p>
          <a:p>
            <a:pPr marL="0" indent="0">
              <a:lnSpc>
                <a:spcPct val="150000"/>
              </a:lnSpc>
              <a:buNone/>
            </a:pPr>
            <a:endParaRPr lang="fr-FR" sz="4500" dirty="0">
              <a:latin typeface="Arial" panose="020B0604020202020204" pitchFamily="34" charset="0"/>
              <a:cs typeface="Arial" panose="020B0604020202020204" pitchFamily="34" charset="0"/>
            </a:endParaRPr>
          </a:p>
          <a:p>
            <a:pPr marL="514350" indent="-514350">
              <a:lnSpc>
                <a:spcPct val="150000"/>
              </a:lnSpc>
              <a:buAutoNum type="arabicPeriod"/>
            </a:pPr>
            <a:r>
              <a:rPr lang="fr-FR" sz="4500" dirty="0">
                <a:latin typeface="Arial" panose="020B0604020202020204" pitchFamily="34" charset="0"/>
                <a:cs typeface="Arial" panose="020B0604020202020204" pitchFamily="34" charset="0"/>
              </a:rPr>
              <a:t>Médias sociaux de publication (ex : blogs)</a:t>
            </a:r>
          </a:p>
          <a:p>
            <a:pPr marL="514350" indent="-514350">
              <a:lnSpc>
                <a:spcPct val="150000"/>
              </a:lnSpc>
              <a:buAutoNum type="arabicPeriod"/>
            </a:pPr>
            <a:r>
              <a:rPr lang="fr-FR" sz="4500" dirty="0">
                <a:latin typeface="Arial" panose="020B0604020202020204" pitchFamily="34" charset="0"/>
                <a:cs typeface="Arial" panose="020B0604020202020204" pitchFamily="34" charset="0"/>
              </a:rPr>
              <a:t>Réseaux sociaux (Facebook, Instagram, Twitter etc.).</a:t>
            </a:r>
          </a:p>
          <a:p>
            <a:pPr marL="0" indent="0">
              <a:lnSpc>
                <a:spcPct val="150000"/>
              </a:lnSpc>
              <a:buNone/>
            </a:pPr>
            <a:r>
              <a:rPr lang="fr-FR" sz="4500" b="1" dirty="0">
                <a:latin typeface="Arial" panose="020B0604020202020204" pitchFamily="34" charset="0"/>
                <a:cs typeface="Arial" panose="020B0604020202020204" pitchFamily="34" charset="0"/>
              </a:rPr>
              <a:t>Le journalisme a été impacté par l’arrivée des réseaux sociaux. Les journalistes n’ont désormais plus le monopôle de l’information. </a:t>
            </a:r>
            <a:r>
              <a:rPr lang="fr-FR" dirty="0"/>
              <a:t/>
            </a:r>
            <a:br>
              <a:rPr lang="fr-FR" dirty="0"/>
            </a:b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57" y="1422558"/>
            <a:ext cx="1540217" cy="528905"/>
          </a:xfrm>
          <a:prstGeom prst="rect">
            <a:avLst/>
          </a:prstGeom>
        </p:spPr>
      </p:pic>
    </p:spTree>
    <p:extLst>
      <p:ext uri="{BB962C8B-B14F-4D97-AF65-F5344CB8AC3E}">
        <p14:creationId xmlns:p14="http://schemas.microsoft.com/office/powerpoint/2010/main" val="28600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529307"/>
            <a:ext cx="12191999" cy="1090919"/>
          </a:xfrm>
        </p:spPr>
        <p:txBody>
          <a:bodyPr>
            <a:normAutofit/>
          </a:bodyPr>
          <a:lstStyle/>
          <a:p>
            <a:pPr algn="ctr"/>
            <a:r>
              <a:rPr lang="fr-FR" sz="3200" b="1" cap="all" dirty="0" err="1">
                <a:latin typeface="Arial Narrow" panose="020B0604020202020204" pitchFamily="34" charset="0"/>
              </a:rPr>
              <a:t>tEST</a:t>
            </a:r>
            <a:r>
              <a:rPr lang="fr-FR" sz="3200" b="1" cap="all" dirty="0">
                <a:latin typeface="Arial Narrow" panose="020B0604020202020204" pitchFamily="34" charset="0"/>
              </a:rPr>
              <a:t> – </a:t>
            </a:r>
            <a:r>
              <a:rPr lang="fr-FR" sz="3200" b="1" cap="all" dirty="0" smtClean="0">
                <a:latin typeface="Arial Narrow" panose="020B0604020202020204" pitchFamily="34" charset="0"/>
              </a:rPr>
              <a:t>ÉVALUATION</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a:bodyPr>
          <a:lstStyle/>
          <a:p>
            <a:r>
              <a:rPr lang="fr-FR" b="1" dirty="0">
                <a:latin typeface="Arial" panose="020B0604020202020204" pitchFamily="34" charset="0"/>
                <a:cs typeface="Arial" panose="020B0604020202020204" pitchFamily="34" charset="0"/>
              </a:rPr>
              <a:t>Q5: La liberté d'expression permet:</a:t>
            </a:r>
          </a:p>
          <a:p>
            <a:endParaRPr lang="fr-FR" dirty="0">
              <a:latin typeface="Arial" panose="020B0604020202020204" pitchFamily="34" charset="0"/>
              <a:cs typeface="Arial" panose="020B0604020202020204" pitchFamily="34" charset="0"/>
            </a:endParaRPr>
          </a:p>
          <a:p>
            <a:pPr lvl="0" fontAlgn="base"/>
            <a:r>
              <a:rPr lang="fr-FR" dirty="0">
                <a:solidFill>
                  <a:srgbClr val="FF0000"/>
                </a:solidFill>
                <a:latin typeface="Arial" panose="020B0604020202020204" pitchFamily="34" charset="0"/>
                <a:cs typeface="Arial" panose="020B0604020202020204" pitchFamily="34" charset="0"/>
              </a:rPr>
              <a:t>A : De dire n'importe quoi, même des insultes et diffuser des messages de haine.</a:t>
            </a:r>
          </a:p>
          <a:p>
            <a:pPr lvl="0" fontAlgn="base"/>
            <a:r>
              <a:rPr lang="fr-FR" dirty="0">
                <a:solidFill>
                  <a:srgbClr val="FF0000"/>
                </a:solidFill>
                <a:latin typeface="Arial" panose="020B0604020202020204" pitchFamily="34" charset="0"/>
                <a:cs typeface="Arial" panose="020B0604020202020204" pitchFamily="34" charset="0"/>
              </a:rPr>
              <a:t>B : De partager des opinions, mais pas sur des individus.</a:t>
            </a:r>
          </a:p>
          <a:p>
            <a:pPr lvl="0" fontAlgn="base"/>
            <a:r>
              <a:rPr lang="fr-FR" dirty="0">
                <a:solidFill>
                  <a:srgbClr val="92D050"/>
                </a:solidFill>
                <a:latin typeface="Arial" panose="020B0604020202020204" pitchFamily="34" charset="0"/>
                <a:cs typeface="Arial" panose="020B0604020202020204" pitchFamily="34" charset="0"/>
              </a:rPr>
              <a:t>C : De pouvoir dire n'importe quoi, même sur des individus, tant que vous ne les diffamez pas, ne les insultez pas et ne les calomniez pas</a:t>
            </a:r>
            <a:r>
              <a:rPr lang="fr-FR" dirty="0">
                <a:latin typeface="Arial" panose="020B0604020202020204" pitchFamily="34" charset="0"/>
                <a:cs typeface="Arial" panose="020B0604020202020204" pitchFamily="34" charset="0"/>
              </a:rPr>
              <a:t>.</a:t>
            </a:r>
          </a:p>
          <a:p>
            <a:pPr lvl="0" fontAlgn="base"/>
            <a:r>
              <a:rPr lang="fr-FR" dirty="0">
                <a:solidFill>
                  <a:srgbClr val="FF0000"/>
                </a:solidFill>
                <a:latin typeface="Arial" panose="020B0604020202020204" pitchFamily="34" charset="0"/>
                <a:cs typeface="Arial" panose="020B0604020202020204" pitchFamily="34" charset="0"/>
              </a:rPr>
              <a:t>D : De partager tout type d'information.</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9541018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32164" y="1797916"/>
            <a:ext cx="10515600" cy="4351338"/>
          </a:xfrm>
        </p:spPr>
        <p:txBody>
          <a:bodyPr/>
          <a:lstStyle/>
          <a:p>
            <a:pPr marL="0" indent="0" algn="ctr">
              <a:buNone/>
            </a:pPr>
            <a:r>
              <a:rPr lang="fr-FR" sz="2000" dirty="0" smtClean="0">
                <a:latin typeface="Arial" panose="020B0604020202020204" pitchFamily="34" charset="0"/>
                <a:ea typeface="Verdana" panose="020B0604030504040204" pitchFamily="34" charset="0"/>
                <a:cs typeface="Arial" panose="020B0604020202020204" pitchFamily="34" charset="0"/>
              </a:rPr>
              <a:t>Le projet </a:t>
            </a:r>
            <a:r>
              <a:rPr lang="fr-FR" sz="2000" dirty="0" err="1" smtClean="0">
                <a:latin typeface="Arial" panose="020B0604020202020204" pitchFamily="34" charset="0"/>
                <a:ea typeface="Verdana" panose="020B0604030504040204" pitchFamily="34" charset="0"/>
                <a:cs typeface="Arial" panose="020B0604020202020204" pitchFamily="34" charset="0"/>
              </a:rPr>
              <a:t>ReNews</a:t>
            </a:r>
            <a:r>
              <a:rPr lang="fr-FR" sz="2000" dirty="0" smtClean="0">
                <a:latin typeface="Arial" panose="020B0604020202020204" pitchFamily="34" charset="0"/>
                <a:ea typeface="Verdana" panose="020B0604030504040204" pitchFamily="34" charset="0"/>
                <a:cs typeface="Arial" panose="020B0604020202020204" pitchFamily="34" charset="0"/>
              </a:rPr>
              <a:t> est </a:t>
            </a:r>
            <a:r>
              <a:rPr lang="fr-FR" sz="2000" dirty="0" err="1" smtClean="0">
                <a:latin typeface="Arial" panose="020B0604020202020204" pitchFamily="34" charset="0"/>
                <a:ea typeface="Verdana" panose="020B0604030504040204" pitchFamily="34" charset="0"/>
                <a:cs typeface="Arial" panose="020B0604020202020204" pitchFamily="34" charset="0"/>
              </a:rPr>
              <a:t>co-financé</a:t>
            </a:r>
            <a:r>
              <a:rPr lang="fr-FR" sz="2000" dirty="0" smtClean="0">
                <a:latin typeface="Arial" panose="020B0604020202020204" pitchFamily="34" charset="0"/>
                <a:ea typeface="Verdana" panose="020B0604030504040204" pitchFamily="34" charset="0"/>
                <a:cs typeface="Arial" panose="020B0604020202020204" pitchFamily="34" charset="0"/>
              </a:rPr>
              <a:t> par le programme Erasmus</a:t>
            </a:r>
            <a:r>
              <a:rPr lang="fr-FR" sz="2000" dirty="0">
                <a:latin typeface="Arial" panose="020B0604020202020204" pitchFamily="34" charset="0"/>
                <a:ea typeface="Verdana" panose="020B0604030504040204" pitchFamily="34" charset="0"/>
                <a:cs typeface="Arial" panose="020B0604020202020204" pitchFamily="34" charset="0"/>
              </a:rPr>
              <a:t>+ </a:t>
            </a:r>
            <a:r>
              <a:rPr lang="fr-FR" sz="2000" dirty="0" smtClean="0">
                <a:latin typeface="Arial" panose="020B0604020202020204" pitchFamily="34" charset="0"/>
                <a:ea typeface="Verdana" panose="020B0604030504040204" pitchFamily="34" charset="0"/>
                <a:cs typeface="Arial" panose="020B0604020202020204" pitchFamily="34" charset="0"/>
              </a:rPr>
              <a:t>de l’Union Européenne</a:t>
            </a:r>
            <a:endParaRPr lang="fr-FR" sz="2000" dirty="0">
              <a:latin typeface="Arial" panose="020B0604020202020204" pitchFamily="34" charset="0"/>
              <a:ea typeface="Verdana" panose="020B0604030504040204" pitchFamily="34" charset="0"/>
              <a:cs typeface="Arial" panose="020B0604020202020204" pitchFamily="34" charset="0"/>
            </a:endParaRPr>
          </a:p>
          <a:p>
            <a:pPr marL="0" indent="0" algn="ctr">
              <a:buNone/>
            </a:pPr>
            <a:r>
              <a:rPr lang="fr-FR" sz="2000" dirty="0">
                <a:latin typeface="Arial" panose="020B0604020202020204" pitchFamily="34" charset="0"/>
                <a:ea typeface="Verdana" panose="020B0604030504040204" pitchFamily="34" charset="0"/>
                <a:cs typeface="Arial" panose="020B0604020202020204" pitchFamily="34" charset="0"/>
              </a:rPr>
              <a:t>Le soutien de la Commission européenne à la production de cette publication ne constitue pas une approbation du contenu, qui reflète uniquement le point de vue des auteurs, et la Commission ne peut pas </a:t>
            </a:r>
            <a:r>
              <a:rPr lang="fr-FR" sz="2000" dirty="0" err="1">
                <a:latin typeface="Arial" panose="020B0604020202020204" pitchFamily="34" charset="0"/>
                <a:ea typeface="Verdana" panose="020B0604030504040204" pitchFamily="34" charset="0"/>
                <a:cs typeface="Arial" panose="020B0604020202020204" pitchFamily="34" charset="0"/>
              </a:rPr>
              <a:t>êtretenue</a:t>
            </a:r>
            <a:r>
              <a:rPr lang="fr-FR" sz="2000" dirty="0">
                <a:latin typeface="Arial" panose="020B0604020202020204" pitchFamily="34" charset="0"/>
                <a:ea typeface="Verdana" panose="020B0604030504040204" pitchFamily="34" charset="0"/>
                <a:cs typeface="Arial" panose="020B0604020202020204" pitchFamily="34" charset="0"/>
              </a:rPr>
              <a:t> responsable de toute utilisation qui pourrait être faite des informations qu’elle contient.</a:t>
            </a:r>
            <a:endParaRPr lang="fr-FR" dirty="0"/>
          </a:p>
        </p:txBody>
      </p:sp>
      <p:pic>
        <p:nvPicPr>
          <p:cNvPr id="4" name="Image 3">
            <a:extLst>
              <a:ext uri="{FF2B5EF4-FFF2-40B4-BE49-F238E27FC236}">
                <a16:creationId xmlns:a16="http://schemas.microsoft.com/office/drawing/2014/main" id="{A60207D3-87AC-394B-9F25-604BB0E599B7}"/>
              </a:ext>
            </a:extLst>
          </p:cNvPr>
          <p:cNvPicPr>
            <a:picLocks noChangeAspect="1"/>
          </p:cNvPicPr>
          <p:nvPr/>
        </p:nvPicPr>
        <p:blipFill>
          <a:blip r:embed="rId2"/>
          <a:stretch>
            <a:fillRect/>
          </a:stretch>
        </p:blipFill>
        <p:spPr>
          <a:xfrm>
            <a:off x="4821383" y="4427368"/>
            <a:ext cx="2048385" cy="1365590"/>
          </a:xfrm>
          <a:prstGeom prst="rect">
            <a:avLst/>
          </a:prstGeom>
        </p:spPr>
      </p:pic>
    </p:spTree>
    <p:extLst>
      <p:ext uri="{BB962C8B-B14F-4D97-AF65-F5344CB8AC3E}">
        <p14:creationId xmlns:p14="http://schemas.microsoft.com/office/powerpoint/2010/main" val="400732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054697"/>
            <a:ext cx="10856218" cy="4765987"/>
          </a:xfrm>
        </p:spPr>
        <p:txBody>
          <a:bodyPr>
            <a:normAutofit fontScale="92500"/>
          </a:bodyPr>
          <a:lstStyle/>
          <a:p>
            <a:pPr marL="0" indent="0">
              <a:lnSpc>
                <a:spcPct val="150000"/>
              </a:lnSpc>
              <a:buNone/>
            </a:pPr>
            <a:r>
              <a:rPr lang="fr-FR" b="1" dirty="0">
                <a:latin typeface="Arial" panose="020B0604020202020204" pitchFamily="34" charset="0"/>
                <a:cs typeface="Arial" panose="020B0604020202020204" pitchFamily="34" charset="0"/>
              </a:rPr>
              <a:t>JOURNALISME</a:t>
            </a:r>
          </a:p>
          <a:p>
            <a:pPr marL="0" indent="0">
              <a:lnSpc>
                <a:spcPct val="150000"/>
              </a:lnSpc>
              <a:buNone/>
            </a:pPr>
            <a:endParaRPr lang="fr-FR" b="1" dirty="0">
              <a:latin typeface="Arial" panose="020B0604020202020204" pitchFamily="34" charset="0"/>
              <a:cs typeface="Arial" panose="020B0604020202020204" pitchFamily="34" charset="0"/>
            </a:endParaRPr>
          </a:p>
          <a:p>
            <a:pPr marL="0" indent="0">
              <a:lnSpc>
                <a:spcPct val="150000"/>
              </a:lnSpc>
              <a:buNone/>
            </a:pPr>
            <a:r>
              <a:rPr lang="fr-FR" dirty="0">
                <a:latin typeface="Arial" panose="020B0604020202020204" pitchFamily="34" charset="0"/>
                <a:cs typeface="Arial" panose="020B0604020202020204" pitchFamily="34" charset="0"/>
              </a:rPr>
              <a:t>Un journaliste est un professionnel tenu de respecter une déontologie (éthique, méthodes et objectivité). Il a le devoir de respecter un certain traitement de l'information, et doit être capable de donner des clés pour appréhender une information afin de comprendre la société.</a:t>
            </a:r>
            <a:r>
              <a:rPr lang="en-US" dirty="0"/>
              <a:t/>
            </a:r>
            <a:br>
              <a:rPr lang="en-US" dirty="0"/>
            </a:b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5643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720161"/>
            <a:ext cx="10856218" cy="5334952"/>
          </a:xfrm>
        </p:spPr>
        <p:txBody>
          <a:bodyPr>
            <a:normAutofit fontScale="25000" lnSpcReduction="20000"/>
          </a:bodyPr>
          <a:lstStyle/>
          <a:p>
            <a:pPr marL="0" indent="0" algn="ctr">
              <a:lnSpc>
                <a:spcPct val="120000"/>
              </a:lnSpc>
              <a:buNone/>
            </a:pPr>
            <a:r>
              <a:rPr lang="fr-FR" sz="7600" b="1" dirty="0">
                <a:latin typeface="Arial" panose="020B0604020202020204" pitchFamily="34" charset="0"/>
                <a:cs typeface="Arial" panose="020B0604020202020204" pitchFamily="34" charset="0"/>
              </a:rPr>
              <a:t>ACTIVITÉ 1 – MOT NUAGE: Découvrir le paysage médiatique </a:t>
            </a:r>
          </a:p>
          <a:p>
            <a:pPr marL="0" indent="0" algn="ctr">
              <a:lnSpc>
                <a:spcPct val="120000"/>
              </a:lnSpc>
              <a:buNone/>
            </a:pPr>
            <a:r>
              <a:rPr lang="fr-FR" sz="7600" i="1" dirty="0">
                <a:latin typeface="Arial" panose="020B0604020202020204" pitchFamily="34" charset="0"/>
                <a:cs typeface="Arial" panose="020B0604020202020204" pitchFamily="34" charset="0"/>
              </a:rPr>
              <a:t>Durée</a:t>
            </a:r>
            <a:r>
              <a:rPr lang="fr-FR" sz="7600" dirty="0">
                <a:latin typeface="Arial" panose="020B0604020202020204" pitchFamily="34" charset="0"/>
                <a:cs typeface="Arial" panose="020B0604020202020204" pitchFamily="34" charset="0"/>
              </a:rPr>
              <a:t> : 30 minutes       </a:t>
            </a:r>
            <a:r>
              <a:rPr lang="fr-FR" sz="7600" i="1" dirty="0">
                <a:latin typeface="Arial" panose="020B0604020202020204" pitchFamily="34" charset="0"/>
                <a:cs typeface="Arial" panose="020B0604020202020204" pitchFamily="34" charset="0"/>
              </a:rPr>
              <a:t>Equipement</a:t>
            </a:r>
            <a:r>
              <a:rPr lang="fr-FR" sz="7600" dirty="0">
                <a:latin typeface="Arial" panose="020B0604020202020204" pitchFamily="34" charset="0"/>
                <a:cs typeface="Arial" panose="020B0604020202020204" pitchFamily="34" charset="0"/>
              </a:rPr>
              <a:t> : Tableau blanc, feutres ou marqueurs</a:t>
            </a:r>
          </a:p>
          <a:p>
            <a:pPr marL="0" indent="0">
              <a:lnSpc>
                <a:spcPct val="120000"/>
              </a:lnSpc>
              <a:buNone/>
            </a:pPr>
            <a:endParaRPr lang="fr-FR" sz="7600" b="1" dirty="0">
              <a:latin typeface="Arial" panose="020B0604020202020204" pitchFamily="34" charset="0"/>
              <a:cs typeface="Arial" panose="020B0604020202020204" pitchFamily="34" charset="0"/>
            </a:endParaRPr>
          </a:p>
          <a:p>
            <a:pPr marL="0" indent="0" algn="ctr">
              <a:lnSpc>
                <a:spcPct val="120000"/>
              </a:lnSpc>
              <a:buNone/>
            </a:pPr>
            <a:r>
              <a:rPr lang="fr-FR" sz="7600" b="1" dirty="0">
                <a:latin typeface="Arial" panose="020B0604020202020204" pitchFamily="34" charset="0"/>
                <a:cs typeface="Arial" panose="020B0604020202020204" pitchFamily="34" charset="0"/>
              </a:rPr>
              <a:t>CONSIGNES DE L’ACTIVITÉ</a:t>
            </a:r>
          </a:p>
          <a:p>
            <a:pPr marL="0" indent="0" fontAlgn="base">
              <a:lnSpc>
                <a:spcPct val="120000"/>
              </a:lnSpc>
              <a:buNone/>
            </a:pPr>
            <a:r>
              <a:rPr lang="fr-FR" sz="7600" dirty="0">
                <a:latin typeface="Arial" panose="020B0604020202020204" pitchFamily="34" charset="0"/>
                <a:cs typeface="Arial" panose="020B0604020202020204" pitchFamily="34" charset="0"/>
              </a:rPr>
              <a:t>Ecrivez le mot ‘médias’ sur un support visuel et notez les noms des différents médias ou types de médias (télévision, radio, presse écrite, médias sociaux).</a:t>
            </a:r>
          </a:p>
          <a:p>
            <a:pPr marL="0" indent="0" fontAlgn="base">
              <a:lnSpc>
                <a:spcPct val="120000"/>
              </a:lnSpc>
              <a:buNone/>
            </a:pPr>
            <a:endParaRPr lang="fr-FR" sz="7600" dirty="0">
              <a:latin typeface="Arial" panose="020B0604020202020204" pitchFamily="34" charset="0"/>
              <a:cs typeface="Arial" panose="020B0604020202020204" pitchFamily="34" charset="0"/>
            </a:endParaRPr>
          </a:p>
          <a:p>
            <a:pPr fontAlgn="base">
              <a:lnSpc>
                <a:spcPct val="120000"/>
              </a:lnSpc>
            </a:pPr>
            <a:r>
              <a:rPr lang="fr-FR" sz="7600" b="1" dirty="0">
                <a:latin typeface="Arial" panose="020B0604020202020204" pitchFamily="34" charset="0"/>
                <a:cs typeface="Arial" panose="020B0604020202020204" pitchFamily="34" charset="0"/>
              </a:rPr>
              <a:t>Catégorisez </a:t>
            </a:r>
            <a:r>
              <a:rPr lang="fr-FR" sz="7600" dirty="0">
                <a:latin typeface="Arial" panose="020B0604020202020204" pitchFamily="34" charset="0"/>
                <a:cs typeface="Arial" panose="020B0604020202020204" pitchFamily="34" charset="0"/>
              </a:rPr>
              <a:t>par type les médias que les participants suggèrent.</a:t>
            </a:r>
          </a:p>
          <a:p>
            <a:pPr fontAlgn="base">
              <a:lnSpc>
                <a:spcPct val="120000"/>
              </a:lnSpc>
            </a:pPr>
            <a:r>
              <a:rPr lang="fr-FR" sz="7600" b="1" dirty="0">
                <a:latin typeface="Arial" panose="020B0604020202020204" pitchFamily="34" charset="0"/>
                <a:cs typeface="Arial" panose="020B0604020202020204" pitchFamily="34" charset="0"/>
              </a:rPr>
              <a:t>Identifiez</a:t>
            </a:r>
            <a:r>
              <a:rPr lang="fr-FR" sz="7600" dirty="0">
                <a:latin typeface="Arial" panose="020B0604020202020204" pitchFamily="34" charset="0"/>
                <a:cs typeface="Arial" panose="020B0604020202020204" pitchFamily="34" charset="0"/>
              </a:rPr>
              <a:t> quels médias sont publics et quels médias sont privés. </a:t>
            </a:r>
          </a:p>
          <a:p>
            <a:pPr fontAlgn="base">
              <a:lnSpc>
                <a:spcPct val="120000"/>
              </a:lnSpc>
            </a:pPr>
            <a:r>
              <a:rPr lang="fr-FR" sz="7600" b="1" dirty="0">
                <a:latin typeface="Arial" panose="020B0604020202020204" pitchFamily="34" charset="0"/>
                <a:cs typeface="Arial" panose="020B0604020202020204" pitchFamily="34" charset="0"/>
              </a:rPr>
              <a:t>Séparez</a:t>
            </a:r>
            <a:r>
              <a:rPr lang="fr-FR" sz="7600" dirty="0">
                <a:latin typeface="Arial" panose="020B0604020202020204" pitchFamily="34" charset="0"/>
                <a:cs typeface="Arial" panose="020B0604020202020204" pitchFamily="34" charset="0"/>
              </a:rPr>
              <a:t> les médias traditionnels des médias sociaux.  </a:t>
            </a:r>
          </a:p>
          <a:p>
            <a:pPr fontAlgn="base">
              <a:lnSpc>
                <a:spcPct val="120000"/>
              </a:lnSpc>
            </a:pPr>
            <a:r>
              <a:rPr lang="fr-FR" sz="7600" b="1" dirty="0" err="1">
                <a:latin typeface="Arial" panose="020B0604020202020204" pitchFamily="34" charset="0"/>
                <a:cs typeface="Arial" panose="020B0604020202020204" pitchFamily="34" charset="0"/>
              </a:rPr>
              <a:t>Débatez</a:t>
            </a:r>
            <a:r>
              <a:rPr lang="fr-FR" sz="7600" dirty="0">
                <a:latin typeface="Arial" panose="020B0604020202020204" pitchFamily="34" charset="0"/>
                <a:cs typeface="Arial" panose="020B0604020202020204" pitchFamily="34" charset="0"/>
              </a:rPr>
              <a:t> : </a:t>
            </a:r>
            <a:r>
              <a:rPr lang="fr-FR" sz="7600" i="1" dirty="0">
                <a:latin typeface="Arial" panose="020B0604020202020204" pitchFamily="34" charset="0"/>
                <a:cs typeface="Arial" panose="020B0604020202020204" pitchFamily="34" charset="0"/>
              </a:rPr>
              <a:t>Les réseaux sociaux sont-ils des médias ? Quelles sont les différences avec les médias traditionnels ? La possibilité de poster ou d'écrire sur un réseau social </a:t>
            </a:r>
            <a:r>
              <a:rPr lang="fr-FR" sz="7600" i="1" dirty="0" err="1">
                <a:latin typeface="Arial" panose="020B0604020202020204" pitchFamily="34" charset="0"/>
                <a:cs typeface="Arial" panose="020B0604020202020204" pitchFamily="34" charset="0"/>
              </a:rPr>
              <a:t>fait-elle</a:t>
            </a:r>
            <a:r>
              <a:rPr lang="fr-FR" sz="7600" i="1" dirty="0">
                <a:latin typeface="Arial" panose="020B0604020202020204" pitchFamily="34" charset="0"/>
                <a:cs typeface="Arial" panose="020B0604020202020204" pitchFamily="34" charset="0"/>
              </a:rPr>
              <a:t> de chaque internaute un journaliste potentiel ? Pourquoi ? Quels sont les types de médias auxquels vous faites le plus confiance pour fournir des informations neutres ? Pourquoi ?</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07509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fr-FR" b="1" cap="all" dirty="0">
                <a:latin typeface="Arial Narrow" panose="020B0604020202020204" pitchFamily="34" charset="0"/>
              </a:rPr>
              <a:t>ENVIRONNEMENT médiatique - Débat</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690688"/>
            <a:ext cx="10813472" cy="4486275"/>
          </a:xfrm>
        </p:spPr>
        <p:txBody>
          <a:bodyPr/>
          <a:lstStyle/>
          <a:p>
            <a:pPr lvl="0" fontAlgn="base"/>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Les réseaux sociaux sont-ils des médias ? Quelles sont les différences avec les médias traditionnels ?</a:t>
            </a:r>
          </a:p>
          <a:p>
            <a:pPr lvl="0" fontAlgn="base"/>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La possibilité de poster ou d'écrire sur un réseau social </a:t>
            </a:r>
            <a:r>
              <a:rPr lang="fr-FR" dirty="0" err="1">
                <a:latin typeface="Arial" panose="020B0604020202020204" pitchFamily="34" charset="0"/>
                <a:cs typeface="Arial" panose="020B0604020202020204" pitchFamily="34" charset="0"/>
              </a:rPr>
              <a:t>fait-elle</a:t>
            </a:r>
            <a:r>
              <a:rPr lang="fr-FR" dirty="0">
                <a:latin typeface="Arial" panose="020B0604020202020204" pitchFamily="34" charset="0"/>
                <a:cs typeface="Arial" panose="020B0604020202020204" pitchFamily="34" charset="0"/>
              </a:rPr>
              <a:t> de chaque internaute un journaliste potentiel ? Pourquoi ?</a:t>
            </a:r>
          </a:p>
          <a:p>
            <a:pPr lvl="0" fontAlgn="base"/>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Quels sont les médias auxquels vous faites le plus confiance pour diffuser des informations neutres ? Pourquoi ?</a:t>
            </a:r>
          </a:p>
          <a:p>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83800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1. </a:t>
            </a:r>
            <a:r>
              <a:rPr lang="en-US" b="1" dirty="0" err="1">
                <a:latin typeface="Arial" panose="020B0604020202020204" pitchFamily="34" charset="0"/>
                <a:cs typeface="Arial" panose="020B0604020202020204" pitchFamily="34" charset="0"/>
              </a:rPr>
              <a:t>Quand</a:t>
            </a:r>
            <a:r>
              <a:rPr lang="en-US" b="1" dirty="0">
                <a:latin typeface="Arial" panose="020B0604020202020204" pitchFamily="34" charset="0"/>
                <a:cs typeface="Arial" panose="020B0604020202020204" pitchFamily="34" charset="0"/>
              </a:rPr>
              <a:t> internet et les nouveaux </a:t>
            </a:r>
            <a:r>
              <a:rPr lang="en-US" b="1" dirty="0" err="1">
                <a:latin typeface="Arial" panose="020B0604020202020204" pitchFamily="34" charset="0"/>
                <a:cs typeface="Arial" panose="020B0604020202020204" pitchFamily="34" charset="0"/>
              </a:rPr>
              <a:t>médias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ont-ils</a:t>
            </a:r>
            <a:r>
              <a:rPr lang="fr-FR" b="1" dirty="0">
                <a:latin typeface="Arial" panose="020B0604020202020204" pitchFamily="34" charset="0"/>
                <a:cs typeface="Arial" panose="020B0604020202020204" pitchFamily="34" charset="0"/>
              </a:rPr>
              <a:t> fait leur apparition ? </a:t>
            </a:r>
            <a:endParaRPr lang="en" b="1" dirty="0">
              <a:latin typeface="Arial" panose="020B0604020202020204" pitchFamily="34" charset="0"/>
              <a:cs typeface="Arial" panose="020B0604020202020204" pitchFamily="34" charset="0"/>
            </a:endParaRPr>
          </a:p>
        </p:txBody>
      </p:sp>
      <p:sp>
        <p:nvSpPr>
          <p:cNvPr id="9" name="ZoneTexte 8"/>
          <p:cNvSpPr txBox="1"/>
          <p:nvPr/>
        </p:nvSpPr>
        <p:spPr>
          <a:xfrm>
            <a:off x="1433901" y="2937248"/>
            <a:ext cx="8169199"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  1970s                                                </a:t>
            </a:r>
            <a:r>
              <a:rPr kumimoji="0" lang="fr-FR" sz="2800" i="0" u="none" strike="noStrike" kern="0" cap="none" spc="0" normalizeH="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B -  1980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pPr>
              <a:buClr>
                <a:srgbClr val="000000"/>
              </a:buClr>
              <a:defRPr/>
            </a:pP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  1990	</a:t>
            </a:r>
            <a:r>
              <a:rPr lang="fr-FR" sz="2800" kern="0" dirty="0">
                <a:latin typeface="Arial" panose="020B0604020202020204" pitchFamily="34" charset="0"/>
                <a:ea typeface="Roboto Condensed" panose="020B0604020202020204" charset="0"/>
                <a:cs typeface="Arial" panose="020B0604020202020204" pitchFamily="34" charset="0"/>
                <a:sym typeface="Arial"/>
              </a:rPr>
              <a:t>    					 D -  2000</a:t>
            </a:r>
            <a:endParaRPr lang="fr-FR" sz="2800" kern="0" dirty="0">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endParaRPr kumimoji="0" lang="fr-FR" sz="260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85497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panose="020B0604020202020204" pitchFamily="34" charset="0"/>
                <a:cs typeface="Arial" panose="020B0604020202020204" pitchFamily="34" charset="0"/>
              </a:rPr>
              <a:t>1. </a:t>
            </a:r>
            <a:r>
              <a:rPr lang="en-US" b="1" dirty="0" err="1">
                <a:latin typeface="Arial" panose="020B0604020202020204" pitchFamily="34" charset="0"/>
                <a:cs typeface="Arial" panose="020B0604020202020204" pitchFamily="34" charset="0"/>
              </a:rPr>
              <a:t>Quand</a:t>
            </a:r>
            <a:r>
              <a:rPr lang="en-US" b="1" dirty="0">
                <a:latin typeface="Arial" panose="020B0604020202020204" pitchFamily="34" charset="0"/>
                <a:cs typeface="Arial" panose="020B0604020202020204" pitchFamily="34" charset="0"/>
              </a:rPr>
              <a:t> internet et les nouveaux </a:t>
            </a:r>
            <a:r>
              <a:rPr lang="en-US" b="1" dirty="0" err="1">
                <a:latin typeface="Arial" panose="020B0604020202020204" pitchFamily="34" charset="0"/>
                <a:cs typeface="Arial" panose="020B0604020202020204" pitchFamily="34" charset="0"/>
              </a:rPr>
              <a:t>médias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ont-ils</a:t>
            </a:r>
            <a:r>
              <a:rPr lang="fr-FR" b="1" dirty="0">
                <a:latin typeface="Arial" panose="020B0604020202020204" pitchFamily="34" charset="0"/>
                <a:cs typeface="Arial" panose="020B0604020202020204" pitchFamily="34" charset="0"/>
              </a:rPr>
              <a:t> fait leur apparition ? </a:t>
            </a:r>
            <a:endParaRPr lang="en" b="1" dirty="0">
              <a:latin typeface="Arial" panose="020B0604020202020204" pitchFamily="34" charset="0"/>
              <a:cs typeface="Arial" panose="020B0604020202020204" pitchFamily="34" charset="0"/>
            </a:endParaRPr>
          </a:p>
        </p:txBody>
      </p:sp>
      <p:sp>
        <p:nvSpPr>
          <p:cNvPr id="9" name="ZoneTexte 8"/>
          <p:cNvSpPr txBox="1"/>
          <p:nvPr/>
        </p:nvSpPr>
        <p:spPr>
          <a:xfrm>
            <a:off x="1433901" y="2937248"/>
            <a:ext cx="816919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A -  1970s                                                </a:t>
            </a:r>
            <a:r>
              <a:rPr kumimoji="0" lang="fr-FR" sz="2800" i="0" u="none" strike="noStrike" kern="0" cap="none" spc="0" normalizeH="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rPr>
              <a:t>B -  1980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800" i="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C -  1990                                                  D -  2000</a:t>
            </a:r>
            <a:endParaRPr kumimoji="0" lang="fr-FR" sz="280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23695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latin typeface="Arial" panose="020B0604020202020204" pitchFamily="34" charset="0"/>
                <a:cs typeface="Arial" panose="020B0604020202020204" pitchFamily="34" charset="0"/>
              </a:rPr>
              <a:t>2. </a:t>
            </a:r>
            <a:r>
              <a:rPr lang="fr-FR" sz="2600" b="1" dirty="0">
                <a:latin typeface="Arial" panose="020B0604020202020204" pitchFamily="34" charset="0"/>
                <a:cs typeface="Arial" panose="020B0604020202020204" pitchFamily="34" charset="0"/>
              </a:rPr>
              <a:t>Dans une société démocratique, les médias sont </a:t>
            </a:r>
            <a:endParaRPr lang="en" sz="2600" b="1" dirty="0">
              <a:latin typeface="Arial" panose="020B0604020202020204" pitchFamily="34" charset="0"/>
              <a:cs typeface="Arial" panose="020B0604020202020204" pitchFamily="34" charset="0"/>
            </a:endParaRPr>
          </a:p>
        </p:txBody>
      </p:sp>
      <p:sp>
        <p:nvSpPr>
          <p:cNvPr id="9" name="ZoneTexte 8"/>
          <p:cNvSpPr txBox="1"/>
          <p:nvPr/>
        </p:nvSpPr>
        <p:spPr>
          <a:xfrm>
            <a:off x="615072" y="2956653"/>
            <a:ext cx="4226313" cy="2893100"/>
          </a:xfrm>
          <a:prstGeom prst="rect">
            <a:avLst/>
          </a:prstGeom>
          <a:noFill/>
        </p:spPr>
        <p:txBody>
          <a:bodyPr wrap="square" rtlCol="0">
            <a:spAutoFit/>
          </a:bodyPr>
          <a:lstStyle/>
          <a:p>
            <a:pPr algn="just"/>
            <a:r>
              <a:rPr kumimoji="0" lang="fr-FR" sz="2600" i="0" u="none" strike="noStrike" kern="0" cap="none" spc="0" normalizeH="0" baseline="0" noProof="0" dirty="0">
                <a:ln>
                  <a:noFill/>
                </a:ln>
                <a:solidFill>
                  <a:srgbClr val="0070C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  Un instrument de propagande pour manipuler les masses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600" u="none" strike="noStrike" kern="0" cap="none" spc="0" normalizeH="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 Un moyen d'élargir le débat d'idées au sein d'une population</a:t>
            </a:r>
            <a:endParaRPr kumimoji="0" lang="fr-FR" sz="260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396226" y="2956653"/>
            <a:ext cx="4226313" cy="3293209"/>
          </a:xfrm>
          <a:prstGeom prst="rect">
            <a:avLst/>
          </a:prstGeom>
          <a:noFill/>
        </p:spPr>
        <p:txBody>
          <a:bodyPr wrap="square" rtlCol="0">
            <a:spAutoFit/>
          </a:bodyPr>
          <a:lstStyle/>
          <a:p>
            <a:pPr algn="just"/>
            <a:r>
              <a:rPr kumimoji="0" lang="fr-FR" sz="2600" i="0" u="none" strike="noStrike" kern="0" cap="none" spc="0" normalizeH="0" baseline="0" noProof="0" dirty="0">
                <a:ln>
                  <a:noFill/>
                </a:ln>
                <a:solidFill>
                  <a:srgbClr val="0070C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600" kern="0" dirty="0">
                <a:latin typeface="Arial" panose="020B0604020202020204" pitchFamily="34" charset="0"/>
                <a:ea typeface="Roboto Condensed" panose="020B0604020202020204" charset="0"/>
                <a:cs typeface="Arial" panose="020B0604020202020204" pitchFamily="34" charset="0"/>
                <a:sym typeface="Arial"/>
              </a:rPr>
              <a:t>B</a:t>
            </a:r>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  Un contre pouvoir citoyen</a:t>
            </a:r>
          </a:p>
          <a:p>
            <a:pPr algn="just"/>
            <a:endParaRPr kumimoji="0" lang="fr-FR" sz="2600" i="0" u="none" strike="noStrike" kern="0" cap="none" spc="0" normalizeH="0" baseline="0" noProof="0" dirty="0">
              <a:ln>
                <a:noFill/>
              </a:ln>
              <a:effectLst/>
              <a:uLnTx/>
              <a:uFillTx/>
              <a:ea typeface="Roboto Condensed" panose="020B0604020202020204" charset="0"/>
              <a:cs typeface="Arial"/>
              <a:sym typeface="Arial"/>
            </a:endParaRPr>
          </a:p>
          <a:p>
            <a:r>
              <a:rPr kumimoji="0" lang="fr-FR" sz="2600" i="0" u="none" strike="noStrike" kern="0" cap="none" spc="0" normalizeH="0" baseline="0" noProof="0" dirty="0">
                <a:ln>
                  <a:noFill/>
                </a:ln>
                <a:effectLst/>
                <a:uLnTx/>
                <a:uFillTx/>
                <a:ea typeface="Roboto Condensed" panose="020B0604020202020204" charset="0"/>
                <a:cs typeface="Arial"/>
                <a:sym typeface="Arial"/>
              </a:rPr>
              <a:t>  </a:t>
            </a:r>
            <a:r>
              <a:rPr kumimoji="0" lang="fr-FR" sz="2600" i="0" u="none" strike="noStrike" kern="0" cap="none" spc="0" normalizeH="0" noProof="0" dirty="0">
                <a:ln>
                  <a:noFill/>
                </a:ln>
                <a:effectLst/>
                <a:uLnTx/>
                <a:uFillTx/>
                <a:ea typeface="Roboto Condensed" panose="020B0604020202020204" charset="0"/>
                <a:cs typeface="Arial"/>
                <a:sym typeface="Arial"/>
              </a:rPr>
              <a:t> </a:t>
            </a:r>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D -  </a:t>
            </a:r>
            <a:r>
              <a:rPr lang="fr-FR" sz="2600" dirty="0">
                <a:latin typeface="Arial" panose="020B0604020202020204" pitchFamily="34" charset="0"/>
                <a:cs typeface="Arial" panose="020B0604020202020204" pitchFamily="34" charset="0"/>
              </a:rPr>
              <a:t>Un moyen de communiquer</a:t>
            </a:r>
          </a:p>
          <a:p>
            <a:r>
              <a:rPr lang="fr-FR" sz="2600" dirty="0">
                <a:latin typeface="Arial" panose="020B0604020202020204" pitchFamily="34" charset="0"/>
                <a:cs typeface="Arial" panose="020B0604020202020204" pitchFamily="34" charset="0"/>
              </a:rPr>
              <a:t>les programmes et positions politiques lors des élections.</a:t>
            </a:r>
            <a:endParaRPr kumimoji="0" lang="fr-FR" sz="260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37917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latin typeface="Arial" panose="020B0604020202020204" pitchFamily="34" charset="0"/>
                <a:cs typeface="Arial" panose="020B0604020202020204" pitchFamily="34" charset="0"/>
              </a:rPr>
              <a:t>2. </a:t>
            </a:r>
            <a:r>
              <a:rPr lang="fr-FR" sz="2600" b="1" dirty="0">
                <a:latin typeface="Arial" panose="020B0604020202020204" pitchFamily="34" charset="0"/>
                <a:cs typeface="Arial" panose="020B0604020202020204" pitchFamily="34" charset="0"/>
              </a:rPr>
              <a:t>Dans une société démocratique, les médias sont </a:t>
            </a:r>
            <a:endParaRPr lang="en" sz="2600" b="1"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911B9A53-1B35-4BDE-99D4-2F37E2977D0D}"/>
              </a:ext>
            </a:extLst>
          </p:cNvPr>
          <p:cNvSpPr txBox="1"/>
          <p:nvPr/>
        </p:nvSpPr>
        <p:spPr>
          <a:xfrm>
            <a:off x="615072" y="2956653"/>
            <a:ext cx="4226313" cy="2893100"/>
          </a:xfrm>
          <a:prstGeom prst="rect">
            <a:avLst/>
          </a:prstGeom>
          <a:noFill/>
        </p:spPr>
        <p:txBody>
          <a:bodyPr wrap="square" rtlCol="0">
            <a:spAutoFit/>
          </a:bodyPr>
          <a:lstStyle/>
          <a:p>
            <a:pPr algn="just"/>
            <a:r>
              <a:rPr kumimoji="0" lang="fr-FR" sz="2600" i="0" u="none" strike="noStrike" kern="0" cap="none" spc="0" normalizeH="0" baseline="0" noProof="0" dirty="0">
                <a:ln>
                  <a:noFill/>
                </a:ln>
                <a:solidFill>
                  <a:srgbClr val="0070C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A -  Un instrument de propagande pour manipuler les masses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r>
              <a:rPr lang="fr-FR" sz="2600" dirty="0">
                <a:solidFill>
                  <a:srgbClr val="92D050"/>
                </a:solidFill>
                <a:latin typeface="Arial" panose="020B0604020202020204" pitchFamily="34" charset="0"/>
                <a:cs typeface="Arial" panose="020B0604020202020204" pitchFamily="34" charset="0"/>
                <a:sym typeface="Arial"/>
              </a:rPr>
              <a:t>   C - Un moyen d'élargir le débat d'idées au sein d'une population</a:t>
            </a:r>
          </a:p>
        </p:txBody>
      </p:sp>
      <p:sp>
        <p:nvSpPr>
          <p:cNvPr id="14" name="ZoneTexte 13">
            <a:extLst>
              <a:ext uri="{FF2B5EF4-FFF2-40B4-BE49-F238E27FC236}">
                <a16:creationId xmlns:a16="http://schemas.microsoft.com/office/drawing/2014/main" id="{08C7AC36-E165-469C-9065-8A078FC24550}"/>
              </a:ext>
            </a:extLst>
          </p:cNvPr>
          <p:cNvSpPr txBox="1"/>
          <p:nvPr/>
        </p:nvSpPr>
        <p:spPr>
          <a:xfrm>
            <a:off x="6419564" y="2956653"/>
            <a:ext cx="4226313" cy="3293209"/>
          </a:xfrm>
          <a:prstGeom prst="rect">
            <a:avLst/>
          </a:prstGeom>
          <a:noFill/>
        </p:spPr>
        <p:txBody>
          <a:bodyPr wrap="square" rtlCol="0">
            <a:spAutoFit/>
          </a:bodyPr>
          <a:lstStyle/>
          <a:p>
            <a:r>
              <a:rPr lang="fr-FR" sz="2600" dirty="0">
                <a:solidFill>
                  <a:srgbClr val="92D050"/>
                </a:solidFill>
                <a:latin typeface="Arial" panose="020B0604020202020204" pitchFamily="34" charset="0"/>
                <a:cs typeface="Arial" panose="020B0604020202020204" pitchFamily="34" charset="0"/>
                <a:sym typeface="Arial"/>
              </a:rPr>
              <a:t>   B -  Un contre pouvoir citoyen</a:t>
            </a:r>
          </a:p>
          <a:p>
            <a:endParaRPr lang="fr-FR" sz="2600" dirty="0">
              <a:solidFill>
                <a:srgbClr val="92D050"/>
              </a:solidFill>
              <a:latin typeface="Arial" panose="020B0604020202020204" pitchFamily="34" charset="0"/>
              <a:cs typeface="Arial" panose="020B0604020202020204" pitchFamily="34" charset="0"/>
              <a:sym typeface="Arial"/>
            </a:endParaRPr>
          </a:p>
          <a:p>
            <a:r>
              <a:rPr lang="fr-FR" sz="2600" dirty="0">
                <a:solidFill>
                  <a:srgbClr val="92D050"/>
                </a:solidFill>
                <a:latin typeface="Arial" panose="020B0604020202020204" pitchFamily="34" charset="0"/>
                <a:cs typeface="Arial" panose="020B0604020202020204" pitchFamily="34" charset="0"/>
                <a:sym typeface="Arial"/>
              </a:rPr>
              <a:t>   D -  </a:t>
            </a:r>
            <a:r>
              <a:rPr lang="fr-FR" sz="2600" dirty="0">
                <a:solidFill>
                  <a:srgbClr val="92D050"/>
                </a:solidFill>
                <a:latin typeface="Arial" panose="020B0604020202020204" pitchFamily="34" charset="0"/>
                <a:cs typeface="Arial" panose="020B0604020202020204" pitchFamily="34" charset="0"/>
              </a:rPr>
              <a:t>Un moyen de communiquer</a:t>
            </a:r>
          </a:p>
          <a:p>
            <a:r>
              <a:rPr lang="fr-FR" sz="2600" dirty="0">
                <a:solidFill>
                  <a:srgbClr val="92D050"/>
                </a:solidFill>
                <a:latin typeface="Arial" panose="020B0604020202020204" pitchFamily="34" charset="0"/>
                <a:cs typeface="Arial" panose="020B0604020202020204" pitchFamily="34" charset="0"/>
              </a:rPr>
              <a:t>les programmes et positions politiques lors des élections.</a:t>
            </a:r>
            <a:endParaRPr lang="fr-FR" sz="2600" dirty="0">
              <a:solidFill>
                <a:srgbClr val="92D05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727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latin typeface="Arial" panose="020B0604020202020204" pitchFamily="34" charset="0"/>
                <a:cs typeface="Arial" panose="020B0604020202020204" pitchFamily="34" charset="0"/>
              </a:rPr>
              <a:t>3. Qu'est-ce qui distingue les médias citoyens des médias traditionnels ?</a:t>
            </a:r>
            <a:endParaRPr lang="en" sz="2600" b="1" dirty="0">
              <a:latin typeface="Arial" panose="020B0604020202020204" pitchFamily="34" charset="0"/>
              <a:cs typeface="Arial" panose="020B0604020202020204" pitchFamily="34" charset="0"/>
            </a:endParaRPr>
          </a:p>
        </p:txBody>
      </p:sp>
      <p:sp>
        <p:nvSpPr>
          <p:cNvPr id="9" name="ZoneTexte 8"/>
          <p:cNvSpPr txBox="1"/>
          <p:nvPr/>
        </p:nvSpPr>
        <p:spPr>
          <a:xfrm>
            <a:off x="1043608" y="2542345"/>
            <a:ext cx="4226313" cy="2677656"/>
          </a:xfrm>
          <a:prstGeom prst="rect">
            <a:avLst/>
          </a:prstGeom>
          <a:noFill/>
        </p:spPr>
        <p:txBody>
          <a:bodyPr wrap="square" rtlCol="0">
            <a:spAutoFit/>
          </a:bodyPr>
          <a:lstStyle/>
          <a:p>
            <a:pPr algn="just"/>
            <a:r>
              <a:rPr kumimoji="0" lang="fr-FR" sz="2600" i="0" u="none" strike="noStrike" kern="0" cap="none" spc="0" normalizeH="0" baseline="0" noProof="0" dirty="0">
                <a:ln>
                  <a:noFill/>
                </a:ln>
                <a:solidFill>
                  <a:srgbClr val="00206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800" dirty="0">
                <a:latin typeface="Arial" panose="020B0604020202020204" pitchFamily="34" charset="0"/>
                <a:cs typeface="Arial" panose="020B0604020202020204" pitchFamily="34" charset="0"/>
                <a:sym typeface="Arial"/>
              </a:rPr>
              <a:t>A - Les sujets qu'ils couvrent.</a:t>
            </a:r>
          </a:p>
          <a:p>
            <a:pPr algn="just"/>
            <a:r>
              <a:rPr lang="fr-FR" sz="2800" dirty="0">
                <a:latin typeface="Arial" panose="020B0604020202020204" pitchFamily="34" charset="0"/>
                <a:cs typeface="Arial" panose="020B0604020202020204" pitchFamily="34" charset="0"/>
                <a:sym typeface="Arial"/>
              </a:rPr>
              <a:t>  </a:t>
            </a:r>
          </a:p>
          <a:p>
            <a:pPr algn="just"/>
            <a:endParaRPr lang="fr-FR" sz="2800" dirty="0">
              <a:latin typeface="Arial" panose="020B0604020202020204" pitchFamily="34" charset="0"/>
              <a:cs typeface="Arial" panose="020B0604020202020204" pitchFamily="34" charset="0"/>
              <a:sym typeface="Arial"/>
            </a:endParaRPr>
          </a:p>
          <a:p>
            <a:pPr algn="just"/>
            <a:r>
              <a:rPr lang="fr-FR" sz="2800" dirty="0">
                <a:latin typeface="Arial" panose="020B0604020202020204" pitchFamily="34" charset="0"/>
                <a:cs typeface="Arial" panose="020B0604020202020204" pitchFamily="34" charset="0"/>
                <a:sym typeface="Arial"/>
              </a:rPr>
              <a:t>   C - Le mode de diffusion de l'information. </a:t>
            </a:r>
          </a:p>
        </p:txBody>
      </p:sp>
      <p:sp>
        <p:nvSpPr>
          <p:cNvPr id="10" name="ZoneTexte 9"/>
          <p:cNvSpPr txBox="1"/>
          <p:nvPr/>
        </p:nvSpPr>
        <p:spPr>
          <a:xfrm>
            <a:off x="6510655" y="2587321"/>
            <a:ext cx="4982650" cy="2246769"/>
          </a:xfrm>
          <a:prstGeom prst="rect">
            <a:avLst/>
          </a:prstGeom>
          <a:noFill/>
        </p:spPr>
        <p:txBody>
          <a:bodyPr wrap="square" rtlCol="0">
            <a:spAutoFit/>
          </a:bodyPr>
          <a:lstStyle/>
          <a:p>
            <a:r>
              <a:rPr kumimoji="0" lang="fr-FR" sz="2800" i="0" u="none" strike="noStrike" kern="0" cap="none" spc="0" normalizeH="0" baseline="0" noProof="0" dirty="0">
                <a:ln>
                  <a:noFill/>
                </a:ln>
                <a:solidFill>
                  <a:srgbClr val="0070C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800" kern="0" dirty="0">
                <a:latin typeface="Arial" panose="020B0604020202020204" pitchFamily="34" charset="0"/>
                <a:ea typeface="Roboto Condensed" panose="020B0604020202020204" charset="0"/>
                <a:cs typeface="Arial" panose="020B0604020202020204" pitchFamily="34" charset="0"/>
                <a:sym typeface="Arial"/>
              </a:rPr>
              <a:t>B</a:t>
            </a: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  La</a:t>
            </a:r>
            <a:r>
              <a:rPr lang="fr-FR" sz="2800" dirty="0">
                <a:latin typeface="Arial" panose="020B0604020202020204" pitchFamily="34" charset="0"/>
                <a:cs typeface="Arial" panose="020B0604020202020204" pitchFamily="34" charset="0"/>
              </a:rPr>
              <a:t> présence de journalistes professionnels. </a:t>
            </a:r>
            <a:endParaRPr lang="fr-FR" sz="2800" kern="0" dirty="0">
              <a:latin typeface="Arial" panose="020B0604020202020204" pitchFamily="34" charset="0"/>
              <a:cs typeface="Arial" panose="020B0604020202020204" pitchFamily="34" charset="0"/>
              <a:sym typeface="Arial"/>
            </a:endParaRPr>
          </a:p>
          <a:p>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endPar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D -  Le recours à l’humour. </a:t>
            </a:r>
            <a:endParaRPr kumimoji="0" lang="fr-FR" sz="2800" i="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60048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6474"/>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a:solidFill>
                  <a:schemeClr val="tx1"/>
                </a:solidFill>
                <a:latin typeface="Arial Narrow" panose="020B0606020202030204" pitchFamily="34" charset="0"/>
              </a:rPr>
              <a:t>   					</a:t>
            </a:r>
            <a:r>
              <a:rPr lang="fr-FR" sz="6000" b="1" dirty="0">
                <a:solidFill>
                  <a:schemeClr val="tx1"/>
                </a:solidFill>
                <a:latin typeface="Arial Narrow" panose="020B0606020202030204" pitchFamily="34" charset="0"/>
              </a:rPr>
              <a:t>INTRODUCTION</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1774701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Google Shape;229;p19">
            <a:extLst>
              <a:ext uri="{FF2B5EF4-FFF2-40B4-BE49-F238E27FC236}">
                <a16:creationId xmlns:a16="http://schemas.microsoft.com/office/drawing/2014/main" id="{8428709A-41D7-44BA-94DF-3DE5D546B25C}"/>
              </a:ext>
            </a:extLst>
          </p:cNvPr>
          <p:cNvSpPr txBox="1">
            <a:spLocks/>
          </p:cNvSpPr>
          <p:nvPr/>
        </p:nvSpPr>
        <p:spPr>
          <a:xfrm>
            <a:off x="1043608"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latin typeface="Arial" panose="020B0604020202020204" pitchFamily="34" charset="0"/>
                <a:cs typeface="Arial" panose="020B0604020202020204" pitchFamily="34" charset="0"/>
              </a:rPr>
              <a:t>3. Qu'est-ce qui distingue les médias citoyens des médias traditionnels ?</a:t>
            </a:r>
            <a:endParaRPr lang="en" sz="2600" b="1"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48F84032-1AA0-4B20-94F7-485D9C47D761}"/>
              </a:ext>
            </a:extLst>
          </p:cNvPr>
          <p:cNvSpPr txBox="1"/>
          <p:nvPr/>
        </p:nvSpPr>
        <p:spPr>
          <a:xfrm>
            <a:off x="1043608" y="2542345"/>
            <a:ext cx="4226313" cy="2677656"/>
          </a:xfrm>
          <a:prstGeom prst="rect">
            <a:avLst/>
          </a:prstGeom>
          <a:noFill/>
        </p:spPr>
        <p:txBody>
          <a:bodyPr wrap="square" rtlCol="0">
            <a:spAutoFit/>
          </a:bodyPr>
          <a:lstStyle/>
          <a:p>
            <a:pPr algn="just"/>
            <a:r>
              <a:rPr kumimoji="0" lang="fr-FR" sz="2600" i="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800" dirty="0">
                <a:solidFill>
                  <a:srgbClr val="92D050"/>
                </a:solidFill>
                <a:latin typeface="Arial" panose="020B0604020202020204" pitchFamily="34" charset="0"/>
                <a:cs typeface="Arial" panose="020B0604020202020204" pitchFamily="34" charset="0"/>
                <a:sym typeface="Arial"/>
              </a:rPr>
              <a:t>A - Les sujets qu'ils couvrent.</a:t>
            </a:r>
          </a:p>
          <a:p>
            <a:pPr algn="just"/>
            <a:r>
              <a:rPr lang="fr-FR" sz="2800" dirty="0">
                <a:solidFill>
                  <a:srgbClr val="92D050"/>
                </a:solidFill>
                <a:latin typeface="Arial" panose="020B0604020202020204" pitchFamily="34" charset="0"/>
                <a:cs typeface="Arial" panose="020B0604020202020204" pitchFamily="34" charset="0"/>
                <a:sym typeface="Arial"/>
              </a:rPr>
              <a:t>  </a:t>
            </a:r>
          </a:p>
          <a:p>
            <a:pPr algn="just"/>
            <a:endParaRPr lang="fr-FR" sz="2800" dirty="0">
              <a:solidFill>
                <a:srgbClr val="92D050"/>
              </a:solidFill>
              <a:latin typeface="Arial" panose="020B0604020202020204" pitchFamily="34" charset="0"/>
              <a:cs typeface="Arial" panose="020B0604020202020204" pitchFamily="34" charset="0"/>
              <a:sym typeface="Arial"/>
            </a:endParaRPr>
          </a:p>
          <a:p>
            <a:pPr algn="just"/>
            <a:r>
              <a:rPr lang="fr-FR" sz="2800" dirty="0">
                <a:solidFill>
                  <a:srgbClr val="92D050"/>
                </a:solidFill>
                <a:latin typeface="Arial" panose="020B0604020202020204" pitchFamily="34" charset="0"/>
                <a:cs typeface="Arial" panose="020B0604020202020204" pitchFamily="34" charset="0"/>
                <a:sym typeface="Arial"/>
              </a:rPr>
              <a:t>   C - Le mode de diffusion de l'information. </a:t>
            </a:r>
          </a:p>
        </p:txBody>
      </p:sp>
      <p:sp>
        <p:nvSpPr>
          <p:cNvPr id="13" name="ZoneTexte 12">
            <a:extLst>
              <a:ext uri="{FF2B5EF4-FFF2-40B4-BE49-F238E27FC236}">
                <a16:creationId xmlns:a16="http://schemas.microsoft.com/office/drawing/2014/main" id="{B54DE7C3-4D41-4720-B1D2-80361852BBEC}"/>
              </a:ext>
            </a:extLst>
          </p:cNvPr>
          <p:cNvSpPr txBox="1"/>
          <p:nvPr/>
        </p:nvSpPr>
        <p:spPr>
          <a:xfrm>
            <a:off x="6510655" y="2587321"/>
            <a:ext cx="4982650" cy="2246769"/>
          </a:xfrm>
          <a:prstGeom prst="rect">
            <a:avLst/>
          </a:prstGeom>
          <a:noFill/>
        </p:spPr>
        <p:txBody>
          <a:bodyPr wrap="square" rtlCol="0">
            <a:spAutoFit/>
          </a:bodyPr>
          <a:lstStyle/>
          <a:p>
            <a:r>
              <a:rPr kumimoji="0" lang="fr-FR" sz="2800" i="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r>
              <a:rPr lang="fr-FR" sz="2800" kern="0" dirty="0">
                <a:solidFill>
                  <a:srgbClr val="92D050"/>
                </a:solidFill>
                <a:latin typeface="Arial" panose="020B0604020202020204" pitchFamily="34" charset="0"/>
                <a:ea typeface="Roboto Condensed" panose="020B0604020202020204" charset="0"/>
                <a:cs typeface="Arial" panose="020B0604020202020204" pitchFamily="34" charset="0"/>
                <a:sym typeface="Arial"/>
              </a:rPr>
              <a:t>B</a:t>
            </a:r>
            <a:r>
              <a:rPr kumimoji="0" lang="fr-FR" sz="2800" i="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rPr>
              <a:t> -  La</a:t>
            </a:r>
            <a:r>
              <a:rPr lang="fr-FR" sz="2800" dirty="0">
                <a:solidFill>
                  <a:srgbClr val="92D050"/>
                </a:solidFill>
                <a:latin typeface="Arial" panose="020B0604020202020204" pitchFamily="34" charset="0"/>
                <a:cs typeface="Arial" panose="020B0604020202020204" pitchFamily="34" charset="0"/>
              </a:rPr>
              <a:t> présence de journalistes professionnels. </a:t>
            </a:r>
            <a:endParaRPr lang="fr-FR" sz="2800" kern="0" dirty="0">
              <a:solidFill>
                <a:srgbClr val="92D050"/>
              </a:solidFill>
              <a:latin typeface="Arial" panose="020B0604020202020204" pitchFamily="34" charset="0"/>
              <a:cs typeface="Arial" panose="020B0604020202020204" pitchFamily="34" charset="0"/>
              <a:sym typeface="Arial"/>
            </a:endParaRPr>
          </a:p>
          <a:p>
            <a:r>
              <a:rPr kumimoji="0" lang="fr-FR" sz="2800" i="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rPr>
              <a:t>  </a:t>
            </a:r>
          </a:p>
          <a:p>
            <a:endPar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8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r>
              <a:rPr kumimoji="0" lang="fr-FR" sz="2800" i="0" u="none" strike="noStrike" kern="0" cap="none" spc="0" normalizeH="0" baseline="0" noProof="0" dirty="0">
                <a:ln>
                  <a:noFill/>
                </a:ln>
                <a:solidFill>
                  <a:srgbClr val="FF3D5C"/>
                </a:solidFill>
                <a:effectLst/>
                <a:uLnTx/>
                <a:uFillTx/>
                <a:latin typeface="Arial" panose="020B0604020202020204" pitchFamily="34" charset="0"/>
                <a:ea typeface="Roboto Condensed" panose="020B0604020202020204" charset="0"/>
                <a:cs typeface="Arial" panose="020B0604020202020204" pitchFamily="34" charset="0"/>
                <a:sym typeface="Arial"/>
              </a:rPr>
              <a:t>D -  Le recours à l’humour. </a:t>
            </a:r>
            <a:endParaRPr kumimoji="0" lang="fr-FR" sz="2800" i="0" u="none" strike="noStrike" kern="0" cap="none" spc="0" normalizeH="0" baseline="0" noProof="0" dirty="0">
              <a:ln>
                <a:noFill/>
              </a:ln>
              <a:solidFill>
                <a:srgbClr val="FF3D5C"/>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02261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latin typeface="Arial" panose="020B0604020202020204" pitchFamily="34" charset="0"/>
                <a:cs typeface="Arial" panose="020B0604020202020204" pitchFamily="34" charset="0"/>
              </a:rPr>
              <a:t>4. Quel(s) critère(s) devez-vous utiliser pour définir l'information/l’actualité au sens journalistique ?</a:t>
            </a:r>
            <a:endParaRPr lang="en" b="1" dirty="0">
              <a:latin typeface="Arial" panose="020B0604020202020204" pitchFamily="34" charset="0"/>
              <a:cs typeface="Arial" panose="020B0604020202020204" pitchFamily="34" charset="0"/>
            </a:endParaRPr>
          </a:p>
        </p:txBody>
      </p:sp>
      <p:sp>
        <p:nvSpPr>
          <p:cNvPr id="9" name="ZoneTexte 8"/>
          <p:cNvSpPr txBox="1"/>
          <p:nvPr/>
        </p:nvSpPr>
        <p:spPr>
          <a:xfrm>
            <a:off x="1043608" y="2542345"/>
            <a:ext cx="4226313" cy="2492990"/>
          </a:xfrm>
          <a:prstGeom prst="rect">
            <a:avLst/>
          </a:prstGeom>
          <a:noFill/>
        </p:spPr>
        <p:txBody>
          <a:bodyPr wrap="square" rtlCol="0">
            <a:spAutoFit/>
          </a:bodyPr>
          <a:lstStyle/>
          <a:p>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  </a:t>
            </a:r>
            <a:r>
              <a:rPr lang="fr-FR" sz="2600" dirty="0">
                <a:latin typeface="Arial" panose="020B0604020202020204" pitchFamily="34" charset="0"/>
                <a:cs typeface="Arial" panose="020B0604020202020204" pitchFamily="34" charset="0"/>
              </a:rPr>
              <a:t> L'événement doit avoir eu lieu il y a moins d'une semaine.</a:t>
            </a:r>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a:t>
            </a:r>
          </a:p>
          <a:p>
            <a:pPr algn="just"/>
            <a:endPar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  </a:t>
            </a:r>
            <a:r>
              <a:rPr lang="fr-FR" sz="2600" dirty="0">
                <a:latin typeface="Arial" panose="020B0604020202020204" pitchFamily="34" charset="0"/>
                <a:cs typeface="Arial" panose="020B0604020202020204" pitchFamily="34" charset="0"/>
              </a:rPr>
              <a:t>L'événement doit être vérifié et vérifiable.</a:t>
            </a:r>
            <a:endParaRPr kumimoji="0" lang="fr-FR" sz="260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510655" y="2587321"/>
            <a:ext cx="4729774" cy="3293209"/>
          </a:xfrm>
          <a:prstGeom prst="rect">
            <a:avLst/>
          </a:prstGeom>
          <a:noFill/>
        </p:spPr>
        <p:txBody>
          <a:bodyPr wrap="square" rtlCol="0">
            <a:spAutoFit/>
          </a:bodyPr>
          <a:lstStyle/>
          <a:p>
            <a:r>
              <a:rPr lang="fr-FR" sz="2600" kern="0" dirty="0">
                <a:latin typeface="Arial" panose="020B0604020202020204" pitchFamily="34" charset="0"/>
                <a:ea typeface="Roboto Condensed" panose="020B0604020202020204" charset="0"/>
                <a:cs typeface="Arial" panose="020B0604020202020204" pitchFamily="34" charset="0"/>
                <a:sym typeface="Arial"/>
              </a:rPr>
              <a:t>B</a:t>
            </a:r>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 -  </a:t>
            </a:r>
            <a:r>
              <a:rPr lang="fr-FR" sz="2600" dirty="0">
                <a:latin typeface="Arial" panose="020B0604020202020204" pitchFamily="34" charset="0"/>
                <a:cs typeface="Arial" panose="020B0604020202020204" pitchFamily="34" charset="0"/>
              </a:rPr>
              <a:t>L'événement doit être couvert par au moins 4 médias. </a:t>
            </a:r>
          </a:p>
          <a:p>
            <a:endPar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endParaRPr lang="fr-FR" sz="2600" kern="0" dirty="0">
              <a:latin typeface="Arial" panose="020B0604020202020204" pitchFamily="34" charset="0"/>
              <a:ea typeface="Roboto Condensed" panose="020B0604020202020204" charset="0"/>
              <a:cs typeface="Arial" panose="020B0604020202020204" pitchFamily="34" charset="0"/>
              <a:sym typeface="Arial"/>
            </a:endParaRPr>
          </a:p>
          <a:p>
            <a:r>
              <a:rPr kumimoji="0" lang="fr-FR" sz="2600" i="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D -  </a:t>
            </a:r>
            <a:r>
              <a:rPr lang="fr-FR" sz="2600" dirty="0">
                <a:latin typeface="Arial" panose="020B0604020202020204" pitchFamily="34" charset="0"/>
                <a:cs typeface="Arial" panose="020B0604020202020204" pitchFamily="34" charset="0"/>
              </a:rPr>
              <a:t>L'événement ne doit pas nécessairement être d'intérêt public.</a:t>
            </a:r>
            <a:endParaRPr lang="fr-FR" sz="2600" kern="0" dirty="0">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60327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Google Shape;229;p19">
            <a:extLst>
              <a:ext uri="{FF2B5EF4-FFF2-40B4-BE49-F238E27FC236}">
                <a16:creationId xmlns:a16="http://schemas.microsoft.com/office/drawing/2014/main" id="{3F276AB1-AC81-4C3D-8EC8-071117003EBD}"/>
              </a:ext>
            </a:extLst>
          </p:cNvPr>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latin typeface="Arial" panose="020B0604020202020204" pitchFamily="34" charset="0"/>
                <a:cs typeface="Arial" panose="020B0604020202020204" pitchFamily="34" charset="0"/>
              </a:rPr>
              <a:t>4. Quel(s) critère(s) devez-vous utiliser pour définir l'information/l’actualité au sens journalistique ?</a:t>
            </a:r>
            <a:endParaRPr lang="en" b="1"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BCF78F4D-225B-4A45-B747-AC261375364D}"/>
              </a:ext>
            </a:extLst>
          </p:cNvPr>
          <p:cNvSpPr txBox="1"/>
          <p:nvPr/>
        </p:nvSpPr>
        <p:spPr>
          <a:xfrm>
            <a:off x="1043608" y="2542345"/>
            <a:ext cx="4226313" cy="2492990"/>
          </a:xfrm>
          <a:prstGeom prst="rect">
            <a:avLst/>
          </a:prstGeom>
          <a:noFill/>
        </p:spPr>
        <p:txBody>
          <a:bodyPr wrap="square" rtlCol="0">
            <a:spAutoFit/>
          </a:bodyPr>
          <a:lstStyle/>
          <a:p>
            <a:r>
              <a:rPr kumimoji="0" lang="fr-FR" sz="2600" u="none" strike="noStrike" kern="0" cap="none" spc="0" normalizeH="0" baseline="0" noProof="0" dirty="0">
                <a:ln>
                  <a:noFill/>
                </a:ln>
                <a:solidFill>
                  <a:srgbClr val="FF3D5C"/>
                </a:solidFill>
                <a:effectLst/>
                <a:uLnTx/>
                <a:uFillTx/>
                <a:latin typeface="Arial" panose="020B0604020202020204" pitchFamily="34" charset="0"/>
                <a:ea typeface="Roboto Condensed" panose="020B0604020202020204" charset="0"/>
                <a:cs typeface="Arial" panose="020B0604020202020204" pitchFamily="34" charset="0"/>
                <a:sym typeface="Arial"/>
              </a:rPr>
              <a:t>A -  </a:t>
            </a:r>
            <a:r>
              <a:rPr lang="fr-FR" sz="2600" dirty="0">
                <a:solidFill>
                  <a:srgbClr val="FF3D5C"/>
                </a:solidFill>
                <a:latin typeface="Arial" panose="020B0604020202020204" pitchFamily="34" charset="0"/>
                <a:cs typeface="Arial" panose="020B0604020202020204" pitchFamily="34" charset="0"/>
              </a:rPr>
              <a:t> L'événement doit avoir eu lieu il y a moins d'une semaine.</a:t>
            </a:r>
            <a:r>
              <a:rPr kumimoji="0" lang="fr-FR" sz="2600" u="none" strike="noStrike" kern="0" cap="none" spc="0" normalizeH="0" baseline="0" noProof="0" dirty="0">
                <a:ln>
                  <a:noFill/>
                </a:ln>
                <a:solidFill>
                  <a:srgbClr val="FF3D5C"/>
                </a:solidFill>
                <a:effectLst/>
                <a:uLnTx/>
                <a:uFillTx/>
                <a:latin typeface="Arial" panose="020B0604020202020204" pitchFamily="34" charset="0"/>
                <a:ea typeface="Roboto Condensed" panose="020B0604020202020204" charset="0"/>
                <a:cs typeface="Arial" panose="020B0604020202020204" pitchFamily="34" charset="0"/>
                <a:sym typeface="Arial"/>
              </a:rPr>
              <a:t>  </a:t>
            </a:r>
          </a:p>
          <a:p>
            <a:pPr algn="just"/>
            <a:endPar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60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rPr>
              <a:t>C -  </a:t>
            </a:r>
            <a:r>
              <a:rPr lang="fr-FR" sz="2600" dirty="0">
                <a:solidFill>
                  <a:srgbClr val="92D050"/>
                </a:solidFill>
                <a:latin typeface="Arial" panose="020B0604020202020204" pitchFamily="34" charset="0"/>
                <a:cs typeface="Arial" panose="020B0604020202020204" pitchFamily="34" charset="0"/>
              </a:rPr>
              <a:t>L'événement doit être vérifié et vérifiable.</a:t>
            </a:r>
            <a:endParaRPr kumimoji="0" lang="fr-FR" sz="2600" u="none" strike="noStrike" kern="0" cap="none" spc="0" normalizeH="0" baseline="0" noProof="0" dirty="0">
              <a:ln>
                <a:noFill/>
              </a:ln>
              <a:solidFill>
                <a:srgbClr val="92D050"/>
              </a:solidFill>
              <a:effectLst/>
              <a:uLnTx/>
              <a:uFillTx/>
              <a:latin typeface="Arial" panose="020B0604020202020204" pitchFamily="34" charset="0"/>
              <a:cs typeface="Arial" panose="020B0604020202020204" pitchFamily="34" charset="0"/>
              <a:sym typeface="Arial"/>
            </a:endParaRPr>
          </a:p>
        </p:txBody>
      </p:sp>
      <p:sp>
        <p:nvSpPr>
          <p:cNvPr id="13" name="ZoneTexte 12">
            <a:extLst>
              <a:ext uri="{FF2B5EF4-FFF2-40B4-BE49-F238E27FC236}">
                <a16:creationId xmlns:a16="http://schemas.microsoft.com/office/drawing/2014/main" id="{615A11E2-0EFA-4D1A-BBB6-970F3205D9BA}"/>
              </a:ext>
            </a:extLst>
          </p:cNvPr>
          <p:cNvSpPr txBox="1"/>
          <p:nvPr/>
        </p:nvSpPr>
        <p:spPr>
          <a:xfrm>
            <a:off x="6510655" y="2587321"/>
            <a:ext cx="4729774" cy="3293209"/>
          </a:xfrm>
          <a:prstGeom prst="rect">
            <a:avLst/>
          </a:prstGeom>
          <a:noFill/>
        </p:spPr>
        <p:txBody>
          <a:bodyPr wrap="square" rtlCol="0">
            <a:spAutoFit/>
          </a:bodyPr>
          <a:lstStyle/>
          <a:p>
            <a:r>
              <a:rPr lang="fr-FR" sz="2600" kern="0" dirty="0">
                <a:solidFill>
                  <a:srgbClr val="FF3D5C"/>
                </a:solidFill>
                <a:latin typeface="Arial" panose="020B0604020202020204" pitchFamily="34" charset="0"/>
                <a:ea typeface="Roboto Condensed" panose="020B0604020202020204" charset="0"/>
                <a:cs typeface="Arial" panose="020B0604020202020204" pitchFamily="34" charset="0"/>
                <a:sym typeface="Arial"/>
              </a:rPr>
              <a:t>B</a:t>
            </a:r>
            <a:r>
              <a:rPr kumimoji="0" lang="fr-FR" sz="2600" i="0" u="none" strike="noStrike" kern="0" cap="none" spc="0" normalizeH="0" baseline="0" noProof="0" dirty="0">
                <a:ln>
                  <a:noFill/>
                </a:ln>
                <a:solidFill>
                  <a:srgbClr val="FF3D5C"/>
                </a:solidFill>
                <a:effectLst/>
                <a:uLnTx/>
                <a:uFillTx/>
                <a:latin typeface="Arial" panose="020B0604020202020204" pitchFamily="34" charset="0"/>
                <a:ea typeface="Roboto Condensed" panose="020B0604020202020204" charset="0"/>
                <a:cs typeface="Arial" panose="020B0604020202020204" pitchFamily="34" charset="0"/>
                <a:sym typeface="Arial"/>
              </a:rPr>
              <a:t> -  </a:t>
            </a:r>
            <a:r>
              <a:rPr lang="fr-FR" sz="2600" dirty="0">
                <a:solidFill>
                  <a:srgbClr val="FF3D5C"/>
                </a:solidFill>
                <a:latin typeface="Arial" panose="020B0604020202020204" pitchFamily="34" charset="0"/>
                <a:cs typeface="Arial" panose="020B0604020202020204" pitchFamily="34" charset="0"/>
              </a:rPr>
              <a:t>L'événement doit être couvert par au moins 4 médias. </a:t>
            </a:r>
          </a:p>
          <a:p>
            <a:endParaRPr kumimoji="0" lang="fr-FR" sz="2600" i="0" u="none" strike="noStrike" kern="0" cap="none" spc="0" normalizeH="0" baseline="0" noProof="0" dirty="0">
              <a:ln>
                <a:noFill/>
              </a:ln>
              <a:solidFill>
                <a:srgbClr val="FF3D5C"/>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endParaRPr lang="fr-FR" sz="2600" kern="0" dirty="0">
              <a:solidFill>
                <a:srgbClr val="FF3D5C"/>
              </a:solidFill>
              <a:latin typeface="Arial" panose="020B0604020202020204" pitchFamily="34" charset="0"/>
              <a:ea typeface="Roboto Condensed" panose="020B0604020202020204" charset="0"/>
              <a:cs typeface="Arial" panose="020B0604020202020204" pitchFamily="34" charset="0"/>
              <a:sym typeface="Arial"/>
            </a:endParaRPr>
          </a:p>
          <a:p>
            <a:r>
              <a:rPr kumimoji="0" lang="fr-FR" sz="2600" i="0" u="none" strike="noStrike" kern="0" cap="none" spc="0" normalizeH="0" baseline="0" noProof="0" dirty="0">
                <a:ln>
                  <a:noFill/>
                </a:ln>
                <a:solidFill>
                  <a:srgbClr val="FF3D5C"/>
                </a:solidFill>
                <a:effectLst/>
                <a:uLnTx/>
                <a:uFillTx/>
                <a:latin typeface="Arial" panose="020B0604020202020204" pitchFamily="34" charset="0"/>
                <a:ea typeface="Roboto Condensed" panose="020B0604020202020204" charset="0"/>
                <a:cs typeface="Arial" panose="020B0604020202020204" pitchFamily="34" charset="0"/>
                <a:sym typeface="Arial"/>
              </a:rPr>
              <a:t>D -  </a:t>
            </a:r>
            <a:r>
              <a:rPr lang="fr-FR" sz="2600" dirty="0">
                <a:solidFill>
                  <a:srgbClr val="FF3D5C"/>
                </a:solidFill>
                <a:latin typeface="Arial" panose="020B0604020202020204" pitchFamily="34" charset="0"/>
                <a:cs typeface="Arial" panose="020B0604020202020204" pitchFamily="34" charset="0"/>
              </a:rPr>
              <a:t>L'événement ne doit pas nécessairement être d'intérêt public.</a:t>
            </a:r>
            <a:endParaRPr lang="fr-FR" sz="2600" kern="0" dirty="0">
              <a:solidFill>
                <a:srgbClr val="FF3D5C"/>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80507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latin typeface="Arial" panose="020B0604020202020204" pitchFamily="34" charset="0"/>
                <a:cs typeface="Arial" panose="020B0604020202020204" pitchFamily="34" charset="0"/>
              </a:rPr>
              <a:t>5. La liberté d'expression permet aux journalistes de pouvoir :</a:t>
            </a:r>
            <a:endParaRPr lang="en" sz="3200" b="1" dirty="0"/>
          </a:p>
        </p:txBody>
      </p:sp>
      <p:sp>
        <p:nvSpPr>
          <p:cNvPr id="9" name="ZoneTexte 8"/>
          <p:cNvSpPr txBox="1"/>
          <p:nvPr/>
        </p:nvSpPr>
        <p:spPr>
          <a:xfrm>
            <a:off x="1043608" y="2542345"/>
            <a:ext cx="4226313" cy="3108543"/>
          </a:xfrm>
          <a:prstGeom prst="rect">
            <a:avLst/>
          </a:prstGeom>
          <a:noFill/>
        </p:spPr>
        <p:txBody>
          <a:bodyPr wrap="square" rtlCol="0">
            <a:spAutoFit/>
          </a:bodyPr>
          <a:lstStyle/>
          <a:p>
            <a:r>
              <a:rPr kumimoji="0" lang="fr-FR" sz="28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a:t>
            </a:r>
            <a:r>
              <a:rPr lang="fr-FR" sz="2800" dirty="0">
                <a:latin typeface="Arial" panose="020B0604020202020204" pitchFamily="34" charset="0"/>
                <a:cs typeface="Arial" panose="020B0604020202020204" pitchFamily="34" charset="0"/>
              </a:rPr>
              <a:t> Exprimer librement ce qu’ils pensent.</a:t>
            </a:r>
            <a:endParaRPr kumimoji="0" lang="fr-FR" sz="28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algn="just"/>
            <a:endParaRPr kumimoji="0" lang="fr-FR" sz="28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pPr algn="just"/>
            <a:endParaRPr kumimoji="0" lang="fr-FR" sz="28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8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a:t>
            </a:r>
            <a:r>
              <a:rPr lang="fr-FR" sz="2800" dirty="0">
                <a:latin typeface="Arial" panose="020B0604020202020204" pitchFamily="34" charset="0"/>
                <a:cs typeface="Arial" panose="020B0604020202020204" pitchFamily="34" charset="0"/>
              </a:rPr>
              <a:t> Partager des informations sur les médias sociaux. </a:t>
            </a:r>
            <a:endParaRPr kumimoji="0" lang="fr-FR" sz="2800" u="none" strike="noStrike" kern="0" cap="none" spc="0" normalizeH="0" baseline="0" noProof="0" dirty="0">
              <a:ln>
                <a:noFill/>
              </a:ln>
              <a:effectLst/>
              <a:uLnTx/>
              <a:uFillTx/>
              <a:latin typeface="Arial" panose="020B0604020202020204" pitchFamily="34" charset="0"/>
              <a:cs typeface="Arial" panose="020B0604020202020204" pitchFamily="34" charset="0"/>
              <a:sym typeface="Arial"/>
            </a:endParaRPr>
          </a:p>
        </p:txBody>
      </p:sp>
      <p:sp>
        <p:nvSpPr>
          <p:cNvPr id="10" name="ZoneTexte 9"/>
          <p:cNvSpPr txBox="1"/>
          <p:nvPr/>
        </p:nvSpPr>
        <p:spPr>
          <a:xfrm>
            <a:off x="6510655" y="2587321"/>
            <a:ext cx="4729774" cy="3539430"/>
          </a:xfrm>
          <a:prstGeom prst="rect">
            <a:avLst/>
          </a:prstGeom>
          <a:noFill/>
        </p:spPr>
        <p:txBody>
          <a:bodyPr wrap="square" rtlCol="0">
            <a:spAutoFit/>
          </a:bodyPr>
          <a:lstStyle/>
          <a:p>
            <a:r>
              <a:rPr lang="fr-FR" sz="2800" kern="0" dirty="0">
                <a:ea typeface="Roboto Condensed" panose="020B0604020202020204" charset="0"/>
                <a:cs typeface="Arial"/>
                <a:sym typeface="Arial"/>
              </a:rPr>
              <a:t>B</a:t>
            </a:r>
            <a:r>
              <a:rPr kumimoji="0" lang="fr-FR" sz="2800" i="0" u="none" strike="noStrike" kern="0" cap="none" spc="0" normalizeH="0" baseline="0" noProof="0" dirty="0">
                <a:ln>
                  <a:noFill/>
                </a:ln>
                <a:effectLst/>
                <a:uLnTx/>
                <a:uFillTx/>
                <a:ea typeface="Roboto Condensed" panose="020B0604020202020204" charset="0"/>
                <a:cs typeface="Arial"/>
                <a:sym typeface="Arial"/>
              </a:rPr>
              <a:t> –</a:t>
            </a:r>
            <a:r>
              <a:rPr lang="fr-FR" sz="2800" dirty="0"/>
              <a:t> Enquêter sur les dirigeants politiques. </a:t>
            </a:r>
            <a:endParaRPr kumimoji="0" lang="fr-FR" sz="2800" i="0" u="none" strike="noStrike" kern="0" cap="none" spc="0" normalizeH="0" baseline="0" noProof="0" dirty="0">
              <a:ln>
                <a:noFill/>
              </a:ln>
              <a:effectLst/>
              <a:uLnTx/>
              <a:uFillTx/>
              <a:ea typeface="Roboto Condensed" panose="020B0604020202020204" charset="0"/>
              <a:cs typeface="Arial"/>
              <a:sym typeface="Arial"/>
            </a:endParaRPr>
          </a:p>
          <a:p>
            <a:endParaRPr kumimoji="0" lang="fr-FR" sz="2800" i="0" u="none" strike="noStrike" kern="0" cap="none" spc="0" normalizeH="0" baseline="0" noProof="0" dirty="0">
              <a:ln>
                <a:noFill/>
              </a:ln>
              <a:effectLst/>
              <a:uLnTx/>
              <a:uFillTx/>
              <a:ea typeface="Roboto Condensed" panose="020B0604020202020204" charset="0"/>
              <a:cs typeface="Arial"/>
              <a:sym typeface="Arial"/>
            </a:endParaRPr>
          </a:p>
          <a:p>
            <a:endParaRPr lang="fr-FR" sz="2800" kern="0" dirty="0">
              <a:ea typeface="Roboto Condensed" panose="020B0604020202020204" charset="0"/>
              <a:cs typeface="Arial"/>
              <a:sym typeface="Arial"/>
            </a:endParaRPr>
          </a:p>
          <a:p>
            <a:r>
              <a:rPr kumimoji="0" lang="fr-FR" sz="2800" i="0" u="none" strike="noStrike" kern="0" cap="none" spc="0" normalizeH="0" baseline="0" noProof="0" dirty="0">
                <a:ln>
                  <a:noFill/>
                </a:ln>
                <a:effectLst/>
                <a:uLnTx/>
                <a:uFillTx/>
                <a:ea typeface="Roboto Condensed" panose="020B0604020202020204" charset="0"/>
                <a:cs typeface="Arial"/>
                <a:sym typeface="Arial"/>
              </a:rPr>
              <a:t>D –</a:t>
            </a:r>
            <a:r>
              <a:rPr lang="fr-FR" sz="2800" dirty="0"/>
              <a:t> Publier du contenu qui encourage la discrimination d’un groupe en raison de sa religion. </a:t>
            </a:r>
            <a:endParaRPr lang="fr-FR" sz="2800" kern="0" dirty="0">
              <a:cs typeface="Arial"/>
              <a:sym typeface="Arial"/>
            </a:endParaRPr>
          </a:p>
        </p:txBody>
      </p:sp>
    </p:spTree>
    <p:extLst>
      <p:ext uri="{BB962C8B-B14F-4D97-AF65-F5344CB8AC3E}">
        <p14:creationId xmlns:p14="http://schemas.microsoft.com/office/powerpoint/2010/main" val="3978416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Google Shape;229;p19">
            <a:extLst>
              <a:ext uri="{FF2B5EF4-FFF2-40B4-BE49-F238E27FC236}">
                <a16:creationId xmlns:a16="http://schemas.microsoft.com/office/drawing/2014/main" id="{2CDC7B4E-019C-47A0-BE29-5EA34040A062}"/>
              </a:ext>
            </a:extLst>
          </p:cNvPr>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latin typeface="Arial" panose="020B0604020202020204" pitchFamily="34" charset="0"/>
                <a:cs typeface="Arial" panose="020B0604020202020204" pitchFamily="34" charset="0"/>
              </a:rPr>
              <a:t>5. La liberté d'expression permet aux journalistes de pouvoir :</a:t>
            </a:r>
            <a:endParaRPr lang="en" sz="3200" b="1" dirty="0"/>
          </a:p>
        </p:txBody>
      </p:sp>
      <p:sp>
        <p:nvSpPr>
          <p:cNvPr id="12" name="ZoneTexte 11">
            <a:extLst>
              <a:ext uri="{FF2B5EF4-FFF2-40B4-BE49-F238E27FC236}">
                <a16:creationId xmlns:a16="http://schemas.microsoft.com/office/drawing/2014/main" id="{F184A5A8-A48A-4E2C-A44F-83717445BA46}"/>
              </a:ext>
            </a:extLst>
          </p:cNvPr>
          <p:cNvSpPr txBox="1"/>
          <p:nvPr/>
        </p:nvSpPr>
        <p:spPr>
          <a:xfrm>
            <a:off x="1043608" y="2542345"/>
            <a:ext cx="4226313" cy="3108543"/>
          </a:xfrm>
          <a:prstGeom prst="rect">
            <a:avLst/>
          </a:prstGeom>
          <a:noFill/>
        </p:spPr>
        <p:txBody>
          <a:bodyPr wrap="square" rtlCol="0">
            <a:spAutoFit/>
          </a:bodyPr>
          <a:lstStyle/>
          <a:p>
            <a:r>
              <a:rPr kumimoji="0" lang="fr-FR" sz="280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rPr>
              <a:t>A –</a:t>
            </a:r>
            <a:r>
              <a:rPr lang="fr-FR" sz="2800" dirty="0">
                <a:solidFill>
                  <a:srgbClr val="92D050"/>
                </a:solidFill>
                <a:latin typeface="Arial" panose="020B0604020202020204" pitchFamily="34" charset="0"/>
                <a:cs typeface="Arial" panose="020B0604020202020204" pitchFamily="34" charset="0"/>
              </a:rPr>
              <a:t> Exprimer librement ce qu’ils pensent.</a:t>
            </a:r>
            <a:endParaRPr kumimoji="0" lang="fr-FR" sz="280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pPr algn="just"/>
            <a:endParaRPr kumimoji="0" lang="fr-FR" sz="280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pPr algn="just"/>
            <a:endParaRPr kumimoji="0" lang="fr-FR" sz="280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800" u="none" strike="noStrike" kern="0" cap="none" spc="0" normalizeH="0" baseline="0" noProof="0" dirty="0">
                <a:ln>
                  <a:noFill/>
                </a:ln>
                <a:solidFill>
                  <a:srgbClr val="92D050"/>
                </a:solidFill>
                <a:effectLst/>
                <a:uLnTx/>
                <a:uFillTx/>
                <a:latin typeface="Arial" panose="020B0604020202020204" pitchFamily="34" charset="0"/>
                <a:ea typeface="Roboto Condensed" panose="020B0604020202020204" charset="0"/>
                <a:cs typeface="Arial" panose="020B0604020202020204" pitchFamily="34" charset="0"/>
                <a:sym typeface="Arial"/>
              </a:rPr>
              <a:t>C –</a:t>
            </a:r>
            <a:r>
              <a:rPr lang="fr-FR" sz="2800" dirty="0">
                <a:solidFill>
                  <a:srgbClr val="92D050"/>
                </a:solidFill>
                <a:latin typeface="Arial" panose="020B0604020202020204" pitchFamily="34" charset="0"/>
                <a:cs typeface="Arial" panose="020B0604020202020204" pitchFamily="34" charset="0"/>
              </a:rPr>
              <a:t> Partager des informations sur les médias sociaux. </a:t>
            </a:r>
            <a:endParaRPr kumimoji="0" lang="fr-FR" sz="2800" u="none" strike="noStrike" kern="0" cap="none" spc="0" normalizeH="0" baseline="0" noProof="0" dirty="0">
              <a:ln>
                <a:noFill/>
              </a:ln>
              <a:solidFill>
                <a:srgbClr val="92D050"/>
              </a:solidFill>
              <a:effectLst/>
              <a:uLnTx/>
              <a:uFillTx/>
              <a:latin typeface="Arial" panose="020B0604020202020204" pitchFamily="34" charset="0"/>
              <a:cs typeface="Arial" panose="020B0604020202020204" pitchFamily="34" charset="0"/>
              <a:sym typeface="Arial"/>
            </a:endParaRPr>
          </a:p>
        </p:txBody>
      </p:sp>
      <p:sp>
        <p:nvSpPr>
          <p:cNvPr id="13" name="ZoneTexte 12">
            <a:extLst>
              <a:ext uri="{FF2B5EF4-FFF2-40B4-BE49-F238E27FC236}">
                <a16:creationId xmlns:a16="http://schemas.microsoft.com/office/drawing/2014/main" id="{9C63E738-1906-4C6E-B30C-574CA34360A6}"/>
              </a:ext>
            </a:extLst>
          </p:cNvPr>
          <p:cNvSpPr txBox="1"/>
          <p:nvPr/>
        </p:nvSpPr>
        <p:spPr>
          <a:xfrm>
            <a:off x="6510655" y="2587321"/>
            <a:ext cx="4729774" cy="3539430"/>
          </a:xfrm>
          <a:prstGeom prst="rect">
            <a:avLst/>
          </a:prstGeom>
          <a:noFill/>
        </p:spPr>
        <p:txBody>
          <a:bodyPr wrap="square" rtlCol="0">
            <a:spAutoFit/>
          </a:bodyPr>
          <a:lstStyle/>
          <a:p>
            <a:r>
              <a:rPr lang="fr-FR" sz="2800" kern="0" dirty="0">
                <a:solidFill>
                  <a:srgbClr val="92D050"/>
                </a:solidFill>
                <a:ea typeface="Roboto Condensed" panose="020B0604020202020204" charset="0"/>
                <a:cs typeface="Arial"/>
                <a:sym typeface="Arial"/>
              </a:rPr>
              <a:t>B</a:t>
            </a:r>
            <a:r>
              <a:rPr kumimoji="0" lang="fr-FR" sz="2800" i="0" u="none" strike="noStrike" kern="0" cap="none" spc="0" normalizeH="0" baseline="0" noProof="0" dirty="0">
                <a:ln>
                  <a:noFill/>
                </a:ln>
                <a:solidFill>
                  <a:srgbClr val="92D050"/>
                </a:solidFill>
                <a:effectLst/>
                <a:uLnTx/>
                <a:uFillTx/>
                <a:ea typeface="Roboto Condensed" panose="020B0604020202020204" charset="0"/>
                <a:cs typeface="Arial"/>
                <a:sym typeface="Arial"/>
              </a:rPr>
              <a:t> –</a:t>
            </a:r>
            <a:r>
              <a:rPr lang="fr-FR" sz="2800" dirty="0">
                <a:solidFill>
                  <a:srgbClr val="92D050"/>
                </a:solidFill>
              </a:rPr>
              <a:t> Enquêter sur les dirigeants politiques. </a:t>
            </a:r>
            <a:endParaRPr kumimoji="0" lang="fr-FR" sz="2800" i="0" u="none" strike="noStrike" kern="0" cap="none" spc="0" normalizeH="0" baseline="0" noProof="0" dirty="0">
              <a:ln>
                <a:noFill/>
              </a:ln>
              <a:solidFill>
                <a:srgbClr val="92D050"/>
              </a:solidFill>
              <a:effectLst/>
              <a:uLnTx/>
              <a:uFillTx/>
              <a:ea typeface="Roboto Condensed" panose="020B0604020202020204" charset="0"/>
              <a:cs typeface="Arial"/>
              <a:sym typeface="Arial"/>
            </a:endParaRPr>
          </a:p>
          <a:p>
            <a:endParaRPr kumimoji="0" lang="fr-FR" sz="2800" i="0" u="none" strike="noStrike" kern="0" cap="none" spc="0" normalizeH="0" baseline="0" noProof="0" dirty="0">
              <a:ln>
                <a:noFill/>
              </a:ln>
              <a:effectLst/>
              <a:uLnTx/>
              <a:uFillTx/>
              <a:ea typeface="Roboto Condensed" panose="020B0604020202020204" charset="0"/>
              <a:cs typeface="Arial"/>
              <a:sym typeface="Arial"/>
            </a:endParaRPr>
          </a:p>
          <a:p>
            <a:endParaRPr lang="fr-FR" sz="2800" kern="0" dirty="0">
              <a:ea typeface="Roboto Condensed" panose="020B0604020202020204" charset="0"/>
              <a:cs typeface="Arial"/>
              <a:sym typeface="Arial"/>
            </a:endParaRPr>
          </a:p>
          <a:p>
            <a:r>
              <a:rPr kumimoji="0" lang="fr-FR" sz="2800" i="0" u="none" strike="noStrike" kern="0" cap="none" spc="0" normalizeH="0" baseline="0" noProof="0" dirty="0">
                <a:ln>
                  <a:noFill/>
                </a:ln>
                <a:solidFill>
                  <a:srgbClr val="FF0000"/>
                </a:solidFill>
                <a:effectLst/>
                <a:uLnTx/>
                <a:uFillTx/>
                <a:ea typeface="Roboto Condensed" panose="020B0604020202020204" charset="0"/>
                <a:cs typeface="Arial"/>
                <a:sym typeface="Arial"/>
              </a:rPr>
              <a:t>D –</a:t>
            </a:r>
            <a:r>
              <a:rPr lang="fr-FR" sz="2800" dirty="0">
                <a:solidFill>
                  <a:srgbClr val="FF0000"/>
                </a:solidFill>
              </a:rPr>
              <a:t> Publier du contenu qui encourage la discrimination d’un groupe en raison de sa religion. </a:t>
            </a:r>
            <a:endParaRPr lang="fr-FR" sz="2800" kern="0" dirty="0">
              <a:solidFill>
                <a:srgbClr val="FF0000"/>
              </a:solidFill>
              <a:cs typeface="Arial"/>
              <a:sym typeface="Arial"/>
            </a:endParaRPr>
          </a:p>
        </p:txBody>
      </p:sp>
    </p:spTree>
    <p:extLst>
      <p:ext uri="{BB962C8B-B14F-4D97-AF65-F5344CB8AC3E}">
        <p14:creationId xmlns:p14="http://schemas.microsoft.com/office/powerpoint/2010/main" val="1620988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Google Shape;229;p19"/>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latin typeface="Arial" panose="020B0604020202020204" pitchFamily="34" charset="0"/>
                <a:cs typeface="Arial" panose="020B0604020202020204" pitchFamily="34" charset="0"/>
              </a:rPr>
              <a:t>6. Parmi les règles éthiques que les journalistes doivent respecter, on peut citer: </a:t>
            </a:r>
            <a:endParaRPr lang="en" sz="2600" b="1" dirty="0">
              <a:latin typeface="Arial" panose="020B0604020202020204" pitchFamily="34" charset="0"/>
              <a:cs typeface="Arial" panose="020B0604020202020204" pitchFamily="34" charset="0"/>
            </a:endParaRPr>
          </a:p>
        </p:txBody>
      </p:sp>
      <p:sp>
        <p:nvSpPr>
          <p:cNvPr id="9" name="ZoneTexte 8"/>
          <p:cNvSpPr txBox="1"/>
          <p:nvPr/>
        </p:nvSpPr>
        <p:spPr>
          <a:xfrm>
            <a:off x="1043608" y="2542345"/>
            <a:ext cx="4513130" cy="3693319"/>
          </a:xfrm>
          <a:prstGeom prst="rect">
            <a:avLst/>
          </a:prstGeom>
          <a:noFill/>
        </p:spPr>
        <p:txBody>
          <a:bodyPr wrap="square" rtlCol="0">
            <a:spAutoFit/>
          </a:bodyPr>
          <a:lstStyle/>
          <a:p>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A - Le droit de modifier des documents ou de déformer des images pour faire passer un message.</a:t>
            </a:r>
          </a:p>
          <a:p>
            <a:endPar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600" u="none" strike="noStrike" kern="0" cap="none" spc="0" normalizeH="0" baseline="0" noProof="0" dirty="0">
                <a:ln>
                  <a:noFill/>
                </a:ln>
                <a:effectLst/>
                <a:uLnTx/>
                <a:uFillTx/>
                <a:latin typeface="Arial" panose="020B0604020202020204" pitchFamily="34" charset="0"/>
                <a:ea typeface="Roboto Condensed" panose="020B0604020202020204" charset="0"/>
                <a:cs typeface="Arial" panose="020B0604020202020204" pitchFamily="34" charset="0"/>
                <a:sym typeface="Arial"/>
              </a:rPr>
              <a:t>C - Le droit de travailler pour un service public, une institution ou une entreprise privée.</a:t>
            </a:r>
          </a:p>
        </p:txBody>
      </p:sp>
      <p:sp>
        <p:nvSpPr>
          <p:cNvPr id="10" name="ZoneTexte 9"/>
          <p:cNvSpPr txBox="1"/>
          <p:nvPr/>
        </p:nvSpPr>
        <p:spPr>
          <a:xfrm>
            <a:off x="6510655" y="2587321"/>
            <a:ext cx="4729774" cy="2893100"/>
          </a:xfrm>
          <a:prstGeom prst="rect">
            <a:avLst/>
          </a:prstGeom>
          <a:noFill/>
        </p:spPr>
        <p:txBody>
          <a:bodyPr wrap="square" rtlCol="0">
            <a:spAutoFit/>
          </a:bodyPr>
          <a:lstStyle/>
          <a:p>
            <a:r>
              <a:rPr lang="fr-FR" sz="2600" kern="0" dirty="0">
                <a:latin typeface="Arial" panose="020B0604020202020204" pitchFamily="34" charset="0"/>
                <a:ea typeface="Roboto Condensed" panose="020B0604020202020204" charset="0"/>
                <a:cs typeface="Arial" panose="020B0604020202020204" pitchFamily="34" charset="0"/>
                <a:sym typeface="Arial"/>
              </a:rPr>
              <a:t>B - Le devoir de faire preuve d'esprit critique, de précision et d'intégrité.</a:t>
            </a:r>
          </a:p>
          <a:p>
            <a:endParaRPr lang="fr-FR" sz="2600" kern="0" dirty="0">
              <a:latin typeface="Arial" panose="020B0604020202020204" pitchFamily="34" charset="0"/>
              <a:ea typeface="Roboto Condensed" panose="020B0604020202020204" charset="0"/>
              <a:cs typeface="Arial" panose="020B0604020202020204" pitchFamily="34" charset="0"/>
              <a:sym typeface="Arial"/>
            </a:endParaRPr>
          </a:p>
          <a:p>
            <a:r>
              <a:rPr lang="fr-FR" sz="2600" kern="0" dirty="0">
                <a:latin typeface="Arial" panose="020B0604020202020204" pitchFamily="34" charset="0"/>
                <a:ea typeface="Roboto Condensed" panose="020B0604020202020204" charset="0"/>
                <a:cs typeface="Arial" panose="020B0604020202020204" pitchFamily="34" charset="0"/>
                <a:sym typeface="Arial"/>
              </a:rPr>
              <a:t>D - Le droit de rectifier toute information qu'ils ont partagée et qui s'avère inexacte.</a:t>
            </a:r>
          </a:p>
        </p:txBody>
      </p:sp>
    </p:spTree>
    <p:extLst>
      <p:ext uri="{BB962C8B-B14F-4D97-AF65-F5344CB8AC3E}">
        <p14:creationId xmlns:p14="http://schemas.microsoft.com/office/powerpoint/2010/main" val="2415313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Google Shape;229;p19">
            <a:extLst>
              <a:ext uri="{FF2B5EF4-FFF2-40B4-BE49-F238E27FC236}">
                <a16:creationId xmlns:a16="http://schemas.microsoft.com/office/drawing/2014/main" id="{2B495AE6-7AA1-446E-BD7C-75A905364420}"/>
              </a:ext>
            </a:extLst>
          </p:cNvPr>
          <p:cNvSpPr txBox="1">
            <a:spLocks/>
          </p:cNvSpPr>
          <p:nvPr/>
        </p:nvSpPr>
        <p:spPr>
          <a:xfrm>
            <a:off x="1086556" y="1158592"/>
            <a:ext cx="10300294" cy="198775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b="1" dirty="0">
                <a:latin typeface="Arial" panose="020B0604020202020204" pitchFamily="34" charset="0"/>
                <a:cs typeface="Arial" panose="020B0604020202020204" pitchFamily="34" charset="0"/>
              </a:rPr>
              <a:t>6. Parmi les règles éthiques que les journalistes doivent respecter, on peut citer: </a:t>
            </a:r>
            <a:endParaRPr lang="en" sz="2600" b="1"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E4C82CE2-B4C8-4E50-A4D0-3136C21BD627}"/>
              </a:ext>
            </a:extLst>
          </p:cNvPr>
          <p:cNvSpPr txBox="1"/>
          <p:nvPr/>
        </p:nvSpPr>
        <p:spPr>
          <a:xfrm>
            <a:off x="1043608" y="2542345"/>
            <a:ext cx="4513130" cy="3693319"/>
          </a:xfrm>
          <a:prstGeom prst="rect">
            <a:avLst/>
          </a:prstGeom>
          <a:noFill/>
        </p:spPr>
        <p:txBody>
          <a:bodyPr wrap="square" rtlCol="0">
            <a:spAutoFit/>
          </a:bodyPr>
          <a:lstStyle/>
          <a:p>
            <a:r>
              <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A - Le droit de modifier des documents ou de déformer des images pour faire passer un </a:t>
            </a:r>
            <a:r>
              <a:rPr kumimoji="0" lang="fr-FR" sz="2600" u="none" strike="noStrike" kern="0" cap="none" spc="0" normalizeH="0" baseline="0" noProof="0" dirty="0" smtClean="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message</a:t>
            </a:r>
            <a:r>
              <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a:t>
            </a:r>
          </a:p>
          <a:p>
            <a:endPar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endParaRPr>
          </a:p>
          <a:p>
            <a:r>
              <a:rPr kumimoji="0" lang="fr-FR" sz="2600" u="none" strike="noStrike" kern="0" cap="none" spc="0" normalizeH="0" baseline="0" noProof="0" dirty="0">
                <a:ln>
                  <a:noFill/>
                </a:ln>
                <a:solidFill>
                  <a:srgbClr val="FF0000"/>
                </a:solidFill>
                <a:effectLst/>
                <a:uLnTx/>
                <a:uFillTx/>
                <a:latin typeface="Arial" panose="020B0604020202020204" pitchFamily="34" charset="0"/>
                <a:ea typeface="Roboto Condensed" panose="020B0604020202020204" charset="0"/>
                <a:cs typeface="Arial" panose="020B0604020202020204" pitchFamily="34" charset="0"/>
                <a:sym typeface="Arial"/>
              </a:rPr>
              <a:t>C - Le droit de travailler pour un service public, une institution ou une entreprise privée.</a:t>
            </a:r>
          </a:p>
        </p:txBody>
      </p:sp>
      <p:sp>
        <p:nvSpPr>
          <p:cNvPr id="13" name="ZoneTexte 12">
            <a:extLst>
              <a:ext uri="{FF2B5EF4-FFF2-40B4-BE49-F238E27FC236}">
                <a16:creationId xmlns:a16="http://schemas.microsoft.com/office/drawing/2014/main" id="{E95A8CE5-FE4F-40E5-9531-CE5E1473A22A}"/>
              </a:ext>
            </a:extLst>
          </p:cNvPr>
          <p:cNvSpPr txBox="1"/>
          <p:nvPr/>
        </p:nvSpPr>
        <p:spPr>
          <a:xfrm>
            <a:off x="6510655" y="2587321"/>
            <a:ext cx="4729774" cy="2893100"/>
          </a:xfrm>
          <a:prstGeom prst="rect">
            <a:avLst/>
          </a:prstGeom>
          <a:noFill/>
        </p:spPr>
        <p:txBody>
          <a:bodyPr wrap="square" rtlCol="0">
            <a:spAutoFit/>
          </a:bodyPr>
          <a:lstStyle/>
          <a:p>
            <a:r>
              <a:rPr lang="fr-FR" sz="2600" kern="0" dirty="0">
                <a:solidFill>
                  <a:srgbClr val="92D050"/>
                </a:solidFill>
                <a:latin typeface="Arial" panose="020B0604020202020204" pitchFamily="34" charset="0"/>
                <a:ea typeface="Roboto Condensed" panose="020B0604020202020204" charset="0"/>
                <a:cs typeface="Arial" panose="020B0604020202020204" pitchFamily="34" charset="0"/>
                <a:sym typeface="Arial"/>
              </a:rPr>
              <a:t>B - Le devoir de faire preuve d'esprit critique, de précision et d'intégrité.</a:t>
            </a:r>
          </a:p>
          <a:p>
            <a:endParaRPr lang="fr-FR" sz="2600" kern="0" dirty="0">
              <a:solidFill>
                <a:srgbClr val="92D050"/>
              </a:solidFill>
              <a:latin typeface="Arial" panose="020B0604020202020204" pitchFamily="34" charset="0"/>
              <a:ea typeface="Roboto Condensed" panose="020B0604020202020204" charset="0"/>
              <a:cs typeface="Arial" panose="020B0604020202020204" pitchFamily="34" charset="0"/>
              <a:sym typeface="Arial"/>
            </a:endParaRPr>
          </a:p>
          <a:p>
            <a:r>
              <a:rPr lang="fr-FR" sz="2600" kern="0" dirty="0">
                <a:solidFill>
                  <a:srgbClr val="92D050"/>
                </a:solidFill>
                <a:latin typeface="Arial" panose="020B0604020202020204" pitchFamily="34" charset="0"/>
                <a:ea typeface="Roboto Condensed" panose="020B0604020202020204" charset="0"/>
                <a:cs typeface="Arial" panose="020B0604020202020204" pitchFamily="34" charset="0"/>
                <a:sym typeface="Arial"/>
              </a:rPr>
              <a:t>D - Le droit de rectifier toute information qu'ils ont partagée et qui s'avère inexacte.</a:t>
            </a:r>
          </a:p>
        </p:txBody>
      </p:sp>
    </p:spTree>
    <p:extLst>
      <p:ext uri="{BB962C8B-B14F-4D97-AF65-F5344CB8AC3E}">
        <p14:creationId xmlns:p14="http://schemas.microsoft.com/office/powerpoint/2010/main" val="69359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fr-FR" b="1" cap="all" dirty="0">
                <a:latin typeface="Arial Narrow" panose="020B0606020202030204" pitchFamily="34" charset="0"/>
              </a:rPr>
              <a:t>THÈME CLÉ </a:t>
            </a:r>
            <a:r>
              <a:rPr lang="en-GB" b="1" cap="all" noProof="0" dirty="0">
                <a:latin typeface="Arial Narrow" panose="020B0604020202020204" pitchFamily="34" charset="0"/>
              </a:rPr>
              <a:t>2</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normAutofit/>
          </a:bodyPr>
          <a:lstStyle/>
          <a:p>
            <a:pPr algn="r"/>
            <a:r>
              <a:rPr lang="en-GB" sz="2600" noProof="0" dirty="0" err="1">
                <a:latin typeface="Arial" panose="020B0604020202020204" pitchFamily="34" charset="0"/>
              </a:rPr>
              <a:t>Parti</a:t>
            </a:r>
            <a:r>
              <a:rPr lang="en-GB" sz="2600" noProof="0" dirty="0">
                <a:latin typeface="Arial" panose="020B0604020202020204" pitchFamily="34" charset="0"/>
              </a:rPr>
              <a:t> pris/</a:t>
            </a:r>
            <a:r>
              <a:rPr lang="en-GB" sz="2600" noProof="0" dirty="0" err="1">
                <a:latin typeface="Arial" panose="020B0604020202020204" pitchFamily="34" charset="0"/>
              </a:rPr>
              <a:t>biais</a:t>
            </a:r>
            <a:r>
              <a:rPr lang="en-GB" sz="2600" noProof="0" dirty="0">
                <a:latin typeface="Arial" panose="020B0604020202020204" pitchFamily="34" charset="0"/>
              </a:rPr>
              <a:t> des </a:t>
            </a:r>
            <a:r>
              <a:rPr lang="en-GB" sz="2600" noProof="0" dirty="0" err="1">
                <a:latin typeface="Arial" panose="020B0604020202020204" pitchFamily="34" charset="0"/>
              </a:rPr>
              <a:t>médias</a:t>
            </a:r>
            <a:endParaRPr lang="en-GB" sz="2600" noProof="0" dirty="0">
              <a:latin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6645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2950556" y="892493"/>
            <a:ext cx="7629600" cy="853921"/>
          </a:xfrm>
        </p:spPr>
        <p:txBody>
          <a:bodyPr anchor="t">
            <a:normAutofit fontScale="90000"/>
          </a:bodyPr>
          <a:lstStyle/>
          <a:p>
            <a:pPr algn="l"/>
            <a:r>
              <a:rPr lang="en-GB" sz="3100" b="1" cap="all" noProof="0" dirty="0" err="1">
                <a:latin typeface="Arial Narrow" panose="020B0604020202020204" pitchFamily="34" charset="0"/>
              </a:rPr>
              <a:t>ObjectiFs</a:t>
            </a:r>
            <a:r>
              <a:rPr lang="en-GB" sz="3100" b="1" cap="all" noProof="0" dirty="0">
                <a:latin typeface="Arial Narrow" panose="020B0604020202020204" pitchFamily="34" charset="0"/>
              </a:rPr>
              <a:t> DU CHAPITRE: </a:t>
            </a:r>
            <a:r>
              <a:rPr lang="en-GB" sz="3200" b="1" cap="all" noProof="0" dirty="0">
                <a:latin typeface="Arial Narrow" panose="020B0604020202020204" pitchFamily="34" charset="0"/>
              </a:rPr>
              <a:t/>
            </a:r>
            <a:br>
              <a:rPr lang="en-GB" sz="3200" b="1" cap="all" noProof="0" dirty="0">
                <a:latin typeface="Arial Narrow" panose="020B0604020202020204" pitchFamily="34" charset="0"/>
              </a:rPr>
            </a:br>
            <a:r>
              <a:rPr lang="en-GB" sz="3200" b="1" cap="all" noProof="0" dirty="0">
                <a:latin typeface="Arial Narrow" panose="020B0604020202020204" pitchFamily="34" charset="0"/>
              </a:rPr>
              <a:t/>
            </a:r>
            <a:br>
              <a:rPr lang="en-GB" sz="3200" b="1" cap="all" noProof="0" dirty="0">
                <a:latin typeface="Arial Narrow" panose="020B0604020202020204" pitchFamily="34" charset="0"/>
              </a:rPr>
            </a:br>
            <a:endParaRPr lang="en-GB" sz="1800" noProof="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4" name="TextBox 3"/>
          <p:cNvSpPr txBox="1"/>
          <p:nvPr/>
        </p:nvSpPr>
        <p:spPr>
          <a:xfrm>
            <a:off x="2950556" y="1559932"/>
            <a:ext cx="9241444" cy="4524315"/>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Les étudiants peuvent expliquer ce qu’est un “parti pris” ou “biais”</a:t>
            </a:r>
          </a:p>
          <a:p>
            <a:pPr marL="285750" indent="-28575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Les étudiants peuvent repérer et analyser différents types de biais écrits </a:t>
            </a:r>
          </a:p>
          <a:p>
            <a:pPr marL="285750" indent="-28575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Les étudiants peuvent </a:t>
            </a:r>
            <a:r>
              <a:rPr lang="fr-FR" sz="2400" dirty="0" err="1">
                <a:latin typeface="Arial" panose="020B0604020202020204" pitchFamily="34" charset="0"/>
                <a:cs typeface="Arial" panose="020B0604020202020204" pitchFamily="34" charset="0"/>
              </a:rPr>
              <a:t>apprehender</a:t>
            </a:r>
            <a:r>
              <a:rPr lang="fr-FR" sz="2400" dirty="0">
                <a:latin typeface="Arial" panose="020B0604020202020204" pitchFamily="34" charset="0"/>
                <a:cs typeface="Arial" panose="020B0604020202020204" pitchFamily="34" charset="0"/>
              </a:rPr>
              <a:t> l’influence des biais des </a:t>
            </a:r>
            <a:r>
              <a:rPr lang="fr-FR" sz="2400" dirty="0" err="1">
                <a:latin typeface="Arial" panose="020B0604020202020204" pitchFamily="34" charset="0"/>
                <a:cs typeface="Arial" panose="020B0604020202020204" pitchFamily="34" charset="0"/>
              </a:rPr>
              <a:t>medias</a:t>
            </a:r>
            <a:r>
              <a:rPr lang="fr-FR" sz="2400" dirty="0">
                <a:latin typeface="Arial" panose="020B0604020202020204" pitchFamily="34" charset="0"/>
                <a:cs typeface="Arial" panose="020B0604020202020204" pitchFamily="34" charset="0"/>
              </a:rPr>
              <a:t> sur la société </a:t>
            </a:r>
          </a:p>
          <a:p>
            <a:pPr marL="285750" indent="-28575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400" dirty="0">
                <a:latin typeface="Arial" panose="020B0604020202020204" pitchFamily="34" charset="0"/>
                <a:cs typeface="Arial" panose="020B0604020202020204" pitchFamily="34" charset="0"/>
              </a:rPr>
              <a:t>Les étudiants peuvent expliquer les avantages qu’il y a à obtenir des information de différentes sources, et comprennent les risques que cela entraine lorsqu’il n’est pas possible de le faire.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748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en-GB" b="1" cap="all" noProof="0" dirty="0">
                <a:latin typeface="Arial Narrow" panose="020B0604020202020204" pitchFamily="34" charset="0"/>
              </a:rPr>
              <a:t>BIAIS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271252" y="1825625"/>
            <a:ext cx="9082547" cy="4351338"/>
          </a:xfrm>
        </p:spPr>
        <p:txBody>
          <a:bodyPr>
            <a:normAutofit fontScale="92500" lnSpcReduction="20000"/>
          </a:bodyPr>
          <a:lstStyle/>
          <a:p>
            <a:pPr marL="0" indent="0" algn="just">
              <a:buNone/>
            </a:pPr>
            <a:r>
              <a:rPr lang="fr-FR" b="1" noProof="0" dirty="0">
                <a:latin typeface="Arial" panose="020B0604020202020204" pitchFamily="34" charset="0"/>
              </a:rPr>
              <a:t>Un biais se produit lorsqu'une personne fait preuve d'un favoritisme ou d'un préjugé disproportionné envers un sujet, une personne ou un point de vue particulier, au lieu d'être juste et équilibré</a:t>
            </a:r>
          </a:p>
          <a:p>
            <a:pPr marL="0" indent="0" algn="just">
              <a:buNone/>
            </a:pPr>
            <a:endParaRPr lang="fr-FR" b="1" noProof="0" dirty="0">
              <a:latin typeface="Arial" panose="020B0604020202020204" pitchFamily="34" charset="0"/>
            </a:endParaRPr>
          </a:p>
          <a:p>
            <a:pPr marL="0" indent="0" algn="just">
              <a:buNone/>
            </a:pPr>
            <a:r>
              <a:rPr lang="fr-FR" b="1" noProof="0" dirty="0">
                <a:latin typeface="Arial" panose="020B0604020202020204" pitchFamily="34" charset="0"/>
              </a:rPr>
              <a:t>Ces préjugés se retrouvent dans tous les médias - qu'il s'agisse de la presse écrite, de la radio ou de la télévision - et sont souvent utilisés pour pousser les gens à adopter un certain point de vue.</a:t>
            </a:r>
          </a:p>
          <a:p>
            <a:pPr marL="0" indent="0" algn="just">
              <a:buNone/>
            </a:pPr>
            <a:endParaRPr lang="fr-FR" b="1" noProof="0" dirty="0">
              <a:latin typeface="Arial" panose="020B0604020202020204" pitchFamily="34" charset="0"/>
            </a:endParaRPr>
          </a:p>
          <a:p>
            <a:pPr marL="0" indent="0" algn="just">
              <a:buNone/>
            </a:pPr>
            <a:r>
              <a:rPr lang="fr-FR" b="1" noProof="0" dirty="0">
                <a:latin typeface="Arial" panose="020B0604020202020204" pitchFamily="34" charset="0"/>
              </a:rPr>
              <a:t>Ce faisant, les contenus biaisés peuvent souvent faire appel aux émotions du public, plutôt que de l'encourager à penser par lui-même.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4855349"/>
            <a:ext cx="1466236" cy="5035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978" y="3686360"/>
            <a:ext cx="1686586" cy="29679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28" y="1939778"/>
            <a:ext cx="1466236" cy="38439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540327" y="1333225"/>
            <a:ext cx="1338075" cy="182002"/>
          </a:xfrm>
          <a:prstGeom prst="rect">
            <a:avLst/>
          </a:prstGeom>
        </p:spPr>
      </p:pic>
    </p:spTree>
    <p:extLst>
      <p:ext uri="{BB962C8B-B14F-4D97-AF65-F5344CB8AC3E}">
        <p14:creationId xmlns:p14="http://schemas.microsoft.com/office/powerpoint/2010/main" val="79325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fr-FR" b="1" cap="all" dirty="0">
                <a:latin typeface="Arial Narrow" panose="020B0604020202020204" pitchFamily="34" charset="0"/>
              </a:rPr>
              <a:t>INTRODUCTION</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r>
              <a:rPr lang="en-US" dirty="0" err="1">
                <a:latin typeface="Arial" panose="020B0604020202020204" pitchFamily="34" charset="0"/>
                <a:cs typeface="Arial" panose="020B0604020202020204" pitchFamily="34" charset="0"/>
              </a:rPr>
              <a:t>Qu’est-ce</a:t>
            </a:r>
            <a:r>
              <a:rPr lang="en-US" dirty="0">
                <a:latin typeface="Arial" panose="020B0604020202020204" pitchFamily="34" charset="0"/>
                <a:cs typeface="Arial" panose="020B0604020202020204" pitchFamily="34" charset="0"/>
              </a:rPr>
              <a:t> que </a:t>
            </a:r>
            <a:r>
              <a:rPr lang="fr-FR" dirty="0">
                <a:latin typeface="Arial" panose="020B0604020202020204" pitchFamily="34" charset="0"/>
                <a:cs typeface="Arial" panose="020B0604020202020204" pitchFamily="34" charset="0"/>
              </a:rPr>
              <a:t>l’éducation</a:t>
            </a:r>
            <a:r>
              <a:rPr lang="en-US" dirty="0">
                <a:latin typeface="Arial" panose="020B0604020202020204" pitchFamily="34" charset="0"/>
                <a:cs typeface="Arial" panose="020B0604020202020204" pitchFamily="34" charset="0"/>
              </a:rPr>
              <a:t> à </a:t>
            </a:r>
            <a:r>
              <a:rPr lang="en-US" dirty="0" err="1">
                <a:latin typeface="Arial" panose="020B0604020202020204" pitchFamily="34" charset="0"/>
                <a:cs typeface="Arial" panose="020B0604020202020204" pitchFamily="34" charset="0"/>
              </a:rPr>
              <a:t>l’information</a:t>
            </a:r>
            <a:r>
              <a:rPr lang="en-US" dirty="0">
                <a:latin typeface="Arial" panose="020B0604020202020204" pitchFamily="34" charset="0"/>
                <a:cs typeface="Arial" panose="020B0604020202020204" pitchFamily="34" charset="0"/>
              </a:rPr>
              <a:t> et aux </a:t>
            </a:r>
            <a:r>
              <a:rPr lang="en-US" dirty="0" err="1">
                <a:latin typeface="Arial" panose="020B0604020202020204" pitchFamily="34" charset="0"/>
                <a:cs typeface="Arial" panose="020B0604020202020204" pitchFamily="34" charset="0"/>
              </a:rPr>
              <a:t>médias</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pourquoi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est-ce</a:t>
            </a:r>
            <a:r>
              <a:rPr lang="en-US" dirty="0">
                <a:latin typeface="Arial" panose="020B0604020202020204" pitchFamily="34" charset="0"/>
                <a:cs typeface="Arial" panose="020B0604020202020204" pitchFamily="34" charset="0"/>
              </a:rPr>
              <a:t> important ? </a:t>
            </a:r>
          </a:p>
          <a:p>
            <a:pPr marL="0" indent="0">
              <a:buNone/>
            </a:pPr>
            <a:endParaRPr lang="en-US" b="1" dirty="0"/>
          </a:p>
        </p:txBody>
      </p:sp>
      <p:sp>
        <p:nvSpPr>
          <p:cNvPr id="12" name="Espace réservé du contenu 2">
            <a:extLst>
              <a:ext uri="{FF2B5EF4-FFF2-40B4-BE49-F238E27FC236}">
                <a16:creationId xmlns:a16="http://schemas.microsoft.com/office/drawing/2014/main" id="{484A7ED0-66CF-E94E-87DB-121D28F5C07B}"/>
              </a:ext>
            </a:extLst>
          </p:cNvPr>
          <p:cNvSpPr txBox="1">
            <a:spLocks/>
          </p:cNvSpPr>
          <p:nvPr/>
        </p:nvSpPr>
        <p:spPr>
          <a:xfrm>
            <a:off x="2339185" y="2309428"/>
            <a:ext cx="957940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fr-FR"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t>
            </a:r>
            <a:r>
              <a:rPr lang="fr-FR" b="1" dirty="0">
                <a:solidFill>
                  <a:prstClr val="black"/>
                </a:solidFill>
                <a:latin typeface="Arial" panose="020B0604020202020204" pitchFamily="34" charset="0"/>
                <a:cs typeface="Arial" panose="020B0604020202020204" pitchFamily="34" charset="0"/>
              </a:rPr>
              <a:t>é</a:t>
            </a:r>
            <a:r>
              <a:rPr kumimoji="0" lang="fr-FR"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ducation</a:t>
            </a:r>
            <a:r>
              <a:rPr kumimoji="0" lang="fr-FR"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à l’information et aux médias encourage la connaissance et la compréhension des médias et de l’information afin </a:t>
            </a:r>
            <a:r>
              <a:rPr lang="fr-FR" b="1" dirty="0">
                <a:solidFill>
                  <a:prstClr val="black"/>
                </a:solidFill>
                <a:latin typeface="Arial" panose="020B0604020202020204" pitchFamily="34" charset="0"/>
                <a:cs typeface="Arial" panose="020B0604020202020204" pitchFamily="34" charset="0"/>
              </a:rPr>
              <a:t>de faciliter le débat publique et la participation sociale. </a:t>
            </a:r>
            <a:endPar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0" y="3492277"/>
            <a:ext cx="1798857" cy="509017"/>
          </a:xfrm>
          <a:prstGeom prst="rect">
            <a:avLst/>
          </a:prstGeom>
        </p:spPr>
      </p:pic>
    </p:spTree>
    <p:extLst>
      <p:ext uri="{BB962C8B-B14F-4D97-AF65-F5344CB8AC3E}">
        <p14:creationId xmlns:p14="http://schemas.microsoft.com/office/powerpoint/2010/main" val="133846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fr-FR" sz="3500" b="1" cap="all" dirty="0" err="1">
                <a:latin typeface="Arial Narrow" panose="020B0604020202020204" pitchFamily="34" charset="0"/>
              </a:rPr>
              <a:t>IdentifIEZ</a:t>
            </a:r>
            <a:r>
              <a:rPr lang="fr-FR" sz="3500" b="1" cap="all" dirty="0">
                <a:latin typeface="Arial Narrow" panose="020B0604020202020204" pitchFamily="34" charset="0"/>
              </a:rPr>
              <a:t> LES BIAIS! </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pPr marL="0" indent="0">
              <a:buNone/>
            </a:pPr>
            <a:r>
              <a:rPr lang="en-GB" b="1" noProof="0" dirty="0">
                <a:latin typeface="Arial" panose="020B0604020202020204" pitchFamily="34" charset="0"/>
              </a:rPr>
              <a:t>Durée</a:t>
            </a:r>
            <a:r>
              <a:rPr lang="en-GB" noProof="0" dirty="0">
                <a:latin typeface="Arial" panose="020B0604020202020204" pitchFamily="34" charset="0"/>
              </a:rPr>
              <a:t>: 30 minutes</a:t>
            </a:r>
          </a:p>
          <a:p>
            <a:pPr marL="0" indent="0">
              <a:buNone/>
            </a:pPr>
            <a:endParaRPr lang="en-GB" b="1" noProof="0" dirty="0">
              <a:latin typeface="Arial" panose="020B0604020202020204" pitchFamily="34" charset="0"/>
            </a:endParaRPr>
          </a:p>
          <a:p>
            <a:pPr marL="0" indent="0">
              <a:buNone/>
            </a:pPr>
            <a:r>
              <a:rPr lang="fr-FR" b="1" noProof="0" dirty="0">
                <a:latin typeface="Arial" panose="020B0604020202020204" pitchFamily="34" charset="0"/>
              </a:rPr>
              <a:t>Équipement : </a:t>
            </a:r>
            <a:r>
              <a:rPr lang="fr-FR" noProof="0" dirty="0">
                <a:latin typeface="Arial" panose="020B0604020202020204" pitchFamily="34" charset="0"/>
              </a:rPr>
              <a:t>Ordinateur avec Microsoft PPT, tableau blanc interactif ou rétroprojecteur, exemples imprimés de récits biaisés pour chaque groupe.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Mise en place : </a:t>
            </a:r>
            <a:r>
              <a:rPr lang="fr-FR" noProof="0" dirty="0">
                <a:latin typeface="Arial" panose="020B0604020202020204" pitchFamily="34" charset="0"/>
              </a:rPr>
              <a:t>Imiter le contenu biaisé que nous voyons en ligne et permettre aux étudiants d'analyser et de reconnaître les différents types de biais par le langage et le style.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1406780"/>
            <a:ext cx="3910592" cy="219456"/>
          </a:xfrm>
          <a:prstGeom prst="rect">
            <a:avLst/>
          </a:prstGeom>
        </p:spPr>
      </p:pic>
    </p:spTree>
    <p:extLst>
      <p:ext uri="{BB962C8B-B14F-4D97-AF65-F5344CB8AC3E}">
        <p14:creationId xmlns:p14="http://schemas.microsoft.com/office/powerpoint/2010/main" val="1070129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514350" indent="-514350">
              <a:buFont typeface="+mj-lt"/>
              <a:buAutoNum type="arabicPeriod"/>
            </a:pPr>
            <a:r>
              <a:rPr lang="fr-FR" b="1" noProof="0" dirty="0">
                <a:latin typeface="Arial" panose="020B0604020202020204" pitchFamily="34" charset="0"/>
              </a:rPr>
              <a:t>Passez en revue les titres et les extraits de nouvelles qui vous ont été fournis</a:t>
            </a:r>
          </a:p>
          <a:p>
            <a:pPr marL="0" indent="0">
              <a:buNone/>
            </a:pPr>
            <a:endParaRPr lang="fr-FR" b="1" noProof="0" dirty="0">
              <a:latin typeface="Arial" panose="020B0604020202020204" pitchFamily="34" charset="0"/>
            </a:endParaRPr>
          </a:p>
          <a:p>
            <a:pPr marL="514350" indent="-514350">
              <a:buFont typeface="+mj-lt"/>
              <a:buAutoNum type="arabicPeriod"/>
            </a:pPr>
            <a:r>
              <a:rPr lang="fr-FR" b="1" noProof="0" dirty="0">
                <a:latin typeface="Arial" panose="020B0604020202020204" pitchFamily="34" charset="0"/>
              </a:rPr>
              <a:t>Répondez aux questions suivantes :</a:t>
            </a:r>
            <a:endParaRPr lang="en-GB" b="1" noProof="0" dirty="0">
              <a:latin typeface="Arial" panose="020B0604020202020204" pitchFamily="34" charset="0"/>
            </a:endParaRPr>
          </a:p>
          <a:p>
            <a:pPr marL="457200" lvl="1" indent="0">
              <a:buNone/>
            </a:pPr>
            <a:r>
              <a:rPr lang="fr-FR" b="1" dirty="0">
                <a:solidFill>
                  <a:srgbClr val="1CC8EF"/>
                </a:solidFill>
                <a:latin typeface="Arial" panose="020B0604020202020204" pitchFamily="34" charset="0"/>
              </a:rPr>
              <a:t>- S'agit-il d'une écriture biaisée ? Dans quelle mesure ?</a:t>
            </a:r>
          </a:p>
          <a:p>
            <a:pPr marL="457200" lvl="1" indent="0">
              <a:buNone/>
            </a:pPr>
            <a:r>
              <a:rPr lang="fr-FR" b="1" dirty="0">
                <a:solidFill>
                  <a:srgbClr val="1CC8EF"/>
                </a:solidFill>
                <a:latin typeface="Arial" panose="020B0604020202020204" pitchFamily="34" charset="0"/>
              </a:rPr>
              <a:t>- Qu'est-ce que l'auteur veut que vous pensiez ?</a:t>
            </a:r>
          </a:p>
          <a:p>
            <a:pPr marL="457200" lvl="1" indent="0">
              <a:buNone/>
            </a:pPr>
            <a:r>
              <a:rPr lang="fr-FR" b="1" dirty="0">
                <a:solidFill>
                  <a:srgbClr val="1CC8EF"/>
                </a:solidFill>
                <a:latin typeface="Arial" panose="020B0604020202020204" pitchFamily="34" charset="0"/>
              </a:rPr>
              <a:t>- Quels sont les signes qu'il s'agit d'une écriture biaisée ?</a:t>
            </a:r>
          </a:p>
          <a:p>
            <a:pPr marL="514350" indent="-514350">
              <a:buFont typeface="+mj-lt"/>
              <a:buAutoNum type="arabicPeriod"/>
            </a:pP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1406780"/>
            <a:ext cx="3910592" cy="219456"/>
          </a:xfrm>
          <a:prstGeom prst="rect">
            <a:avLst/>
          </a:prstGeom>
        </p:spPr>
      </p:pic>
      <p:sp>
        <p:nvSpPr>
          <p:cNvPr id="11" name="Titre 1">
            <a:extLst>
              <a:ext uri="{FF2B5EF4-FFF2-40B4-BE49-F238E27FC236}">
                <a16:creationId xmlns:a16="http://schemas.microsoft.com/office/drawing/2014/main" id="{B2997A9C-9132-4F51-9AB5-F79FA8539D57}"/>
              </a:ext>
            </a:extLst>
          </p:cNvPr>
          <p:cNvSpPr txBox="1">
            <a:spLocks/>
          </p:cNvSpPr>
          <p:nvPr/>
        </p:nvSpPr>
        <p:spPr>
          <a:xfrm>
            <a:off x="540328" y="599769"/>
            <a:ext cx="9704885" cy="10909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500" b="1" cap="all" dirty="0" err="1">
                <a:latin typeface="Arial Narrow" panose="020B0604020202020204" pitchFamily="34" charset="0"/>
              </a:rPr>
              <a:t>IdentifIEZ</a:t>
            </a:r>
            <a:r>
              <a:rPr lang="fr-FR" sz="3500" b="1" cap="all" dirty="0">
                <a:latin typeface="Arial Narrow" panose="020B0604020202020204" pitchFamily="34" charset="0"/>
              </a:rPr>
              <a:t> LES BIAIS! </a:t>
            </a:r>
          </a:p>
        </p:txBody>
      </p:sp>
    </p:spTree>
    <p:extLst>
      <p:ext uri="{BB962C8B-B14F-4D97-AF65-F5344CB8AC3E}">
        <p14:creationId xmlns:p14="http://schemas.microsoft.com/office/powerpoint/2010/main" val="2300673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3B8CF-EFD5-8149-A623-144CBDBDCF6C}"/>
              </a:ext>
            </a:extLst>
          </p:cNvPr>
          <p:cNvSpPr/>
          <p:nvPr/>
        </p:nvSpPr>
        <p:spPr>
          <a:xfrm>
            <a:off x="10579956" y="5161"/>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197873" y="657914"/>
            <a:ext cx="12090542" cy="974628"/>
          </a:xfrm>
        </p:spPr>
        <p:txBody>
          <a:bodyPr>
            <a:normAutofit/>
          </a:bodyPr>
          <a:lstStyle/>
          <a:p>
            <a:r>
              <a:rPr lang="fr-FR" sz="2800" b="1" dirty="0">
                <a:latin typeface="Arial" panose="020B0604020202020204" pitchFamily="34" charset="0"/>
              </a:rPr>
              <a:t>Reliez vos exemples à ces différents types de préjugés :</a:t>
            </a:r>
            <a:endParaRPr lang="en-GB" sz="2800" b="1"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18" y="1406780"/>
            <a:ext cx="3910592" cy="219456"/>
          </a:xfrm>
          <a:prstGeom prst="rect">
            <a:avLst/>
          </a:prstGeom>
        </p:spPr>
      </p:pic>
      <p:sp>
        <p:nvSpPr>
          <p:cNvPr id="11" name="Rectangle 10"/>
          <p:cNvSpPr/>
          <p:nvPr/>
        </p:nvSpPr>
        <p:spPr>
          <a:xfrm>
            <a:off x="345018" y="1690688"/>
            <a:ext cx="11796253" cy="5355312"/>
          </a:xfrm>
          <a:prstGeom prst="rect">
            <a:avLst/>
          </a:prstGeom>
        </p:spPr>
        <p:txBody>
          <a:bodyPr wrap="square" numCol="2" spcCol="720000">
            <a:spAutoFit/>
          </a:bodyPr>
          <a:lstStyle/>
          <a:p>
            <a:r>
              <a:rPr lang="fr-FR" b="1" dirty="0">
                <a:latin typeface="Arial" panose="020B0604020202020204" pitchFamily="34" charset="0"/>
                <a:cs typeface="Arial" panose="020B0604020202020204" pitchFamily="34" charset="0"/>
              </a:rPr>
              <a:t>Biais positif :</a:t>
            </a:r>
            <a:r>
              <a:rPr lang="fr-FR" dirty="0">
                <a:latin typeface="Arial" panose="020B0604020202020204" pitchFamily="34" charset="0"/>
                <a:cs typeface="Arial" panose="020B0604020202020204" pitchFamily="34" charset="0"/>
              </a:rPr>
              <a:t> favoritisme et éloge exagéré du sujet traité </a:t>
            </a:r>
          </a:p>
          <a:p>
            <a:endParaRPr lang="fr-FR" b="1"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Biais négatif : </a:t>
            </a:r>
            <a:r>
              <a:rPr lang="fr-FR" dirty="0">
                <a:latin typeface="Arial" panose="020B0604020202020204" pitchFamily="34" charset="0"/>
                <a:cs typeface="Arial" panose="020B0604020202020204" pitchFamily="34" charset="0"/>
              </a:rPr>
              <a:t>négativité et attaques à l'égard du sujet et déclarations négatives exagérées à son sujet</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Les biais politiques : </a:t>
            </a:r>
            <a:r>
              <a:rPr lang="fr-FR" dirty="0">
                <a:latin typeface="Arial" panose="020B0604020202020204" pitchFamily="34" charset="0"/>
                <a:cs typeface="Arial" panose="020B0604020202020204" pitchFamily="34" charset="0"/>
              </a:rPr>
              <a:t>De nombreuses publications penchent vers la politique de gauche ou de droite. Cela influence les reportages, en favorisant un certain parti politique, un représentant ou un point de vue qui s'aligne sur un type de politique particulier </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rPr>
              <a:t>Bias par omission: </a:t>
            </a:r>
            <a:r>
              <a:rPr lang="fr-FR" dirty="0">
                <a:latin typeface="Arial" panose="020B0604020202020204" pitchFamily="34" charset="0"/>
              </a:rPr>
              <a:t> Les sujets couverts par les médias peuvent varier, certains choisissant de ne pas couvrir certaines histoires ou informations soutenant différents points de vue ou idées</a:t>
            </a:r>
          </a:p>
          <a:p>
            <a:endParaRPr lang="en-GB" dirty="0">
              <a:latin typeface="Arial" panose="020B0604020202020204" pitchFamily="34" charset="0"/>
            </a:endParaRPr>
          </a:p>
          <a:p>
            <a:endParaRPr lang="en-GB" dirty="0">
              <a:latin typeface="Arial" panose="020B0604020202020204" pitchFamily="34" charset="0"/>
            </a:endParaRPr>
          </a:p>
          <a:p>
            <a:endParaRPr lang="en-GB" dirty="0">
              <a:latin typeface="Arial" panose="020B0604020202020204" pitchFamily="34" charset="0"/>
            </a:endParaRPr>
          </a:p>
          <a:p>
            <a:r>
              <a:rPr lang="fr-FR" b="1" dirty="0">
                <a:latin typeface="Arial" panose="020B0604020202020204" pitchFamily="34" charset="0"/>
                <a:cs typeface="Arial" panose="020B0604020202020204" pitchFamily="34" charset="0"/>
              </a:rPr>
              <a:t>Biais par la sélection des sources : </a:t>
            </a:r>
            <a:r>
              <a:rPr lang="fr-FR" dirty="0">
                <a:latin typeface="Arial" panose="020B0604020202020204" pitchFamily="34" charset="0"/>
                <a:cs typeface="Arial" panose="020B0604020202020204" pitchFamily="34" charset="0"/>
              </a:rPr>
              <a:t>Un écrivain peut utiliser plus de sources qui soutiennent son point de vue que d'autres</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Les déclarations présentées comme des faits : </a:t>
            </a:r>
            <a:r>
              <a:rPr lang="fr-FR" dirty="0">
                <a:latin typeface="Arial" panose="020B0604020202020204" pitchFamily="34" charset="0"/>
                <a:cs typeface="Arial" panose="020B0604020202020204" pitchFamily="34" charset="0"/>
              </a:rPr>
              <a:t>Utilisées pour convaincre un public en laissant très peu de place à l'analyse et à la réflexion sur l'argument. Ex : "La dernière controverse est la preuve qu'elle n'a pas changé ses habitudes"</a:t>
            </a:r>
          </a:p>
          <a:p>
            <a:endParaRPr lang="fr-FR" b="1"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Langage/sensationnalisme manipulateur sur le plan émotionnel : </a:t>
            </a:r>
            <a:r>
              <a:rPr lang="fr-FR" dirty="0">
                <a:latin typeface="Arial" panose="020B0604020202020204" pitchFamily="34" charset="0"/>
                <a:cs typeface="Arial" panose="020B0604020202020204" pitchFamily="34" charset="0"/>
              </a:rPr>
              <a:t>Les sujets peuvent être présentés de manière choquante, scandaleuse, afin de créer une impression durable et émotionnelle</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38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fr-FR" sz="3500" b="1" cap="all" dirty="0" err="1">
                <a:latin typeface="Arial Narrow" panose="020B0604020202020204" pitchFamily="34" charset="0"/>
              </a:rPr>
              <a:t>IdentifIEZ</a:t>
            </a:r>
            <a:r>
              <a:rPr lang="fr-FR" sz="3500" b="1" cap="all" dirty="0">
                <a:latin typeface="Arial Narrow" panose="020B0604020202020204" pitchFamily="34" charset="0"/>
              </a:rPr>
              <a:t> LES BIAIS! </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dirty="0"/>
              <a:t>Questions supports pour la discussion sur les biais :</a:t>
            </a:r>
          </a:p>
          <a:p>
            <a:pPr marL="0" indent="0">
              <a:buNone/>
            </a:pPr>
            <a:endParaRPr lang="fr-FR" dirty="0"/>
          </a:p>
          <a:p>
            <a:r>
              <a:rPr lang="fr-FR" dirty="0"/>
              <a:t>Quels types de biais sont présents ici ? </a:t>
            </a:r>
          </a:p>
          <a:p>
            <a:r>
              <a:rPr lang="fr-FR" dirty="0"/>
              <a:t>Comment le savez-vous ? Quels sont les signes de ce type de partialité ? </a:t>
            </a:r>
          </a:p>
          <a:p>
            <a:r>
              <a:rPr lang="fr-FR" dirty="0"/>
              <a:t>Quel titre/extrait vous intéresse le plus ? </a:t>
            </a:r>
          </a:p>
          <a:p>
            <a:r>
              <a:rPr lang="fr-FR" dirty="0"/>
              <a:t>Lequel partageriez-vous sur vos médias sociaux et pourquoi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1406780"/>
            <a:ext cx="3910592" cy="219456"/>
          </a:xfrm>
          <a:prstGeom prst="rect">
            <a:avLst/>
          </a:prstGeom>
        </p:spPr>
      </p:pic>
    </p:spTree>
    <p:extLst>
      <p:ext uri="{BB962C8B-B14F-4D97-AF65-F5344CB8AC3E}">
        <p14:creationId xmlns:p14="http://schemas.microsoft.com/office/powerpoint/2010/main" val="1929554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b="1" cap="all" noProof="0" dirty="0">
                <a:latin typeface="Arial Narrow" panose="020B0604020202020204" pitchFamily="34" charset="0"/>
              </a:rPr>
              <a:t>POINTS CLÉS À RETENIR </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271252" y="1825625"/>
            <a:ext cx="9082547" cy="4351338"/>
          </a:xfrm>
        </p:spPr>
        <p:txBody>
          <a:bodyPr>
            <a:normAutofit/>
          </a:bodyPr>
          <a:lstStyle/>
          <a:p>
            <a:pPr marL="0" indent="0" algn="just">
              <a:buNone/>
            </a:pPr>
            <a:r>
              <a:rPr lang="fr-FR" sz="2000" b="1" noProof="0" dirty="0">
                <a:latin typeface="Arial" panose="020B0604020202020204" pitchFamily="34" charset="0"/>
              </a:rPr>
              <a:t>Remettez en question la partialité de l'information.</a:t>
            </a:r>
          </a:p>
          <a:p>
            <a:pPr marL="0" indent="0" algn="just">
              <a:buNone/>
            </a:pPr>
            <a:endParaRPr lang="fr-FR" sz="2000" b="1" noProof="0" dirty="0">
              <a:latin typeface="Arial" panose="020B0604020202020204" pitchFamily="34" charset="0"/>
            </a:endParaRPr>
          </a:p>
          <a:p>
            <a:pPr marL="0" indent="0" algn="just">
              <a:buNone/>
            </a:pPr>
            <a:endParaRPr lang="fr-FR" sz="2000" b="1" noProof="0" dirty="0">
              <a:latin typeface="Arial" panose="020B0604020202020204" pitchFamily="34" charset="0"/>
            </a:endParaRPr>
          </a:p>
          <a:p>
            <a:pPr marL="0" indent="0" algn="just">
              <a:buNone/>
            </a:pPr>
            <a:r>
              <a:rPr lang="fr-FR" sz="2000" b="1" noProof="0" dirty="0">
                <a:latin typeface="Arial" panose="020B0604020202020204" pitchFamily="34" charset="0"/>
              </a:rPr>
              <a:t>Protégez-vous contre l'indignation et le sensationnalisme.</a:t>
            </a:r>
          </a:p>
          <a:p>
            <a:pPr marL="0" indent="0" algn="just">
              <a:buNone/>
            </a:pPr>
            <a:endParaRPr lang="fr-FR" sz="2000" b="1" noProof="0" dirty="0">
              <a:latin typeface="Arial" panose="020B0604020202020204" pitchFamily="34" charset="0"/>
            </a:endParaRPr>
          </a:p>
          <a:p>
            <a:pPr marL="0" indent="0" algn="just">
              <a:buNone/>
            </a:pPr>
            <a:endParaRPr lang="fr-FR" sz="2000" b="1" noProof="0" dirty="0">
              <a:latin typeface="Arial" panose="020B0604020202020204" pitchFamily="34" charset="0"/>
            </a:endParaRPr>
          </a:p>
          <a:p>
            <a:pPr marL="0" indent="0" algn="just">
              <a:buNone/>
            </a:pPr>
            <a:r>
              <a:rPr lang="fr-FR" sz="2000" b="1" noProof="0" dirty="0">
                <a:latin typeface="Arial" panose="020B0604020202020204" pitchFamily="34" charset="0"/>
              </a:rPr>
              <a:t>Ralentissez et « exercez » votre désaccord en ligne !</a:t>
            </a:r>
          </a:p>
          <a:p>
            <a:pPr marL="0" indent="0" algn="just">
              <a:buNone/>
            </a:pPr>
            <a:endParaRPr lang="fr-FR" sz="2000" b="1" noProof="0" dirty="0">
              <a:latin typeface="Arial" panose="020B0604020202020204" pitchFamily="34" charset="0"/>
            </a:endParaRPr>
          </a:p>
          <a:p>
            <a:pPr marL="0" indent="0" algn="just">
              <a:buNone/>
            </a:pPr>
            <a:endParaRPr lang="fr-FR" sz="2000" b="1" noProof="0" dirty="0">
              <a:latin typeface="Arial" panose="020B0604020202020204" pitchFamily="34" charset="0"/>
            </a:endParaRPr>
          </a:p>
          <a:p>
            <a:pPr marL="0" indent="0" algn="just">
              <a:buNone/>
            </a:pPr>
            <a:r>
              <a:rPr lang="fr-FR" sz="2000" b="1" noProof="0" dirty="0">
                <a:latin typeface="Arial" panose="020B0604020202020204" pitchFamily="34" charset="0"/>
              </a:rPr>
              <a:t>Devenez des chercheurs indépendants.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70" y="4267108"/>
            <a:ext cx="1466236" cy="38439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70" y="3073405"/>
            <a:ext cx="1466236" cy="5035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61" y="5490675"/>
            <a:ext cx="1466236" cy="5035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11" y="1927086"/>
            <a:ext cx="1686586" cy="29679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328" y="1397386"/>
            <a:ext cx="3910592" cy="219456"/>
          </a:xfrm>
          <a:prstGeom prst="rect">
            <a:avLst/>
          </a:prstGeom>
        </p:spPr>
      </p:pic>
    </p:spTree>
    <p:extLst>
      <p:ext uri="{BB962C8B-B14F-4D97-AF65-F5344CB8AC3E}">
        <p14:creationId xmlns:p14="http://schemas.microsoft.com/office/powerpoint/2010/main" val="2908719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en-GB" b="1" cap="all" noProof="0" dirty="0">
                <a:latin typeface="Arial Narrow" panose="020B0604020202020204" pitchFamily="34" charset="0"/>
              </a:rPr>
              <a:t>QUIZZ</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lstStyle/>
          <a:p>
            <a:pPr algn="r"/>
            <a:r>
              <a:rPr lang="en-GB" sz="2400" noProof="0" dirty="0" err="1">
                <a:latin typeface="Arial" panose="020B0604020202020204" pitchFamily="34" charset="0"/>
              </a:rPr>
              <a:t>Parti</a:t>
            </a:r>
            <a:r>
              <a:rPr lang="en-GB" sz="2400" noProof="0" dirty="0">
                <a:latin typeface="Arial" panose="020B0604020202020204" pitchFamily="34" charset="0"/>
              </a:rPr>
              <a:t> pris/</a:t>
            </a:r>
            <a:r>
              <a:rPr lang="en-GB" sz="2400" noProof="0" dirty="0" err="1">
                <a:latin typeface="Arial" panose="020B0604020202020204" pitchFamily="34" charset="0"/>
              </a:rPr>
              <a:t>biais</a:t>
            </a:r>
            <a:r>
              <a:rPr lang="en-GB" sz="2400" noProof="0" dirty="0">
                <a:latin typeface="Arial" panose="020B0604020202020204" pitchFamily="34" charset="0"/>
              </a:rPr>
              <a:t> des </a:t>
            </a:r>
            <a:r>
              <a:rPr lang="en-GB" sz="2400" noProof="0" dirty="0" err="1">
                <a:latin typeface="Arial" panose="020B0604020202020204" pitchFamily="34" charset="0"/>
              </a:rPr>
              <a:t>médias</a:t>
            </a:r>
            <a:endParaRPr lang="en-GB" sz="2400" noProof="0" dirty="0">
              <a:latin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768237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Q1: </a:t>
            </a:r>
            <a:r>
              <a:rPr lang="fr-FR" sz="3200" b="1" noProof="0" dirty="0">
                <a:latin typeface="Arial Narrow" panose="020B0604020202020204" pitchFamily="34" charset="0"/>
              </a:rPr>
              <a:t>Pour différencier les faits des opinions, vous pouvez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Signaler les publications que vous n'aimez pas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Mettre en perspective votre désaccord et réfléchir au contenu, à son origine et à ses sources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Présumer qu’un contenu est factuel parce que vous aimez l'écrivain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dirty="0">
                <a:latin typeface="Arial" panose="020B0604020202020204" pitchFamily="34" charset="0"/>
              </a:rPr>
              <a:t>V</a:t>
            </a:r>
            <a:r>
              <a:rPr lang="fr-FR" noProof="0" dirty="0" err="1">
                <a:latin typeface="Arial" panose="020B0604020202020204" pitchFamily="34" charset="0"/>
              </a:rPr>
              <a:t>ous</a:t>
            </a:r>
            <a:r>
              <a:rPr lang="fr-FR" noProof="0" dirty="0">
                <a:latin typeface="Arial" panose="020B0604020202020204" pitchFamily="34" charset="0"/>
              </a:rPr>
              <a:t> concentrer uniquement sur le titre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27" y="1409042"/>
            <a:ext cx="5018794" cy="281646"/>
          </a:xfrm>
          <a:prstGeom prst="rect">
            <a:avLst/>
          </a:prstGeom>
        </p:spPr>
      </p:pic>
    </p:spTree>
    <p:extLst>
      <p:ext uri="{BB962C8B-B14F-4D97-AF65-F5344CB8AC3E}">
        <p14:creationId xmlns:p14="http://schemas.microsoft.com/office/powerpoint/2010/main" val="597325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Q1: </a:t>
            </a:r>
            <a:r>
              <a:rPr lang="fr-FR" sz="3200" b="1" noProof="0" dirty="0">
                <a:latin typeface="Arial Narrow" panose="020B0604020202020204" pitchFamily="34" charset="0"/>
              </a:rPr>
              <a:t>Pour différencier les faits des opinions, vous pouvez :</a:t>
            </a:r>
            <a:endParaRPr lang="en-GB" sz="3200" b="1" cap="all" noProof="0" dirty="0">
              <a:solidFill>
                <a:srgbClr val="FFED00"/>
              </a:solidFill>
              <a:latin typeface="Arial Narrow"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927" y="1409042"/>
            <a:ext cx="5018794" cy="2816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65" y="2668880"/>
            <a:ext cx="745007" cy="760120"/>
          </a:xfrm>
          <a:prstGeom prst="rect">
            <a:avLst/>
          </a:prstGeom>
        </p:spPr>
      </p:pic>
      <p:sp>
        <p:nvSpPr>
          <p:cNvPr id="11" name="Espace réservé du contenu 10">
            <a:extLst>
              <a:ext uri="{FF2B5EF4-FFF2-40B4-BE49-F238E27FC236}">
                <a16:creationId xmlns:a16="http://schemas.microsoft.com/office/drawing/2014/main" id="{94E4B20E-B347-4BDB-9253-2B48A61A297C}"/>
              </a:ext>
            </a:extLst>
          </p:cNvPr>
          <p:cNvSpPr>
            <a:spLocks noGrp="1"/>
          </p:cNvSpPr>
          <p:nvPr>
            <p:ph idx="1"/>
          </p:nvPr>
        </p:nvSpPr>
        <p:spPr>
          <a:xfrm>
            <a:off x="540328" y="1814358"/>
            <a:ext cx="10685690" cy="4351338"/>
          </a:xfrm>
        </p:spPr>
        <p:txBody>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Signaler les publications que vous n'aimez pas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Mettre en perspective votre désaccord et réfléchir au contenu, à son origine et à ses sources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Présumer qu’un contenu est factuel parce que vous aimez l'écrivain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dirty="0">
                <a:latin typeface="Arial" panose="020B0604020202020204" pitchFamily="34" charset="0"/>
              </a:rPr>
              <a:t>V</a:t>
            </a:r>
            <a:r>
              <a:rPr lang="fr-FR" noProof="0" dirty="0" err="1">
                <a:latin typeface="Arial" panose="020B0604020202020204" pitchFamily="34" charset="0"/>
              </a:rPr>
              <a:t>ous</a:t>
            </a:r>
            <a:r>
              <a:rPr lang="fr-FR" noProof="0" dirty="0">
                <a:latin typeface="Arial" panose="020B0604020202020204" pitchFamily="34" charset="0"/>
              </a:rPr>
              <a:t> concentrer uniquement sur le titre</a:t>
            </a:r>
          </a:p>
          <a:p>
            <a:endParaRPr lang="fr-FR" dirty="0"/>
          </a:p>
        </p:txBody>
      </p:sp>
    </p:spTree>
    <p:extLst>
      <p:ext uri="{BB962C8B-B14F-4D97-AF65-F5344CB8AC3E}">
        <p14:creationId xmlns:p14="http://schemas.microsoft.com/office/powerpoint/2010/main" val="167201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Q2: </a:t>
            </a:r>
            <a:r>
              <a:rPr lang="fr-FR" sz="3200" b="1" noProof="0" dirty="0">
                <a:latin typeface="Arial Narrow" panose="020B0604020202020204" pitchFamily="34" charset="0"/>
              </a:rPr>
              <a:t>Un contenu biaisé peut conduire à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Une meilleure prise de conscience des différentes facettes d'une histoire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dirty="0">
                <a:latin typeface="Arial" panose="020B0604020202020204" pitchFamily="34" charset="0"/>
              </a:rPr>
              <a:t>La </a:t>
            </a:r>
            <a:r>
              <a:rPr lang="fr-FR" noProof="0" dirty="0">
                <a:latin typeface="Arial" panose="020B0604020202020204" pitchFamily="34" charset="0"/>
              </a:rPr>
              <a:t>compréhension de tous les faits qui se cachent derrière une histoire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Des discours de haine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dirty="0">
                <a:latin typeface="Arial" panose="020B0604020202020204" pitchFamily="34" charset="0"/>
              </a:rPr>
              <a:t>Des b</a:t>
            </a:r>
            <a:r>
              <a:rPr lang="fr-FR" noProof="0" dirty="0" err="1">
                <a:latin typeface="Arial" panose="020B0604020202020204" pitchFamily="34" charset="0"/>
              </a:rPr>
              <a:t>ulles</a:t>
            </a:r>
            <a:r>
              <a:rPr lang="fr-FR" noProof="0" dirty="0">
                <a:latin typeface="Arial" panose="020B0604020202020204" pitchFamily="34" charset="0"/>
              </a:rPr>
              <a:t> </a:t>
            </a:r>
            <a:r>
              <a:rPr lang="fr-FR" dirty="0">
                <a:latin typeface="Arial" panose="020B0604020202020204" pitchFamily="34" charset="0"/>
              </a:rPr>
              <a:t>de filtres</a:t>
            </a:r>
            <a:endParaRPr lang="fr-FR"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77" y="1409042"/>
            <a:ext cx="5018794" cy="281646"/>
          </a:xfrm>
          <a:prstGeom prst="rect">
            <a:avLst/>
          </a:prstGeom>
        </p:spPr>
      </p:pic>
    </p:spTree>
    <p:extLst>
      <p:ext uri="{BB962C8B-B14F-4D97-AF65-F5344CB8AC3E}">
        <p14:creationId xmlns:p14="http://schemas.microsoft.com/office/powerpoint/2010/main" val="150376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Q2: </a:t>
            </a:r>
            <a:r>
              <a:rPr lang="fr-FR" sz="3200" b="1" noProof="0" dirty="0">
                <a:latin typeface="Arial Narrow" panose="020B0604020202020204" pitchFamily="34" charset="0"/>
              </a:rPr>
              <a:t>Un contenu biaisé peut conduire à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Une meilleure prise de conscience des différentes facettes d'une histoire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dirty="0">
                <a:latin typeface="Arial" panose="020B0604020202020204" pitchFamily="34" charset="0"/>
              </a:rPr>
              <a:t>La </a:t>
            </a:r>
            <a:r>
              <a:rPr lang="fr-FR" noProof="0" dirty="0">
                <a:latin typeface="Arial" panose="020B0604020202020204" pitchFamily="34" charset="0"/>
              </a:rPr>
              <a:t>compréhension de tous les faits qui se cachent derrière une histoire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Des discours de haine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dirty="0">
                <a:latin typeface="Arial" panose="020B0604020202020204" pitchFamily="34" charset="0"/>
              </a:rPr>
              <a:t>Des b</a:t>
            </a:r>
            <a:r>
              <a:rPr lang="fr-FR" noProof="0" dirty="0" err="1">
                <a:latin typeface="Arial" panose="020B0604020202020204" pitchFamily="34" charset="0"/>
              </a:rPr>
              <a:t>ulles</a:t>
            </a:r>
            <a:r>
              <a:rPr lang="fr-FR" noProof="0" dirty="0">
                <a:latin typeface="Arial" panose="020B0604020202020204" pitchFamily="34" charset="0"/>
              </a:rPr>
              <a:t> de filtres</a:t>
            </a:r>
          </a:p>
          <a:p>
            <a:pPr marL="0" indent="0">
              <a:buNone/>
            </a:pP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77" y="1409042"/>
            <a:ext cx="5018794" cy="2816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5498111"/>
            <a:ext cx="745007" cy="760120"/>
          </a:xfrm>
          <a:prstGeom prst="rect">
            <a:avLst/>
          </a:prstGeom>
        </p:spPr>
      </p:pic>
    </p:spTree>
    <p:extLst>
      <p:ext uri="{BB962C8B-B14F-4D97-AF65-F5344CB8AC3E}">
        <p14:creationId xmlns:p14="http://schemas.microsoft.com/office/powerpoint/2010/main" val="50492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4"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156420" y="308902"/>
            <a:ext cx="11879159" cy="5550785"/>
          </a:xfrm>
        </p:spPr>
        <p:txBody>
          <a:bodyPr>
            <a:noAutofit/>
          </a:bodyPr>
          <a:lstStyle/>
          <a:p>
            <a:pPr marL="0" indent="0" algn="ctr">
              <a:spcAft>
                <a:spcPts val="600"/>
              </a:spcAft>
              <a:buNone/>
            </a:pPr>
            <a:r>
              <a:rPr lang="en-US" sz="2600" b="1" dirty="0">
                <a:latin typeface="Arial" panose="020B0604020202020204" pitchFamily="34" charset="0"/>
                <a:cs typeface="Arial" panose="020B0604020202020204" pitchFamily="34" charset="0"/>
              </a:rPr>
              <a:t>OBJECTIFS: </a:t>
            </a:r>
            <a:endParaRPr lang="en-US" sz="2600" dirty="0">
              <a:latin typeface="Arial" panose="020B0604020202020204" pitchFamily="34" charset="0"/>
              <a:cs typeface="Arial" panose="020B0604020202020204" pitchFamily="34" charset="0"/>
            </a:endParaRPr>
          </a:p>
          <a:p>
            <a:pPr fontAlgn="base"/>
            <a:r>
              <a:rPr lang="en-US" sz="2600" b="1" dirty="0" err="1">
                <a:latin typeface="Arial" panose="020B0604020202020204" pitchFamily="34" charset="0"/>
                <a:cs typeface="Arial" panose="020B0604020202020204" pitchFamily="34" charset="0"/>
              </a:rPr>
              <a:t>Comprendre</a:t>
            </a:r>
            <a:r>
              <a:rPr lang="en-US" sz="2600" b="1" dirty="0">
                <a:latin typeface="Arial" panose="020B0604020202020204" pitchFamily="34" charset="0"/>
                <a:cs typeface="Arial" panose="020B0604020202020204" pitchFamily="34" charset="0"/>
              </a:rPr>
              <a:t> les </a:t>
            </a:r>
            <a:r>
              <a:rPr lang="en-US" sz="2600" b="1" dirty="0" err="1">
                <a:latin typeface="Arial" panose="020B0604020202020204" pitchFamily="34" charset="0"/>
                <a:cs typeface="Arial" panose="020B0604020202020204" pitchFamily="34" charset="0"/>
              </a:rPr>
              <a:t>médias</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les </a:t>
            </a:r>
            <a:r>
              <a:rPr lang="en-US" sz="2600" dirty="0" err="1">
                <a:latin typeface="Arial" panose="020B0604020202020204" pitchFamily="34" charset="0"/>
                <a:cs typeface="Arial" panose="020B0604020202020204" pitchFamily="34" charset="0"/>
              </a:rPr>
              <a:t>réseaux</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sociaux</a:t>
            </a:r>
            <a:r>
              <a:rPr lang="en-US" sz="2600" dirty="0">
                <a:latin typeface="Arial" panose="020B0604020202020204" pitchFamily="34" charset="0"/>
                <a:cs typeface="Arial" panose="020B0604020202020204" pitchFamily="34" charset="0"/>
              </a:rPr>
              <a:t> et </a:t>
            </a:r>
            <a:r>
              <a:rPr lang="en-US" sz="2600" dirty="0" err="1">
                <a:latin typeface="Arial" panose="020B0604020202020204" pitchFamily="34" charset="0"/>
                <a:cs typeface="Arial" panose="020B0604020202020204" pitchFamily="34" charset="0"/>
              </a:rPr>
              <a:t>l’information</a:t>
            </a:r>
            <a:endParaRPr lang="en-US" sz="2600" dirty="0">
              <a:latin typeface="Arial" panose="020B0604020202020204" pitchFamily="34" charset="0"/>
              <a:cs typeface="Arial" panose="020B0604020202020204" pitchFamily="34" charset="0"/>
            </a:endParaRPr>
          </a:p>
          <a:p>
            <a:pPr fontAlgn="base"/>
            <a:endParaRPr lang="en-US" sz="2600" dirty="0">
              <a:latin typeface="Arial" panose="020B0604020202020204" pitchFamily="34" charset="0"/>
              <a:cs typeface="Arial" panose="020B0604020202020204" pitchFamily="34" charset="0"/>
            </a:endParaRPr>
          </a:p>
          <a:p>
            <a:pPr fontAlgn="base"/>
            <a:r>
              <a:rPr lang="en-US" sz="2600" b="1" dirty="0" err="1">
                <a:latin typeface="Arial" panose="020B0604020202020204" pitchFamily="34" charset="0"/>
                <a:cs typeface="Arial" panose="020B0604020202020204" pitchFamily="34" charset="0"/>
              </a:rPr>
              <a:t>Développer</a:t>
            </a:r>
            <a:r>
              <a:rPr lang="en-US" sz="2600" b="1" dirty="0">
                <a:latin typeface="Arial" panose="020B0604020202020204" pitchFamily="34" charset="0"/>
                <a:cs typeface="Arial" panose="020B0604020202020204" pitchFamily="34" charset="0"/>
              </a:rPr>
              <a:t> des </a:t>
            </a:r>
            <a:r>
              <a:rPr lang="fr-FR" sz="2600" b="1" dirty="0">
                <a:latin typeface="Arial" panose="020B0604020202020204" pitchFamily="34" charset="0"/>
                <a:cs typeface="Arial" panose="020B0604020202020204" pitchFamily="34" charset="0"/>
              </a:rPr>
              <a:t>compétences</a:t>
            </a:r>
            <a:r>
              <a:rPr lang="en-US" sz="2600" dirty="0">
                <a:latin typeface="Arial" panose="020B0604020202020204" pitchFamily="34" charset="0"/>
                <a:cs typeface="Arial" panose="020B0604020202020204" pitchFamily="34" charset="0"/>
              </a:rPr>
              <a:t> de recherche, tri et interpretation de </a:t>
            </a:r>
          </a:p>
          <a:p>
            <a:pPr marL="0" indent="0" fontAlgn="base">
              <a:buNone/>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l’information</a:t>
            </a:r>
            <a:r>
              <a:rPr lang="en-US" sz="2600" dirty="0">
                <a:latin typeface="Arial" panose="020B0604020202020204" pitchFamily="34" charset="0"/>
                <a:cs typeface="Arial" panose="020B0604020202020204" pitchFamily="34" charset="0"/>
              </a:rPr>
              <a:t> </a:t>
            </a:r>
          </a:p>
          <a:p>
            <a:pPr marL="0" indent="0" fontAlgn="base">
              <a:buNone/>
            </a:pPr>
            <a:endParaRPr lang="en-US" sz="2600" dirty="0">
              <a:latin typeface="Arial" panose="020B0604020202020204" pitchFamily="34" charset="0"/>
              <a:cs typeface="Arial" panose="020B0604020202020204" pitchFamily="34" charset="0"/>
            </a:endParaRPr>
          </a:p>
          <a:p>
            <a:pPr fontAlgn="base">
              <a:lnSpc>
                <a:spcPct val="150000"/>
              </a:lnSpc>
            </a:pPr>
            <a:r>
              <a:rPr lang="en-US" sz="2600" b="1" dirty="0">
                <a:latin typeface="Arial" panose="020B0604020202020204" pitchFamily="34" charset="0"/>
                <a:cs typeface="Arial" panose="020B0604020202020204" pitchFamily="34" charset="0"/>
              </a:rPr>
              <a:t>Attester de </a:t>
            </a:r>
            <a:r>
              <a:rPr lang="en-US" sz="2600" b="1" dirty="0" err="1">
                <a:latin typeface="Arial" panose="020B0604020202020204" pitchFamily="34" charset="0"/>
                <a:cs typeface="Arial" panose="020B0604020202020204" pitchFamily="34" charset="0"/>
              </a:rPr>
              <a:t>l’influence</a:t>
            </a:r>
            <a:r>
              <a:rPr lang="en-US" sz="2600" b="1" dirty="0">
                <a:latin typeface="Arial" panose="020B0604020202020204" pitchFamily="34" charset="0"/>
                <a:cs typeface="Arial" panose="020B0604020202020204" pitchFamily="34" charset="0"/>
              </a:rPr>
              <a:t> des </a:t>
            </a:r>
            <a:r>
              <a:rPr lang="en-US" sz="2600" b="1" dirty="0" err="1">
                <a:latin typeface="Arial" panose="020B0604020202020204" pitchFamily="34" charset="0"/>
                <a:cs typeface="Arial" panose="020B0604020202020204" pitchFamily="34" charset="0"/>
              </a:rPr>
              <a:t>médias</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et de </a:t>
            </a:r>
            <a:r>
              <a:rPr lang="en-US" sz="2600" dirty="0" err="1">
                <a:latin typeface="Arial" panose="020B0604020202020204" pitchFamily="34" charset="0"/>
                <a:cs typeface="Arial" panose="020B0604020202020204" pitchFamily="34" charset="0"/>
              </a:rPr>
              <a:t>l’information</a:t>
            </a:r>
            <a:r>
              <a:rPr lang="en-US" sz="2600" dirty="0">
                <a:latin typeface="Arial" panose="020B0604020202020204" pitchFamily="34" charset="0"/>
                <a:cs typeface="Arial" panose="020B0604020202020204" pitchFamily="34" charset="0"/>
              </a:rPr>
              <a:t> sur les pensées, </a:t>
            </a:r>
            <a:r>
              <a:rPr lang="en-US" sz="2600" dirty="0" err="1">
                <a:latin typeface="Arial" panose="020B0604020202020204" pitchFamily="34" charset="0"/>
                <a:cs typeface="Arial" panose="020B0604020202020204" pitchFamily="34" charset="0"/>
              </a:rPr>
              <a:t>émotions</a:t>
            </a:r>
            <a:r>
              <a:rPr lang="en-US" sz="2600" dirty="0">
                <a:latin typeface="Arial" panose="020B0604020202020204" pitchFamily="34" charset="0"/>
                <a:cs typeface="Arial" panose="020B0604020202020204" pitchFamily="34" charset="0"/>
              </a:rPr>
              <a:t> et </a:t>
            </a:r>
            <a:r>
              <a:rPr lang="en-US" sz="2600" dirty="0" err="1">
                <a:latin typeface="Arial" panose="020B0604020202020204" pitchFamily="34" charset="0"/>
                <a:cs typeface="Arial" panose="020B0604020202020204" pitchFamily="34" charset="0"/>
              </a:rPr>
              <a:t>comportements</a:t>
            </a:r>
            <a:r>
              <a:rPr lang="en-US" sz="2600" dirty="0">
                <a:latin typeface="Arial" panose="020B0604020202020204" pitchFamily="34" charset="0"/>
                <a:cs typeface="Arial" panose="020B0604020202020204" pitchFamily="34" charset="0"/>
              </a:rPr>
              <a:t>. </a:t>
            </a:r>
          </a:p>
          <a:p>
            <a:pPr fontAlgn="base">
              <a:lnSpc>
                <a:spcPct val="100000"/>
              </a:lnSpc>
            </a:pPr>
            <a:endParaRPr lang="en-US" sz="2600" dirty="0">
              <a:latin typeface="Arial" panose="020B0604020202020204" pitchFamily="34" charset="0"/>
              <a:cs typeface="Arial" panose="020B0604020202020204" pitchFamily="34" charset="0"/>
            </a:endParaRPr>
          </a:p>
          <a:p>
            <a:pPr fontAlgn="base"/>
            <a:r>
              <a:rPr lang="fr-FR" sz="2600" dirty="0">
                <a:latin typeface="Arial" panose="020B0604020202020204" pitchFamily="34" charset="0"/>
                <a:cs typeface="Arial" panose="020B0604020202020204" pitchFamily="34" charset="0"/>
              </a:rPr>
              <a:t>Faire preuve d’une pratique civique des médias et développer </a:t>
            </a:r>
            <a:r>
              <a:rPr lang="fr-FR" sz="2600" b="1" dirty="0">
                <a:latin typeface="Arial" panose="020B0604020202020204" pitchFamily="34" charset="0"/>
                <a:cs typeface="Arial" panose="020B0604020202020204" pitchFamily="34" charset="0"/>
              </a:rPr>
              <a:t>une </a:t>
            </a:r>
          </a:p>
          <a:p>
            <a:pPr marL="0" indent="0" fontAlgn="base">
              <a:buNone/>
            </a:pPr>
            <a:r>
              <a:rPr lang="fr-FR" sz="2600" b="1" dirty="0">
                <a:latin typeface="Arial" panose="020B0604020202020204" pitchFamily="34" charset="0"/>
                <a:cs typeface="Arial" panose="020B0604020202020204" pitchFamily="34" charset="0"/>
              </a:rPr>
              <a:t>   citoyenneté numérique</a:t>
            </a:r>
            <a:r>
              <a:rPr lang="en-US" sz="2600" dirty="0"/>
              <a:t/>
            </a:r>
            <a:br>
              <a:rPr lang="en-US" sz="2600" dirty="0"/>
            </a:br>
            <a:endParaRPr lang="fr-FR" sz="2600" dirty="0">
              <a:latin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57" y="1282104"/>
            <a:ext cx="2637770" cy="123352"/>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67" y="3837523"/>
            <a:ext cx="4119324" cy="150017"/>
          </a:xfrm>
          <a:prstGeom prst="rect">
            <a:avLst/>
          </a:prstGeom>
        </p:spPr>
      </p:pic>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51" y="5973863"/>
            <a:ext cx="3797496" cy="160518"/>
          </a:xfrm>
          <a:prstGeom prst="rect">
            <a:avLst/>
          </a:prstGeom>
        </p:spPr>
      </p:pic>
      <p:pic>
        <p:nvPicPr>
          <p:cNvPr id="11" name="Image 10">
            <a:extLst>
              <a:ext uri="{FF2B5EF4-FFF2-40B4-BE49-F238E27FC236}">
                <a16:creationId xmlns:a16="http://schemas.microsoft.com/office/drawing/2014/main" id="{1615F62C-4405-445B-990A-E1073A557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2251351"/>
            <a:ext cx="3797496" cy="126090"/>
          </a:xfrm>
          <a:prstGeom prst="rect">
            <a:avLst/>
          </a:prstGeom>
        </p:spPr>
      </p:pic>
    </p:spTree>
    <p:extLst>
      <p:ext uri="{BB962C8B-B14F-4D97-AF65-F5344CB8AC3E}">
        <p14:creationId xmlns:p14="http://schemas.microsoft.com/office/powerpoint/2010/main" val="3202515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Q3: </a:t>
            </a:r>
            <a:r>
              <a:rPr lang="fr-FR" sz="3200" b="1" noProof="0" dirty="0">
                <a:latin typeface="Arial Narrow" panose="020B0604020202020204" pitchFamily="34" charset="0"/>
              </a:rPr>
              <a:t>Où peut-on trouver des contenus biaisés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Dans tous les types de médias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Sur les médias sociaux uniquement</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Uniquement à la télévision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Dans les journaux uniquement</a:t>
            </a:r>
            <a:endParaRPr lang="en-GB"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77" y="1409042"/>
            <a:ext cx="5018794" cy="281646"/>
          </a:xfrm>
          <a:prstGeom prst="rect">
            <a:avLst/>
          </a:prstGeom>
        </p:spPr>
      </p:pic>
    </p:spTree>
    <p:extLst>
      <p:ext uri="{BB962C8B-B14F-4D97-AF65-F5344CB8AC3E}">
        <p14:creationId xmlns:p14="http://schemas.microsoft.com/office/powerpoint/2010/main" val="2918509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Q3: </a:t>
            </a:r>
            <a:r>
              <a:rPr lang="fr-FR" sz="3200" b="1" noProof="0" dirty="0">
                <a:latin typeface="Arial Narrow" panose="020B0604020202020204" pitchFamily="34" charset="0"/>
              </a:rPr>
              <a:t>Où peut-on trouver des contenus biaisés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Dans tous les types de médias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Sur les médias sociaux uniquement</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Uniquement à la télévision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Dans les journaux uniquement</a:t>
            </a:r>
            <a:endParaRPr lang="en-GB"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77" y="1409042"/>
            <a:ext cx="5018794" cy="2816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834" y="1690688"/>
            <a:ext cx="745007" cy="760120"/>
          </a:xfrm>
          <a:prstGeom prst="rect">
            <a:avLst/>
          </a:prstGeom>
        </p:spPr>
      </p:pic>
    </p:spTree>
    <p:extLst>
      <p:ext uri="{BB962C8B-B14F-4D97-AF65-F5344CB8AC3E}">
        <p14:creationId xmlns:p14="http://schemas.microsoft.com/office/powerpoint/2010/main" val="3179850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937680" cy="1090919"/>
          </a:xfrm>
        </p:spPr>
        <p:txBody>
          <a:bodyPr>
            <a:normAutofit/>
          </a:bodyPr>
          <a:lstStyle/>
          <a:p>
            <a:r>
              <a:rPr lang="en-GB" sz="3200" b="1" cap="all" noProof="0" dirty="0">
                <a:solidFill>
                  <a:srgbClr val="1CC8EF"/>
                </a:solidFill>
                <a:latin typeface="Arial Narrow" panose="020B0604020202020204" pitchFamily="34" charset="0"/>
              </a:rPr>
              <a:t>Q4: </a:t>
            </a:r>
            <a:r>
              <a:rPr lang="fr-FR" sz="3200" b="1" noProof="0" dirty="0">
                <a:latin typeface="Arial Narrow" panose="020B0604020202020204" pitchFamily="34" charset="0"/>
              </a:rPr>
              <a:t>Pourquoi quelqu'un utiliserait-il un langage sensationnaliste ou émotionnel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Comme figure de style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Pour attirer l'attention du public et le convaincre de son opinion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Parce que c'est le meilleur moyen de communiquer en ligne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Parce que les médias sociaux leur demandent</a:t>
            </a:r>
            <a:endParaRPr lang="en-GB"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574635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1CC8EF"/>
                </a:solidFill>
                <a:latin typeface="Arial Narrow" panose="020B0604020202020204" pitchFamily="34" charset="0"/>
              </a:rPr>
              <a:t>Q4: </a:t>
            </a:r>
            <a:r>
              <a:rPr lang="fr-FR" sz="3200" b="1" noProof="0" dirty="0">
                <a:latin typeface="Arial Narrow" panose="020B0604020202020204" pitchFamily="34" charset="0"/>
              </a:rPr>
              <a:t>Pourquoi quelqu'un utiliserait-il un langage sensationnaliste ou émotionnel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Comme figure de style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Pour attirer l'attention du public et le convaincre de son opinion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Parce que c'est le meilleur moyen de communiquer en ligne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Parce que les médias sociaux leur demandent</a:t>
            </a:r>
            <a:endParaRPr lang="en-GB"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96" y="2668880"/>
            <a:ext cx="745007" cy="760120"/>
          </a:xfrm>
          <a:prstGeom prst="rect">
            <a:avLst/>
          </a:prstGeom>
        </p:spPr>
      </p:pic>
    </p:spTree>
    <p:extLst>
      <p:ext uri="{BB962C8B-B14F-4D97-AF65-F5344CB8AC3E}">
        <p14:creationId xmlns:p14="http://schemas.microsoft.com/office/powerpoint/2010/main" val="4100933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937680" cy="1090919"/>
          </a:xfrm>
        </p:spPr>
        <p:txBody>
          <a:bodyPr>
            <a:normAutofit/>
          </a:bodyPr>
          <a:lstStyle/>
          <a:p>
            <a:r>
              <a:rPr lang="en-GB" sz="3200" b="1" cap="all" noProof="0" dirty="0">
                <a:solidFill>
                  <a:srgbClr val="1CC8EF"/>
                </a:solidFill>
                <a:latin typeface="Arial Narrow" panose="020B0604020202020204" pitchFamily="34" charset="0"/>
              </a:rPr>
              <a:t>Q5: </a:t>
            </a:r>
            <a:r>
              <a:rPr lang="fr-FR" sz="3200" b="1" noProof="0" dirty="0">
                <a:latin typeface="Arial Narrow" panose="020B0604020202020204" pitchFamily="34" charset="0"/>
              </a:rPr>
              <a:t>Le biais par la sélection des sources se produit lorsque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a:t>
            </a:r>
            <a:r>
              <a:rPr lang="fr-FR" noProof="0" dirty="0">
                <a:latin typeface="Arial" panose="020B0604020202020204" pitchFamily="34" charset="0"/>
              </a:rPr>
              <a:t>- L'auteur sélectionne des sources parmi différentes opinions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a:t>
            </a:r>
            <a:r>
              <a:rPr lang="fr-FR" noProof="0" dirty="0">
                <a:latin typeface="Arial" panose="020B0604020202020204" pitchFamily="34" charset="0"/>
              </a:rPr>
              <a:t>- L'auteur écrit un article sur les sources d'eau</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a:t>
            </a:r>
            <a:r>
              <a:rPr lang="fr-FR" noProof="0" dirty="0">
                <a:latin typeface="Arial" panose="020B0604020202020204" pitchFamily="34" charset="0"/>
              </a:rPr>
              <a:t>- L'auteur se concentre sur des sources spécifiques pour étayer son point de vue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a:t>
            </a:r>
            <a:r>
              <a:rPr lang="fr-FR" noProof="0" dirty="0">
                <a:latin typeface="Arial" panose="020B0604020202020204" pitchFamily="34" charset="0"/>
              </a:rPr>
              <a:t>- L'auteur n'utilise aucune source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311" y="1448144"/>
            <a:ext cx="3910592" cy="219456"/>
          </a:xfrm>
          <a:prstGeom prst="rect">
            <a:avLst/>
          </a:prstGeom>
        </p:spPr>
      </p:pic>
    </p:spTree>
    <p:extLst>
      <p:ext uri="{BB962C8B-B14F-4D97-AF65-F5344CB8AC3E}">
        <p14:creationId xmlns:p14="http://schemas.microsoft.com/office/powerpoint/2010/main" val="2002378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827561" cy="1090919"/>
          </a:xfrm>
        </p:spPr>
        <p:txBody>
          <a:bodyPr>
            <a:normAutofit/>
          </a:bodyPr>
          <a:lstStyle/>
          <a:p>
            <a:r>
              <a:rPr lang="en-GB" sz="3200" b="1" cap="all" noProof="0" dirty="0">
                <a:solidFill>
                  <a:srgbClr val="1CC8EF"/>
                </a:solidFill>
                <a:latin typeface="Arial Narrow" panose="020B0604020202020204" pitchFamily="34" charset="0"/>
              </a:rPr>
              <a:t>Q5: </a:t>
            </a:r>
            <a:r>
              <a:rPr lang="fr-FR" sz="3200" b="1" noProof="0" dirty="0">
                <a:latin typeface="Arial Narrow" panose="020B0604020202020204" pitchFamily="34" charset="0"/>
              </a:rPr>
              <a:t>Le biais par la sélection des sources se produit lorsque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a:t>
            </a:r>
            <a:r>
              <a:rPr lang="fr-FR" noProof="0" dirty="0">
                <a:latin typeface="Arial" panose="020B0604020202020204" pitchFamily="34" charset="0"/>
              </a:rPr>
              <a:t>- L'auteur sélectionne des sources parmi différentes opinions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a:t>
            </a:r>
            <a:r>
              <a:rPr lang="fr-FR" noProof="0" dirty="0">
                <a:latin typeface="Arial" panose="020B0604020202020204" pitchFamily="34" charset="0"/>
              </a:rPr>
              <a:t>- L'auteur écrit un article sur les sources d'eau</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a:t>
            </a:r>
            <a:r>
              <a:rPr lang="fr-FR" noProof="0" dirty="0">
                <a:latin typeface="Arial" panose="020B0604020202020204" pitchFamily="34" charset="0"/>
              </a:rPr>
              <a:t>- L'auteur se concentre sur des sources spécifiques pour étayer son point de vue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a:t>
            </a:r>
            <a:r>
              <a:rPr lang="fr-FR" noProof="0" dirty="0">
                <a:latin typeface="Arial" panose="020B0604020202020204" pitchFamily="34" charset="0"/>
              </a:rPr>
              <a:t>- L'auteur n'utilise aucune source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385" y="1369614"/>
            <a:ext cx="3910592" cy="2194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56" y="3757623"/>
            <a:ext cx="585087" cy="596956"/>
          </a:xfrm>
          <a:prstGeom prst="rect">
            <a:avLst/>
          </a:prstGeom>
        </p:spPr>
      </p:pic>
    </p:spTree>
    <p:extLst>
      <p:ext uri="{BB962C8B-B14F-4D97-AF65-F5344CB8AC3E}">
        <p14:creationId xmlns:p14="http://schemas.microsoft.com/office/powerpoint/2010/main" val="1062586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7" y="599769"/>
            <a:ext cx="10096279" cy="1090919"/>
          </a:xfrm>
        </p:spPr>
        <p:txBody>
          <a:bodyPr>
            <a:normAutofit/>
          </a:bodyPr>
          <a:lstStyle/>
          <a:p>
            <a:r>
              <a:rPr lang="en-GB" sz="3200" b="1" cap="all" noProof="0" dirty="0">
                <a:solidFill>
                  <a:srgbClr val="1CC8EF"/>
                </a:solidFill>
                <a:latin typeface="Arial Narrow" panose="020B0604020202020204" pitchFamily="34" charset="0"/>
              </a:rPr>
              <a:t>Q6: </a:t>
            </a:r>
            <a:r>
              <a:rPr lang="fr-FR" sz="3200" b="1" noProof="0" dirty="0">
                <a:latin typeface="Arial Narrow" panose="020B0604020202020204" pitchFamily="34" charset="0"/>
              </a:rPr>
              <a:t>Ne pas être conscient des biais/préjugés dans les médias peut vous emmener à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Développer naturellement votre esprit critique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Suivre aveuglément les opinions des gens et les prendre pour des faits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Accéder à une grande diversité de points de vue en ligne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Pouvoir obtenir tous les faits sur un sujet</a:t>
            </a:r>
          </a:p>
          <a:p>
            <a:pPr marL="0" indent="0">
              <a:buNone/>
            </a:pPr>
            <a:endParaRPr lang="fr-FR"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531" y="1207390"/>
            <a:ext cx="4956801" cy="278168"/>
          </a:xfrm>
          <a:prstGeom prst="rect">
            <a:avLst/>
          </a:prstGeom>
        </p:spPr>
      </p:pic>
    </p:spTree>
    <p:extLst>
      <p:ext uri="{BB962C8B-B14F-4D97-AF65-F5344CB8AC3E}">
        <p14:creationId xmlns:p14="http://schemas.microsoft.com/office/powerpoint/2010/main" val="2607444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994331" cy="1090919"/>
          </a:xfrm>
        </p:spPr>
        <p:txBody>
          <a:bodyPr>
            <a:normAutofit/>
          </a:bodyPr>
          <a:lstStyle/>
          <a:p>
            <a:r>
              <a:rPr lang="en-GB" sz="3200" b="1" cap="all" noProof="0" dirty="0">
                <a:solidFill>
                  <a:srgbClr val="1CC8EF"/>
                </a:solidFill>
                <a:latin typeface="Arial Narrow" panose="020B0604020202020204" pitchFamily="34" charset="0"/>
              </a:rPr>
              <a:t>Q6: </a:t>
            </a:r>
            <a:r>
              <a:rPr lang="fr-FR" sz="3200" b="1" noProof="0" dirty="0">
                <a:latin typeface="Arial Narrow" panose="020B0604020202020204" pitchFamily="34" charset="0"/>
              </a:rPr>
              <a:t>Ne pas être conscient des biais/préjugés dans les médias peut vous emmener à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Développer naturellement votre esprit critique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Suivre aveuglément les opinions des gens et les prendre pour des faits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Accéder à une grande diversité de points de vue en ligne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Pouvoir obtenir tous les faits sur un sujet</a:t>
            </a:r>
          </a:p>
          <a:p>
            <a:pPr marL="0" indent="0">
              <a:buNone/>
            </a:pPr>
            <a:endParaRPr lang="en-GB" noProof="0" dirty="0">
              <a:latin typeface="Arial" panose="020B0604020202020204" pitchFamily="34" charset="0"/>
            </a:endParaRPr>
          </a:p>
          <a:p>
            <a:pPr marL="0" indent="0">
              <a:buNone/>
            </a:pPr>
            <a:endParaRPr lang="en-GB" b="1"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949" y="1207390"/>
            <a:ext cx="4956801" cy="2781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9" y="2703738"/>
            <a:ext cx="627290" cy="640015"/>
          </a:xfrm>
          <a:prstGeom prst="rect">
            <a:avLst/>
          </a:prstGeom>
        </p:spPr>
      </p:pic>
    </p:spTree>
    <p:extLst>
      <p:ext uri="{BB962C8B-B14F-4D97-AF65-F5344CB8AC3E}">
        <p14:creationId xmlns:p14="http://schemas.microsoft.com/office/powerpoint/2010/main" val="3025351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fr-FR" b="1" cap="all" dirty="0">
                <a:latin typeface="Arial Narrow" panose="020B0606020202030204" pitchFamily="34" charset="0"/>
              </a:rPr>
              <a:t>THÈME CLÉ </a:t>
            </a:r>
            <a:r>
              <a:rPr lang="en-GB" b="1" cap="all" noProof="0" dirty="0">
                <a:latin typeface="Arial Narrow" panose="020B0604020202020204" pitchFamily="34" charset="0"/>
              </a:rPr>
              <a:t>3</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lstStyle/>
          <a:p>
            <a:pPr algn="r"/>
            <a:r>
              <a:rPr lang="en-GB" noProof="0" dirty="0">
                <a:latin typeface="Arial" panose="020B0604020202020204" pitchFamily="34" charset="0"/>
              </a:rPr>
              <a:t>BULLES DE FILTRES</a:t>
            </a:r>
            <a:r>
              <a:rPr lang="en-GB" dirty="0">
                <a:latin typeface="Arial" panose="020B0604020202020204" pitchFamily="34" charset="0"/>
              </a:rPr>
              <a:t> </a:t>
            </a:r>
            <a:r>
              <a:rPr lang="en-GB" noProof="0" dirty="0">
                <a:latin typeface="Arial" panose="020B0604020202020204" pitchFamily="34" charset="0"/>
              </a:rPr>
              <a:t>ET CHAMBRES D’ECHO</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1782559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2950556" y="892493"/>
            <a:ext cx="7629600" cy="853921"/>
          </a:xfrm>
        </p:spPr>
        <p:txBody>
          <a:bodyPr anchor="t">
            <a:normAutofit fontScale="90000"/>
          </a:bodyPr>
          <a:lstStyle/>
          <a:p>
            <a:pPr algn="l"/>
            <a:r>
              <a:rPr lang="en-GB" sz="3200" b="1" cap="all" noProof="0" dirty="0">
                <a:latin typeface="Arial Narrow" panose="020B0604020202020204" pitchFamily="34" charset="0"/>
              </a:rPr>
              <a:t>OBJECTIFS DU CHAPITRE: </a:t>
            </a:r>
            <a:br>
              <a:rPr lang="en-GB" sz="3200" b="1" cap="all" noProof="0" dirty="0">
                <a:latin typeface="Arial Narrow" panose="020B0604020202020204" pitchFamily="34" charset="0"/>
              </a:rPr>
            </a:br>
            <a:r>
              <a:rPr lang="en-GB" sz="3200" b="1" cap="all" noProof="0" dirty="0">
                <a:latin typeface="Arial Narrow" panose="020B0604020202020204" pitchFamily="34" charset="0"/>
              </a:rPr>
              <a:t/>
            </a:r>
            <a:br>
              <a:rPr lang="en-GB" sz="3200" b="1" cap="all" noProof="0" dirty="0">
                <a:latin typeface="Arial Narrow" panose="020B0604020202020204" pitchFamily="34" charset="0"/>
              </a:rPr>
            </a:br>
            <a:endParaRPr lang="en-GB" sz="1800" noProof="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4" name="TextBox 3"/>
          <p:cNvSpPr txBox="1"/>
          <p:nvPr/>
        </p:nvSpPr>
        <p:spPr>
          <a:xfrm>
            <a:off x="2950556" y="1559932"/>
            <a:ext cx="9241444" cy="4431983"/>
          </a:xfrm>
          <a:prstGeom prst="rect">
            <a:avLst/>
          </a:prstGeom>
          <a:noFill/>
        </p:spPr>
        <p:txBody>
          <a:bodyPr wrap="square" rtlCol="0">
            <a:spAutoFit/>
          </a:bodyPr>
          <a:lstStyle/>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Les étudiants peuvent définir ce qu’est une bulle de filtres et expliquer l’impact sur les individus et la société.</a:t>
            </a:r>
          </a:p>
          <a:p>
            <a:pPr marL="285750" indent="-285750">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Les étudiants peuvent définir ce qu'est une chambre d'écho et décrire des exemples de leurs propres chambres d'écho.</a:t>
            </a:r>
          </a:p>
          <a:p>
            <a:pPr marL="285750" indent="-285750">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Les étudiants peuvent expliquer l'impact que les chambres d'écho peuvent avoir sur les individus/la société.</a:t>
            </a:r>
          </a:p>
          <a:p>
            <a:pPr marL="285750" indent="-285750">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Les étudiants peuvent expliquer les avantages et les inconvénients des bulles de filtres et des chambres d'écho.</a:t>
            </a:r>
          </a:p>
          <a:p>
            <a:pPr marL="285750" indent="-285750">
              <a:buFont typeface="Arial" panose="020B0604020202020204" pitchFamily="34" charset="0"/>
              <a:buChar char="•"/>
            </a:pPr>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Les étudiants peuvent expliquer les avantages d'obtenir des informations de diverses sources.</a:t>
            </a:r>
          </a:p>
        </p:txBody>
      </p:sp>
    </p:spTree>
    <p:extLst>
      <p:ext uri="{BB962C8B-B14F-4D97-AF65-F5344CB8AC3E}">
        <p14:creationId xmlns:p14="http://schemas.microsoft.com/office/powerpoint/2010/main" val="228637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2" name="Google Shape;289;p31"/>
          <p:cNvSpPr txBox="1">
            <a:spLocks noGrp="1"/>
          </p:cNvSpPr>
          <p:nvPr/>
        </p:nvSpPr>
        <p:spPr>
          <a:xfrm>
            <a:off x="540328" y="1622004"/>
            <a:ext cx="1890638" cy="101024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lang="fr-FR" sz="1700" b="1" dirty="0">
                <a:solidFill>
                  <a:prstClr val="black"/>
                </a:solidFill>
                <a:latin typeface="Arial" panose="020B0604020202020204" pitchFamily="34" charset="0"/>
                <a:ea typeface="Work Sans"/>
                <a:cs typeface="Arial" panose="020B0604020202020204" pitchFamily="34" charset="0"/>
                <a:sym typeface="Work Sans"/>
              </a:rPr>
              <a:t>S’ARRETER ET REFLECHIR</a:t>
            </a:r>
            <a:r>
              <a:rPr kumimoji="0" lang="fr-FR" sz="1700" b="1" i="0" u="none" strike="noStrike" kern="1200" cap="none" spc="0" normalizeH="0" baseline="0" dirty="0">
                <a:ln>
                  <a:noFill/>
                </a:ln>
                <a:solidFill>
                  <a:prstClr val="black"/>
                </a:solidFill>
                <a:effectLst/>
                <a:uLnTx/>
                <a:uFillTx/>
                <a:latin typeface="Arial" panose="020B0604020202020204" pitchFamily="34" charset="0"/>
                <a:ea typeface="Work Sans"/>
                <a:cs typeface="Arial" panose="020B0604020202020204" pitchFamily="34" charset="0"/>
                <a:sym typeface="Work Sans"/>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Prenez </a:t>
            </a:r>
            <a:r>
              <a:rPr lang="fr-FR" sz="1700" dirty="0">
                <a:solidFill>
                  <a:prstClr val="black"/>
                </a:solidFill>
                <a:latin typeface="Arial" panose="020B0604020202020204" pitchFamily="34" charset="0"/>
                <a:cs typeface="Arial" panose="020B0604020202020204" pitchFamily="34" charset="0"/>
              </a:rPr>
              <a:t>le temps de vérifier et relire l’information. </a:t>
            </a:r>
            <a:endParaRPr kumimoji="0" lang="fr-FR" sz="1700" b="0" i="0" u="none" strike="noStrike" kern="1200" cap="none" spc="0" normalizeH="0" baseline="0" dirty="0">
              <a:ln>
                <a:noFill/>
              </a:ln>
              <a:solidFill>
                <a:prstClr val="black"/>
              </a:solidFill>
              <a:effectLst/>
              <a:uLnTx/>
              <a:uFillTx/>
              <a:latin typeface="Calibri" panose="020F0502020204030204"/>
              <a:sym typeface="Work Sans Regular"/>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endParaRPr kumimoji="0" lang="fr-FR" sz="1700" b="0" i="0" u="none" strike="noStrike" kern="1200" cap="none" spc="0" normalizeH="0" baseline="0" dirty="0">
              <a:ln>
                <a:noFill/>
              </a:ln>
              <a:solidFill>
                <a:prstClr val="black"/>
              </a:solidFill>
              <a:effectLst/>
              <a:uLnTx/>
              <a:uFillTx/>
              <a:latin typeface="Calibri" panose="020F0502020204030204"/>
              <a:sym typeface="Work Sans Regular"/>
            </a:endParaRPr>
          </a:p>
        </p:txBody>
      </p:sp>
      <p:sp>
        <p:nvSpPr>
          <p:cNvPr id="13" name="Google Shape;290;p31"/>
          <p:cNvSpPr txBox="1">
            <a:spLocks noGrp="1"/>
          </p:cNvSpPr>
          <p:nvPr/>
        </p:nvSpPr>
        <p:spPr>
          <a:xfrm>
            <a:off x="2669533" y="1626524"/>
            <a:ext cx="2344502"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VERIFIER</a:t>
            </a:r>
            <a:r>
              <a:rPr kumimoji="0" lang="fr-FR" sz="1700" b="1" i="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sym typeface="Work Sans Regular"/>
              </a:rPr>
              <a:t> LA</a:t>
            </a:r>
            <a:r>
              <a:rPr kumimoji="0" lang="fr-FR" sz="17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 SOURCE</a:t>
            </a:r>
            <a:endPar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lang="fr-FR" sz="1700" dirty="0">
                <a:solidFill>
                  <a:prstClr val="black"/>
                </a:solidFill>
                <a:latin typeface="Arial" panose="020B0604020202020204" pitchFamily="34" charset="0"/>
                <a:cs typeface="Arial" panose="020B0604020202020204" pitchFamily="34" charset="0"/>
              </a:rPr>
              <a:t>Qui est l’auteur ? Quel média a publié l’information ? Est-il réputé pour sa fiabilité ? </a:t>
            </a:r>
            <a:endPar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endParaRPr>
          </a:p>
        </p:txBody>
      </p:sp>
      <p:sp>
        <p:nvSpPr>
          <p:cNvPr id="19" name="Google Shape;291;p31"/>
          <p:cNvSpPr txBox="1">
            <a:spLocks noGrp="1"/>
          </p:cNvSpPr>
          <p:nvPr/>
        </p:nvSpPr>
        <p:spPr>
          <a:xfrm>
            <a:off x="5213508" y="1595484"/>
            <a:ext cx="2344502"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lang="fr-FR" sz="1700" b="1" dirty="0">
                <a:solidFill>
                  <a:prstClr val="black"/>
                </a:solidFill>
                <a:latin typeface="Arial" panose="020B0604020202020204" pitchFamily="34" charset="0"/>
                <a:cs typeface="Arial" panose="020B0604020202020204" pitchFamily="34" charset="0"/>
              </a:rPr>
              <a:t>VERIFIER LA DATE DE PUBLICATION </a:t>
            </a:r>
            <a:endPar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Quand l’information</a:t>
            </a:r>
            <a:r>
              <a:rPr kumimoji="0" lang="fr-FR" sz="1700" b="0" i="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sym typeface="Work Sans Regular"/>
              </a:rPr>
              <a:t> a-t-elle été publié ? Est-elle </a:t>
            </a:r>
            <a:r>
              <a:rPr lang="fr-FR" sz="1700" dirty="0">
                <a:solidFill>
                  <a:prstClr val="black"/>
                </a:solidFill>
                <a:latin typeface="Arial" panose="020B0604020202020204" pitchFamily="34" charset="0"/>
                <a:cs typeface="Arial" panose="020B0604020202020204" pitchFamily="34" charset="0"/>
              </a:rPr>
              <a:t>toujours d’actualité ? </a:t>
            </a:r>
            <a:endPar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endParaRPr kumimoji="0" lang="fr-FR" sz="1700" b="0" i="0" u="none" strike="noStrike" kern="1200" cap="none" spc="0" normalizeH="0" baseline="0" dirty="0">
              <a:ln>
                <a:noFill/>
              </a:ln>
              <a:solidFill>
                <a:prstClr val="black"/>
              </a:solidFill>
              <a:effectLst/>
              <a:uLnTx/>
              <a:uFillTx/>
              <a:latin typeface="Calibri" panose="020F0502020204030204"/>
              <a:sym typeface="Work Sans Regular"/>
            </a:endParaRPr>
          </a:p>
        </p:txBody>
      </p:sp>
      <p:sp>
        <p:nvSpPr>
          <p:cNvPr id="20" name="Google Shape;293;p31"/>
          <p:cNvSpPr txBox="1">
            <a:spLocks noGrp="1"/>
          </p:cNvSpPr>
          <p:nvPr/>
        </p:nvSpPr>
        <p:spPr>
          <a:xfrm>
            <a:off x="540328" y="3429592"/>
            <a:ext cx="1816003"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DISTINGUER LES FAITS DES OPINIONS</a:t>
            </a: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Dans certains cas, les nouveaux articles </a:t>
            </a:r>
            <a:r>
              <a:rPr lang="fr-FR" sz="1700" dirty="0">
                <a:solidFill>
                  <a:prstClr val="black"/>
                </a:solidFill>
                <a:latin typeface="Arial" panose="020B0604020202020204" pitchFamily="34" charset="0"/>
                <a:cs typeface="Arial" panose="020B0604020202020204" pitchFamily="34" charset="0"/>
              </a:rPr>
              <a:t>indiquent s’ils sont basés sur des opinions. Sinon, cherchez les indices, biais et opinions. </a:t>
            </a:r>
            <a:endPar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endParaRPr>
          </a:p>
        </p:txBody>
      </p:sp>
      <p:sp>
        <p:nvSpPr>
          <p:cNvPr id="21" name="Google Shape;294;p31"/>
          <p:cNvSpPr txBox="1">
            <a:spLocks noGrp="1"/>
          </p:cNvSpPr>
          <p:nvPr/>
        </p:nvSpPr>
        <p:spPr>
          <a:xfrm>
            <a:off x="2669533" y="3520872"/>
            <a:ext cx="203130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DIVERSIFIER LES SOURCES</a:t>
            </a: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Utilisez plusieurs</a:t>
            </a:r>
            <a:r>
              <a:rPr kumimoji="0" lang="fr-FR" sz="1700" b="0" i="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sym typeface="Work Sans Regular"/>
              </a:rPr>
              <a:t> sources et comparez les afin d’avoir une vision globale du sujet.</a:t>
            </a:r>
            <a:endPar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endParaRPr>
          </a:p>
        </p:txBody>
      </p:sp>
      <p:sp>
        <p:nvSpPr>
          <p:cNvPr id="22" name="Google Shape;295;p31"/>
          <p:cNvSpPr txBox="1">
            <a:spLocks noGrp="1"/>
          </p:cNvSpPr>
          <p:nvPr/>
        </p:nvSpPr>
        <p:spPr>
          <a:xfrm>
            <a:off x="5229332" y="3520872"/>
            <a:ext cx="2031300" cy="126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lang="fr-FR" sz="1700" b="1" dirty="0">
                <a:solidFill>
                  <a:prstClr val="black"/>
                </a:solidFill>
                <a:latin typeface="Arial" panose="020B0604020202020204" pitchFamily="34" charset="0"/>
                <a:cs typeface="Arial" panose="020B0604020202020204" pitchFamily="34" charset="0"/>
              </a:rPr>
              <a:t>PARTAGER UN ARTICLE QUE VOUS AVEZ ENTIEREMENT LU </a:t>
            </a: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Les titres ne racontent pas</a:t>
            </a:r>
            <a:r>
              <a:rPr kumimoji="0" lang="fr-FR" sz="1700" b="0" i="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sym typeface="Work Sans Regular"/>
              </a:rPr>
              <a:t> toujours toute l’histoire, et peuvent même être trompeurs</a:t>
            </a: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a:t>
            </a:r>
          </a:p>
        </p:txBody>
      </p:sp>
      <p:sp>
        <p:nvSpPr>
          <p:cNvPr id="23" name="Google Shape;291;p31"/>
          <p:cNvSpPr txBox="1">
            <a:spLocks noGrp="1"/>
          </p:cNvSpPr>
          <p:nvPr/>
        </p:nvSpPr>
        <p:spPr>
          <a:xfrm>
            <a:off x="7730549" y="1595484"/>
            <a:ext cx="2031300"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RECHERCHER</a:t>
            </a:r>
            <a:endPar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N’attendez pas l’information, allez la chercher !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endParaRPr kumimoji="0" lang="fr-FR" sz="1700" b="0" i="0" u="none" strike="noStrike" kern="1200" cap="none" spc="0" normalizeH="0" baseline="0" dirty="0">
              <a:ln>
                <a:noFill/>
              </a:ln>
              <a:solidFill>
                <a:prstClr val="black"/>
              </a:solidFill>
              <a:effectLst/>
              <a:uLnTx/>
              <a:uFillTx/>
              <a:latin typeface="Calibri" panose="020F0502020204030204"/>
              <a:sym typeface="Work Sans Regular"/>
            </a:endParaRPr>
          </a:p>
        </p:txBody>
      </p:sp>
      <p:sp>
        <p:nvSpPr>
          <p:cNvPr id="24" name="Google Shape;291;p31"/>
          <p:cNvSpPr txBox="1">
            <a:spLocks noGrp="1"/>
          </p:cNvSpPr>
          <p:nvPr/>
        </p:nvSpPr>
        <p:spPr>
          <a:xfrm>
            <a:off x="7730549" y="3429592"/>
            <a:ext cx="1926407"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fr-FR" sz="17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SE QUESTIONNER </a:t>
            </a:r>
            <a:r>
              <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lang="fr-FR" sz="1700" dirty="0">
                <a:solidFill>
                  <a:prstClr val="black"/>
                </a:solidFill>
                <a:latin typeface="Arial" panose="020B0604020202020204" pitchFamily="34" charset="0"/>
                <a:cs typeface="Arial" panose="020B0604020202020204" pitchFamily="34" charset="0"/>
              </a:rPr>
              <a:t>Si vous êtes toujours d’accord avec ce que vous lisez… il est certainement temps de vous confronter à d’autres opinions et sources. </a:t>
            </a:r>
            <a:endParaRPr kumimoji="0" lang="fr-FR" sz="17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sym typeface="Work Sans Regular"/>
            </a:endParaRPr>
          </a:p>
        </p:txBody>
      </p:sp>
      <p:sp>
        <p:nvSpPr>
          <p:cNvPr id="25" name="Google Shape;291;p31"/>
          <p:cNvSpPr txBox="1">
            <a:spLocks noGrp="1"/>
          </p:cNvSpPr>
          <p:nvPr/>
        </p:nvSpPr>
        <p:spPr>
          <a:xfrm>
            <a:off x="9918336" y="3429592"/>
            <a:ext cx="2031300"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SIGNALER LA DESINFORMATION</a:t>
            </a:r>
            <a:r>
              <a:rPr kumimoji="0" lang="en-US" sz="17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sym typeface="Work Sans Regular"/>
              </a:rPr>
              <a:t> ET LES DISCOURS HAINEUX EN LIGNE </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ork Sans Regular"/>
              </a:rPr>
              <a:t>Soyez</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ork Sans Regular"/>
              </a:rPr>
              <a:t>proactifs</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et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ork Sans Regular"/>
              </a:rPr>
              <a:t>encouragez</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les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ork Sans Regular"/>
              </a:rPr>
              <a:t>contenu</a:t>
            </a:r>
            <a:r>
              <a:rPr lang="en-US" sz="1700" dirty="0">
                <a:solidFill>
                  <a:prstClr val="black"/>
                </a:solidFill>
                <a:latin typeface="Arial" panose="020B0604020202020204" pitchFamily="34" charset="0"/>
                <a:cs typeface="Arial" panose="020B0604020202020204" pitchFamily="34" charset="0"/>
              </a:rPr>
              <a:t>s </a:t>
            </a:r>
            <a:r>
              <a:rPr lang="en-US" sz="1700" dirty="0" err="1">
                <a:solidFill>
                  <a:prstClr val="black"/>
                </a:solidFill>
                <a:latin typeface="Arial" panose="020B0604020202020204" pitchFamily="34" charset="0"/>
                <a:cs typeface="Arial" panose="020B0604020202020204" pitchFamily="34" charset="0"/>
              </a:rPr>
              <a:t>positifs</a:t>
            </a:r>
            <a:r>
              <a:rPr lang="en-US" sz="1700" dirty="0">
                <a:solidFill>
                  <a:prstClr val="black"/>
                </a:solidFill>
                <a:latin typeface="Arial" panose="020B0604020202020204" pitchFamily="34" charset="0"/>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endParaRPr kumimoji="0" sz="1700" b="0" i="0" u="none" strike="noStrike" kern="1200" cap="none" spc="0" normalizeH="0" baseline="0" noProof="0" dirty="0">
              <a:ln>
                <a:noFill/>
              </a:ln>
              <a:solidFill>
                <a:prstClr val="black"/>
              </a:solidFill>
              <a:effectLst/>
              <a:uLnTx/>
              <a:uFillTx/>
              <a:latin typeface="Calibri" panose="020F0502020204030204"/>
              <a:sym typeface="Work Sans Regular"/>
            </a:endParaRPr>
          </a:p>
        </p:txBody>
      </p:sp>
      <p:sp>
        <p:nvSpPr>
          <p:cNvPr id="26" name="Google Shape;291;p31"/>
          <p:cNvSpPr txBox="1">
            <a:spLocks noGrp="1"/>
          </p:cNvSpPr>
          <p:nvPr/>
        </p:nvSpPr>
        <p:spPr>
          <a:xfrm>
            <a:off x="9918336" y="1595484"/>
            <a:ext cx="2031300"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lt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PARTICIPER</a:t>
            </a: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ork Sans Regular"/>
              </a:rPr>
              <a:t>Impliquez</a:t>
            </a:r>
            <a:r>
              <a:rPr lang="en-US" sz="1700" dirty="0">
                <a:solidFill>
                  <a:prstClr val="black"/>
                </a:solidFill>
                <a:latin typeface="Arial" panose="020B0604020202020204" pitchFamily="34" charset="0"/>
                <a:cs typeface="Arial" panose="020B0604020202020204" pitchFamily="34" charset="0"/>
              </a:rPr>
              <a:t>-</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ork Sans Regular"/>
              </a:rPr>
              <a:t>vous</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de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ork Sans Regular"/>
              </a:rPr>
              <a:t>mani</a:t>
            </a:r>
            <a:r>
              <a:rPr lang="en-US" sz="1700" dirty="0">
                <a:solidFill>
                  <a:prstClr val="black"/>
                </a:solidFill>
                <a:latin typeface="Arial" panose="020B0604020202020204" pitchFamily="34" charset="0"/>
                <a:cs typeface="Arial" panose="020B0604020202020204" pitchFamily="34" charset="0"/>
              </a:rPr>
              <a:t>è</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re constructive et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ork Sans Regular"/>
              </a:rPr>
              <a:t>créative</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r>
              <a:rPr lang="en-US" sz="1700" dirty="0">
                <a:solidFill>
                  <a:prstClr val="black"/>
                </a:solidFill>
                <a:latin typeface="Arial" panose="020B0604020202020204" pitchFamily="34" charset="0"/>
                <a:cs typeface="Arial" panose="020B0604020202020204" pitchFamily="34" charset="0"/>
              </a:rPr>
              <a:t>sur les </a:t>
            </a:r>
            <a:r>
              <a:rPr lang="en-US" sz="1700" dirty="0" err="1">
                <a:solidFill>
                  <a:prstClr val="black"/>
                </a:solidFill>
                <a:latin typeface="Arial" panose="020B0604020202020204" pitchFamily="34" charset="0"/>
                <a:cs typeface="Arial" panose="020B0604020202020204" pitchFamily="34" charset="0"/>
              </a:rPr>
              <a:t>réseaux</a:t>
            </a:r>
            <a:r>
              <a:rPr lang="en-US" sz="1700" dirty="0">
                <a:solidFill>
                  <a:prstClr val="black"/>
                </a:solidFill>
                <a:latin typeface="Arial" panose="020B0604020202020204" pitchFamily="34" charset="0"/>
                <a:cs typeface="Arial" panose="020B0604020202020204" pitchFamily="34" charset="0"/>
              </a:rPr>
              <a:t> </a:t>
            </a:r>
            <a:r>
              <a:rPr lang="fr-FR" sz="1700" dirty="0">
                <a:solidFill>
                  <a:prstClr val="black"/>
                </a:solidFill>
                <a:latin typeface="Arial" panose="020B0604020202020204" pitchFamily="34" charset="0"/>
                <a:cs typeface="Arial" panose="020B0604020202020204" pitchFamily="34" charset="0"/>
              </a:rPr>
              <a:t>sociaux</a:t>
            </a:r>
            <a:r>
              <a:rPr lang="en-US" sz="1700" dirty="0">
                <a:solidFill>
                  <a:prstClr val="black"/>
                </a:solidFill>
                <a:latin typeface="Arial" panose="020B0604020202020204" pitchFamily="34" charset="0"/>
                <a:cs typeface="Arial" panose="020B0604020202020204" pitchFamily="34" charset="0"/>
              </a:rPr>
              <a:t>.</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rPr>
              <a:t> </a:t>
            </a:r>
            <a:endParaRPr kumimoji="0" lang="fr-FR"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ork Sans Regular"/>
            </a:endParaRPr>
          </a:p>
          <a:p>
            <a:pPr marL="0" marR="0" lvl="0" indent="0" algn="l" defTabSz="914400" rtl="0" eaLnBrk="1" fontAlgn="auto" latinLnBrk="0" hangingPunct="1">
              <a:lnSpc>
                <a:spcPct val="100000"/>
              </a:lnSpc>
              <a:spcBef>
                <a:spcPts val="600"/>
              </a:spcBef>
              <a:spcAft>
                <a:spcPts val="0"/>
              </a:spcAft>
              <a:buClr>
                <a:prstClr val="white"/>
              </a:buClr>
              <a:buSzPts val="1600"/>
              <a:buFont typeface="Work Sans Regular"/>
              <a:buNone/>
              <a:tabLst/>
              <a:defRPr/>
            </a:pPr>
            <a:endParaRPr kumimoji="0" sz="1700" b="0" i="0" u="none" strike="noStrike" kern="1200" cap="none" spc="0" normalizeH="0" baseline="0" noProof="0" dirty="0">
              <a:ln>
                <a:noFill/>
              </a:ln>
              <a:solidFill>
                <a:prstClr val="black"/>
              </a:solidFill>
              <a:effectLst/>
              <a:uLnTx/>
              <a:uFillTx/>
              <a:latin typeface="Calibri" panose="020F0502020204030204"/>
              <a:sym typeface="Work Sans Regular"/>
            </a:endParaRPr>
          </a:p>
        </p:txBody>
      </p:sp>
      <p:sp>
        <p:nvSpPr>
          <p:cNvPr id="27" name="Titre 7"/>
          <p:cNvSpPr>
            <a:spLocks noGrp="1"/>
          </p:cNvSpPr>
          <p:nvPr>
            <p:ph type="title"/>
          </p:nvPr>
        </p:nvSpPr>
        <p:spPr>
          <a:xfrm>
            <a:off x="860502" y="342823"/>
            <a:ext cx="10515600" cy="1325563"/>
          </a:xfrm>
        </p:spPr>
        <p:txBody>
          <a:bodyPr/>
          <a:lstStyle/>
          <a:p>
            <a:r>
              <a:rPr lang="fr-FR" b="1" dirty="0" err="1">
                <a:latin typeface="Arial" panose="020B0604020202020204" pitchFamily="34" charset="0"/>
                <a:cs typeface="Arial" panose="020B0604020202020204" pitchFamily="34" charset="0"/>
              </a:rPr>
              <a:t>Healthy</a:t>
            </a:r>
            <a:r>
              <a:rPr lang="fr-FR" b="1" dirty="0">
                <a:latin typeface="Arial" panose="020B0604020202020204" pitchFamily="34" charset="0"/>
                <a:cs typeface="Arial" panose="020B0604020202020204" pitchFamily="34" charset="0"/>
              </a:rPr>
              <a:t> médias </a:t>
            </a:r>
            <a:r>
              <a:rPr lang="fr-FR" b="1" dirty="0" err="1">
                <a:latin typeface="Arial" panose="020B0604020202020204" pitchFamily="34" charset="0"/>
                <a:cs typeface="Arial" panose="020B0604020202020204" pitchFamily="34" charset="0"/>
              </a:rPr>
              <a:t>diet</a:t>
            </a:r>
            <a:endParaRPr lang="fr-FR" b="1" dirty="0">
              <a:latin typeface="Arial" panose="020B0604020202020204" pitchFamily="34" charset="0"/>
              <a:cs typeface="Arial" panose="020B0604020202020204" pitchFamily="34" charset="0"/>
            </a:endParaRPr>
          </a:p>
        </p:txBody>
      </p:sp>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502" y="1263144"/>
            <a:ext cx="4592444" cy="94917"/>
          </a:xfrm>
          <a:prstGeom prst="rect">
            <a:avLst/>
          </a:prstGeom>
        </p:spPr>
      </p:pic>
    </p:spTree>
    <p:extLst>
      <p:ext uri="{BB962C8B-B14F-4D97-AF65-F5344CB8AC3E}">
        <p14:creationId xmlns:p14="http://schemas.microsoft.com/office/powerpoint/2010/main" val="384311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P spid="21" grpId="0"/>
      <p:bldP spid="22" grpId="0"/>
      <p:bldP spid="23" grpId="0"/>
      <p:bldP spid="24" grpId="0"/>
      <p:bldP spid="25" grpId="0"/>
      <p:bldP spid="26" grpId="0"/>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b="1" cap="all" dirty="0">
                <a:latin typeface="Arial Narrow" panose="020B0604020202020204" pitchFamily="34" charset="0"/>
              </a:rPr>
              <a:t>BULLES DE FILTRES </a:t>
            </a:r>
            <a:endParaRPr lang="en-GB" b="1" cap="all" noProof="0"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271252" y="1825625"/>
            <a:ext cx="9082547" cy="4351338"/>
          </a:xfrm>
        </p:spPr>
        <p:txBody>
          <a:bodyPr>
            <a:normAutofit fontScale="92500" lnSpcReduction="10000"/>
          </a:bodyPr>
          <a:lstStyle/>
          <a:p>
            <a:pPr marL="0" indent="0" algn="just">
              <a:buNone/>
            </a:pPr>
            <a:r>
              <a:rPr lang="fr-FR" noProof="0" dirty="0">
                <a:latin typeface="Arial" panose="020B0604020202020204" pitchFamily="34" charset="0"/>
              </a:rPr>
              <a:t>Les bulles de filtres ou bulles </a:t>
            </a:r>
            <a:r>
              <a:rPr lang="fr-FR" dirty="0">
                <a:latin typeface="Arial" panose="020B0604020202020204" pitchFamily="34" charset="0"/>
              </a:rPr>
              <a:t>de filtrage</a:t>
            </a:r>
            <a:r>
              <a:rPr lang="fr-FR" noProof="0" dirty="0">
                <a:latin typeface="Arial" panose="020B0604020202020204" pitchFamily="34" charset="0"/>
              </a:rPr>
              <a:t> se produisent lorsque les utilisateurs se voient suggérer un contenu basé sur l'historique de recherche et les interactions antérieures sur Internet. </a:t>
            </a:r>
          </a:p>
          <a:p>
            <a:pPr marL="0" indent="0" algn="just">
              <a:buNone/>
            </a:pPr>
            <a:endParaRPr lang="fr-FR" noProof="0" dirty="0">
              <a:latin typeface="Arial" panose="020B0604020202020204" pitchFamily="34" charset="0"/>
            </a:endParaRPr>
          </a:p>
          <a:p>
            <a:pPr marL="0" indent="0" algn="just">
              <a:buNone/>
            </a:pPr>
            <a:r>
              <a:rPr lang="fr-FR" noProof="0" dirty="0">
                <a:latin typeface="Arial" panose="020B0604020202020204" pitchFamily="34" charset="0"/>
              </a:rPr>
              <a:t>Au fil du temps, elles peuvent isoler les utilisateurs de tout point de vue ou intérêt différent du leur. </a:t>
            </a:r>
          </a:p>
          <a:p>
            <a:pPr marL="0" indent="0" algn="just">
              <a:buNone/>
            </a:pPr>
            <a:r>
              <a:rPr lang="fr-FR" noProof="0" dirty="0">
                <a:latin typeface="Arial" panose="020B0604020202020204" pitchFamily="34" charset="0"/>
              </a:rPr>
              <a:t>               </a:t>
            </a:r>
          </a:p>
          <a:p>
            <a:pPr marL="0" indent="0" algn="just">
              <a:buNone/>
            </a:pPr>
            <a:r>
              <a:rPr lang="fr-FR" noProof="0" dirty="0">
                <a:latin typeface="Arial" panose="020B0604020202020204" pitchFamily="34" charset="0"/>
              </a:rPr>
              <a:t>À long terme, cela peut limiter la compréhension de sujets ou d'événements complexes et réduire l'empathie et le dialogue entre les différents groupes.</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7" y="3609664"/>
            <a:ext cx="1466237" cy="2959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28" y="5038209"/>
            <a:ext cx="1466236" cy="503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27" y="1899103"/>
            <a:ext cx="1587515" cy="41619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445" y="1366910"/>
            <a:ext cx="2345488" cy="299196"/>
          </a:xfrm>
          <a:prstGeom prst="rect">
            <a:avLst/>
          </a:prstGeom>
        </p:spPr>
      </p:pic>
    </p:spTree>
    <p:extLst>
      <p:ext uri="{BB962C8B-B14F-4D97-AF65-F5344CB8AC3E}">
        <p14:creationId xmlns:p14="http://schemas.microsoft.com/office/powerpoint/2010/main" val="606223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en-GB" b="1" cap="all" noProof="0" dirty="0">
                <a:latin typeface="Arial Narrow" panose="020B0604020202020204" pitchFamily="34" charset="0"/>
              </a:rPr>
              <a:t>CHAMBRES D’ECHO </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082909" y="2278983"/>
            <a:ext cx="9082547" cy="2219433"/>
          </a:xfrm>
        </p:spPr>
        <p:txBody>
          <a:bodyPr>
            <a:normAutofit fontScale="92500" lnSpcReduction="20000"/>
          </a:bodyPr>
          <a:lstStyle/>
          <a:p>
            <a:pPr marL="0" indent="0" algn="just">
              <a:buNone/>
            </a:pPr>
            <a:endParaRPr lang="en-GB" b="1" noProof="0" dirty="0">
              <a:latin typeface="Arial" panose="020B0604020202020204" pitchFamily="34" charset="0"/>
            </a:endParaRPr>
          </a:p>
          <a:p>
            <a:pPr marL="0" indent="0" algn="just">
              <a:buNone/>
            </a:pPr>
            <a:endParaRPr lang="en-GB" b="1" noProof="0" dirty="0">
              <a:latin typeface="Arial" panose="020B0604020202020204" pitchFamily="34" charset="0"/>
            </a:endParaRPr>
          </a:p>
          <a:p>
            <a:pPr marL="0" indent="0" algn="just">
              <a:buNone/>
            </a:pPr>
            <a:r>
              <a:rPr lang="fr-FR" sz="3000" b="1" noProof="0" dirty="0">
                <a:latin typeface="Arial" panose="020B0604020202020204" pitchFamily="34" charset="0"/>
              </a:rPr>
              <a:t>Les chambres d'écho sont des espaces sociaux dans lesquels les idées, les opinions et les croyances sont renforcées par la répétition au sein d'un groupe fermé</a:t>
            </a:r>
          </a:p>
          <a:p>
            <a:pPr marL="0" indent="0" algn="just">
              <a:buNone/>
            </a:pPr>
            <a:endParaRPr lang="en-GB"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59" y="3231957"/>
            <a:ext cx="1587515" cy="41619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445" y="1366910"/>
            <a:ext cx="2345488" cy="299196"/>
          </a:xfrm>
          <a:prstGeom prst="rect">
            <a:avLst/>
          </a:prstGeom>
        </p:spPr>
      </p:pic>
    </p:spTree>
    <p:extLst>
      <p:ext uri="{BB962C8B-B14F-4D97-AF65-F5344CB8AC3E}">
        <p14:creationId xmlns:p14="http://schemas.microsoft.com/office/powerpoint/2010/main" val="1499530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fr-FR" sz="3500" b="1" cap="all" noProof="0" dirty="0">
                <a:latin typeface="Arial Narrow" panose="020B0604020202020204" pitchFamily="34" charset="0"/>
              </a:rPr>
              <a:t>LA MÊME HISTOIRE, UNE PERSPECTIVE DIFFÉRENTE</a:t>
            </a:r>
            <a:endParaRPr lang="en-GB" sz="3500" b="1" cap="all" noProof="0"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lnSpcReduction="10000"/>
          </a:bodyPr>
          <a:lstStyle/>
          <a:p>
            <a:pPr marL="0" indent="0">
              <a:buNone/>
            </a:pPr>
            <a:r>
              <a:rPr lang="en-GB" b="1" noProof="0" dirty="0">
                <a:latin typeface="Arial" panose="020B0604020202020204" pitchFamily="34" charset="0"/>
              </a:rPr>
              <a:t>Durée</a:t>
            </a:r>
            <a:r>
              <a:rPr lang="en-GB" noProof="0" dirty="0">
                <a:latin typeface="Arial" panose="020B0604020202020204" pitchFamily="34" charset="0"/>
              </a:rPr>
              <a:t>: 30-45 minutes</a:t>
            </a:r>
          </a:p>
          <a:p>
            <a:pPr marL="0" indent="0">
              <a:buNone/>
            </a:pPr>
            <a:endParaRPr lang="en-GB" b="1" noProof="0" dirty="0">
              <a:latin typeface="Arial" panose="020B0604020202020204" pitchFamily="34" charset="0"/>
            </a:endParaRPr>
          </a:p>
          <a:p>
            <a:pPr marL="0" indent="0">
              <a:buNone/>
            </a:pPr>
            <a:r>
              <a:rPr lang="fr-FR" b="1" noProof="0" dirty="0">
                <a:latin typeface="Arial" panose="020B0604020202020204" pitchFamily="34" charset="0"/>
              </a:rPr>
              <a:t>Équipement : </a:t>
            </a:r>
            <a:r>
              <a:rPr lang="fr-FR" noProof="0" dirty="0">
                <a:latin typeface="Arial" panose="020B0604020202020204" pitchFamily="34" charset="0"/>
              </a:rPr>
              <a:t>Ordinateur avec Microsoft PPT, tableau blanc interactif ou rétroprojecteur, titres d'activités imprimés pour chaque groupe.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Mise en place : </a:t>
            </a:r>
            <a:r>
              <a:rPr lang="fr-FR" noProof="0" dirty="0">
                <a:latin typeface="Arial" panose="020B0604020202020204" pitchFamily="34" charset="0"/>
              </a:rPr>
              <a:t>Simuler l'effet de bulle de filtres et les effets de chambre d'écho en démontrant les conséquences de ne recevoir des informations que de sources qui transmettent la même perspective.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432" y="1361060"/>
            <a:ext cx="3849632" cy="155448"/>
          </a:xfrm>
          <a:prstGeom prst="rect">
            <a:avLst/>
          </a:prstGeom>
        </p:spPr>
      </p:pic>
    </p:spTree>
    <p:extLst>
      <p:ext uri="{BB962C8B-B14F-4D97-AF65-F5344CB8AC3E}">
        <p14:creationId xmlns:p14="http://schemas.microsoft.com/office/powerpoint/2010/main" val="1039558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fr-FR" sz="3500" b="1" cap="all" noProof="0" dirty="0">
                <a:latin typeface="Arial Narrow" panose="020B0604020202020204" pitchFamily="34" charset="0"/>
              </a:rPr>
              <a:t>LA MÊME HISTOIRE, UNE PERSPECTIVE DIFFÉRENTE</a:t>
            </a:r>
            <a:endParaRPr lang="en-GB" sz="3500" b="1" cap="all" noProof="0"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Dans vos groupes, </a:t>
            </a:r>
            <a:r>
              <a:rPr lang="fr-FR" noProof="0" dirty="0">
                <a:latin typeface="Arial" panose="020B0604020202020204" pitchFamily="34" charset="0"/>
              </a:rPr>
              <a:t>lisez vos titres et essayez de comprendre :</a:t>
            </a:r>
          </a:p>
          <a:p>
            <a:pPr marL="0" indent="0">
              <a:buNone/>
            </a:pPr>
            <a:endParaRPr lang="en-GB" dirty="0">
              <a:latin typeface="Arial" panose="020B0604020202020204" pitchFamily="34" charset="0"/>
            </a:endParaRPr>
          </a:p>
          <a:p>
            <a:pPr marL="914400" lvl="1" indent="-457200">
              <a:buAutoNum type="alphaLcParenR"/>
            </a:pPr>
            <a:r>
              <a:rPr lang="fr-FR" dirty="0"/>
              <a:t>Qui est impliqué dans cette histoire ? </a:t>
            </a:r>
          </a:p>
          <a:p>
            <a:pPr marL="914400" lvl="1" indent="-457200">
              <a:buAutoNum type="alphaLcParenR"/>
            </a:pPr>
            <a:r>
              <a:rPr lang="fr-FR" dirty="0"/>
              <a:t>Que leur est-il arrivé ? </a:t>
            </a:r>
          </a:p>
          <a:p>
            <a:pPr marL="914400" lvl="1" indent="-457200">
              <a:buAutoNum type="alphaLcParenR"/>
            </a:pPr>
            <a:r>
              <a:rPr lang="fr-FR" dirty="0"/>
              <a:t>Quelqu'un est-il responsable de ce problème ou de cet événement ? </a:t>
            </a:r>
          </a:p>
          <a:p>
            <a:pPr marL="914400" lvl="1" indent="-457200">
              <a:buAutoNum type="alphaLcParenR"/>
            </a:pPr>
            <a:r>
              <a:rPr lang="fr-FR" dirty="0"/>
              <a:t>Que pense le groupe de cette histoire et de ces sujets ?</a:t>
            </a:r>
            <a:endParaRPr lang="en-GB"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432" y="1361060"/>
            <a:ext cx="3849632" cy="155448"/>
          </a:xfrm>
          <a:prstGeom prst="rect">
            <a:avLst/>
          </a:prstGeom>
        </p:spPr>
      </p:pic>
      <p:sp>
        <p:nvSpPr>
          <p:cNvPr id="8" name="TextBox 7"/>
          <p:cNvSpPr txBox="1"/>
          <p:nvPr/>
        </p:nvSpPr>
        <p:spPr>
          <a:xfrm>
            <a:off x="540328" y="4950372"/>
            <a:ext cx="10700486" cy="830997"/>
          </a:xfrm>
          <a:prstGeom prst="rect">
            <a:avLst/>
          </a:prstGeom>
          <a:noFill/>
        </p:spPr>
        <p:txBody>
          <a:bodyPr wrap="square" rtlCol="0">
            <a:spAutoFit/>
          </a:bodyPr>
          <a:lstStyle/>
          <a:p>
            <a:r>
              <a:rPr lang="fr-FR" sz="2400" b="1" dirty="0"/>
              <a:t>Après 10 minutes </a:t>
            </a:r>
            <a:r>
              <a:rPr lang="fr-FR" sz="2400" dirty="0"/>
              <a:t>: chaque groupe doit à tour de rôle présenter son titre au reste de la classe, et décrire les détails de ce qui s'est passé dans cette nouvelle histoire. </a:t>
            </a:r>
          </a:p>
        </p:txBody>
      </p:sp>
    </p:spTree>
    <p:extLst>
      <p:ext uri="{BB962C8B-B14F-4D97-AF65-F5344CB8AC3E}">
        <p14:creationId xmlns:p14="http://schemas.microsoft.com/office/powerpoint/2010/main" val="3181157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TITRES POSITIFS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a:buFontTx/>
              <a:buChar char="-"/>
            </a:pPr>
            <a:r>
              <a:rPr lang="fr-FR" noProof="0" dirty="0">
                <a:latin typeface="Arial" panose="020B0604020202020204" pitchFamily="34" charset="0"/>
              </a:rPr>
              <a:t>Des enfants courageux défendent leur avenir, en faisant ce qu'il faut pour leur planète.</a:t>
            </a:r>
          </a:p>
          <a:p>
            <a:pPr>
              <a:buFontTx/>
              <a:buChar char="-"/>
            </a:pPr>
            <a:endParaRPr lang="fr-FR" noProof="0" dirty="0">
              <a:latin typeface="Arial" panose="020B0604020202020204" pitchFamily="34" charset="0"/>
            </a:endParaRPr>
          </a:p>
          <a:p>
            <a:pPr>
              <a:buFontTx/>
              <a:buChar char="-"/>
            </a:pPr>
            <a:r>
              <a:rPr lang="fr-FR" noProof="0" dirty="0">
                <a:latin typeface="Arial" panose="020B0604020202020204" pitchFamily="34" charset="0"/>
              </a:rPr>
              <a:t>Quels superstars : des enfants du monde entier sortent courageusement de leur classe pour protester contre la destruction d’une usine.</a:t>
            </a:r>
          </a:p>
          <a:p>
            <a:pPr>
              <a:buFontTx/>
              <a:buChar char="-"/>
            </a:pPr>
            <a:endParaRPr lang="fr-FR" noProof="0" dirty="0">
              <a:latin typeface="Arial" panose="020B0604020202020204" pitchFamily="34" charset="0"/>
            </a:endParaRPr>
          </a:p>
          <a:p>
            <a:pPr>
              <a:buFontTx/>
              <a:buChar char="-"/>
            </a:pPr>
            <a:r>
              <a:rPr lang="fr-FR" noProof="0" dirty="0">
                <a:latin typeface="Arial" panose="020B0604020202020204" pitchFamily="34" charset="0"/>
              </a:rPr>
              <a:t>Protecteurs de la planète ! Des jeunes montrent aux adultes comment faire et se mobilisent pour assurer leur avenir.</a:t>
            </a:r>
          </a:p>
          <a:p>
            <a:pPr>
              <a:buFontTx/>
              <a:buChar char="-"/>
            </a:pPr>
            <a:endParaRPr lang="fr-FR"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88" y="1361060"/>
            <a:ext cx="3849632" cy="155448"/>
          </a:xfrm>
          <a:prstGeom prst="rect">
            <a:avLst/>
          </a:prstGeom>
        </p:spPr>
      </p:pic>
    </p:spTree>
    <p:extLst>
      <p:ext uri="{BB962C8B-B14F-4D97-AF65-F5344CB8AC3E}">
        <p14:creationId xmlns:p14="http://schemas.microsoft.com/office/powerpoint/2010/main" val="3299730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a:latin typeface="Arial Narrow" panose="020B0604020202020204" pitchFamily="34" charset="0"/>
              </a:rPr>
              <a:t>TITRES </a:t>
            </a:r>
            <a:r>
              <a:rPr lang="en-GB" sz="3500" b="1" cap="all" dirty="0">
                <a:latin typeface="Arial Narrow" panose="020B0604020202020204" pitchFamily="34" charset="0"/>
              </a:rPr>
              <a:t>NEGATIFS </a:t>
            </a:r>
            <a:endParaRPr lang="en-GB" sz="3500" b="1" cap="all" noProof="0"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fontScale="92500"/>
          </a:bodyPr>
          <a:lstStyle/>
          <a:p>
            <a:pPr>
              <a:buFontTx/>
              <a:buChar char="-"/>
            </a:pPr>
            <a:r>
              <a:rPr lang="fr-FR" noProof="0" dirty="0">
                <a:latin typeface="Arial" panose="020B0604020202020204" pitchFamily="34" charset="0"/>
              </a:rPr>
              <a:t>Des enfants égoïstes gâchent une journée </a:t>
            </a:r>
            <a:r>
              <a:rPr lang="fr-FR" dirty="0">
                <a:latin typeface="Arial" panose="020B0604020202020204" pitchFamily="34" charset="0"/>
              </a:rPr>
              <a:t>d’école </a:t>
            </a:r>
            <a:r>
              <a:rPr lang="fr-FR" noProof="0" dirty="0">
                <a:latin typeface="Arial" panose="020B0604020202020204" pitchFamily="34" charset="0"/>
              </a:rPr>
              <a:t>en abandonnant leurs cours pour assister à des manifestations inutiles.</a:t>
            </a:r>
          </a:p>
          <a:p>
            <a:pPr>
              <a:buFontTx/>
              <a:buChar char="-"/>
            </a:pPr>
            <a:endParaRPr lang="fr-FR" noProof="0" dirty="0">
              <a:latin typeface="Arial" panose="020B0604020202020204" pitchFamily="34" charset="0"/>
            </a:endParaRPr>
          </a:p>
          <a:p>
            <a:pPr>
              <a:buFontTx/>
              <a:buChar char="-"/>
            </a:pPr>
            <a:r>
              <a:rPr lang="fr-FR" dirty="0">
                <a:latin typeface="Arial" panose="020B0604020202020204" pitchFamily="34" charset="0"/>
              </a:rPr>
              <a:t>D</a:t>
            </a:r>
            <a:r>
              <a:rPr lang="fr-FR" noProof="0" dirty="0">
                <a:latin typeface="Arial" panose="020B0604020202020204" pitchFamily="34" charset="0"/>
              </a:rPr>
              <a:t>es enfants paresseux se servent des manifestations contre le changement climatique comme excuse pour ne pas aller à l'école.</a:t>
            </a:r>
          </a:p>
          <a:p>
            <a:pPr>
              <a:buFontTx/>
              <a:buChar char="-"/>
            </a:pPr>
            <a:endParaRPr lang="fr-FR" noProof="0" dirty="0">
              <a:latin typeface="Arial" panose="020B0604020202020204" pitchFamily="34" charset="0"/>
            </a:endParaRPr>
          </a:p>
          <a:p>
            <a:pPr>
              <a:buFontTx/>
              <a:buChar char="-"/>
            </a:pPr>
            <a:r>
              <a:rPr lang="fr-FR" noProof="0" dirty="0">
                <a:latin typeface="Arial" panose="020B0604020202020204" pitchFamily="34" charset="0"/>
              </a:rPr>
              <a:t>La panique des parents ! Des étudiants égoïstes font peur à leurs parents et s'enfuient </a:t>
            </a:r>
            <a:r>
              <a:rPr lang="fr-FR" dirty="0">
                <a:latin typeface="Arial" panose="020B0604020202020204" pitchFamily="34" charset="0"/>
              </a:rPr>
              <a:t>de leur établissement scolaires </a:t>
            </a:r>
            <a:r>
              <a:rPr lang="fr-FR" noProof="0" dirty="0">
                <a:latin typeface="Arial" panose="020B0604020202020204" pitchFamily="34" charset="0"/>
              </a:rPr>
              <a:t>sans avertir personne.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88" y="1361060"/>
            <a:ext cx="3849632" cy="155448"/>
          </a:xfrm>
          <a:prstGeom prst="rect">
            <a:avLst/>
          </a:prstGeom>
        </p:spPr>
      </p:pic>
    </p:spTree>
    <p:extLst>
      <p:ext uri="{BB962C8B-B14F-4D97-AF65-F5344CB8AC3E}">
        <p14:creationId xmlns:p14="http://schemas.microsoft.com/office/powerpoint/2010/main" val="4227869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dirty="0">
                <a:latin typeface="Arial Narrow" panose="020B0604020202020204" pitchFamily="34" charset="0"/>
              </a:rPr>
              <a:t>TITRES NEUTRES</a:t>
            </a:r>
            <a:endParaRPr lang="en-GB" sz="3500" b="1" cap="all" noProof="0"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a:buFontTx/>
              <a:buChar char="-"/>
            </a:pPr>
            <a:r>
              <a:rPr lang="fr-FR" noProof="0" dirty="0">
                <a:latin typeface="Arial" panose="020B0604020202020204" pitchFamily="34" charset="0"/>
              </a:rPr>
              <a:t>Le 14 juillet, des grèves de jeunes pour le climat ont lieu dans le monde entier.</a:t>
            </a:r>
          </a:p>
          <a:p>
            <a:pPr>
              <a:buFontTx/>
              <a:buChar char="-"/>
            </a:pPr>
            <a:endParaRPr lang="fr-FR" noProof="0" dirty="0">
              <a:latin typeface="Arial" panose="020B0604020202020204" pitchFamily="34" charset="0"/>
            </a:endParaRPr>
          </a:p>
          <a:p>
            <a:pPr>
              <a:buFontTx/>
              <a:buChar char="-"/>
            </a:pPr>
            <a:r>
              <a:rPr lang="fr-FR" noProof="0" dirty="0">
                <a:latin typeface="Arial" panose="020B0604020202020204" pitchFamily="34" charset="0"/>
              </a:rPr>
              <a:t>Plus d'un million d'enfants du monde entier assistent aux manifestations contre le changement climatique.</a:t>
            </a:r>
          </a:p>
          <a:p>
            <a:pPr>
              <a:buFontTx/>
              <a:buChar char="-"/>
            </a:pPr>
            <a:endParaRPr lang="fr-FR" noProof="0" dirty="0">
              <a:latin typeface="Arial" panose="020B0604020202020204" pitchFamily="34" charset="0"/>
            </a:endParaRPr>
          </a:p>
          <a:p>
            <a:pPr>
              <a:buFontTx/>
              <a:buChar char="-"/>
            </a:pPr>
            <a:r>
              <a:rPr lang="fr-FR" noProof="0" dirty="0">
                <a:latin typeface="Arial" panose="020B0604020202020204" pitchFamily="34" charset="0"/>
              </a:rPr>
              <a:t>Les enfants du monde entier militent aujourd’hui pour le climat!</a:t>
            </a:r>
          </a:p>
          <a:p>
            <a:pPr>
              <a:buFontTx/>
              <a:buChar char="-"/>
            </a:pPr>
            <a:endParaRPr lang="fr-FR" noProof="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88" y="1361060"/>
            <a:ext cx="3849632" cy="155448"/>
          </a:xfrm>
          <a:prstGeom prst="rect">
            <a:avLst/>
          </a:prstGeom>
        </p:spPr>
      </p:pic>
    </p:spTree>
    <p:extLst>
      <p:ext uri="{BB962C8B-B14F-4D97-AF65-F5344CB8AC3E}">
        <p14:creationId xmlns:p14="http://schemas.microsoft.com/office/powerpoint/2010/main" val="2819852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err="1">
                <a:latin typeface="Arial Narrow" panose="020B0604020202020204" pitchFamily="34" charset="0"/>
              </a:rPr>
              <a:t>L'effet</a:t>
            </a:r>
            <a:r>
              <a:rPr lang="en-GB" sz="3500" b="1" cap="all" noProof="0" dirty="0">
                <a:latin typeface="Arial Narrow" panose="020B0604020202020204" pitchFamily="34" charset="0"/>
              </a:rPr>
              <a:t> "</a:t>
            </a:r>
            <a:r>
              <a:rPr lang="en-GB" sz="3500" b="1" cap="all" noProof="0" dirty="0" err="1">
                <a:latin typeface="Arial Narrow" panose="020B0604020202020204" pitchFamily="34" charset="0"/>
              </a:rPr>
              <a:t>bulle</a:t>
            </a:r>
            <a:r>
              <a:rPr lang="en-GB" sz="3500" b="1" cap="all" noProof="0" dirty="0">
                <a:latin typeface="Arial Narrow" panose="020B0604020202020204" pitchFamily="34" charset="0"/>
              </a:rPr>
              <a:t> DE FILTRES”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spcAft>
                <a:spcPts val="1200"/>
              </a:spcAft>
              <a:buNone/>
            </a:pPr>
            <a:r>
              <a:rPr lang="fr-FR" noProof="0" dirty="0">
                <a:latin typeface="Arial" panose="020B0604020202020204" pitchFamily="34" charset="0"/>
              </a:rPr>
              <a:t>Pouvez-vous voir comment les gens se retrouvent avec différentes versions d'une même histoire, selon les sources de leurs informations ? </a:t>
            </a:r>
          </a:p>
          <a:p>
            <a:pPr marL="0" indent="0">
              <a:spcAft>
                <a:spcPts val="1200"/>
              </a:spcAft>
              <a:buNone/>
            </a:pPr>
            <a:r>
              <a:rPr lang="fr-FR" noProof="0" dirty="0">
                <a:latin typeface="Arial" panose="020B0604020202020204" pitchFamily="34" charset="0"/>
              </a:rPr>
              <a:t>Cela se produit lorsque nous ne recevons nos informations que de sources limitées, qui ne présentent qu'un seul côté de l'histoire. </a:t>
            </a:r>
          </a:p>
          <a:p>
            <a:pPr marL="0" indent="0">
              <a:spcAft>
                <a:spcPts val="1200"/>
              </a:spcAft>
              <a:buNone/>
            </a:pPr>
            <a:r>
              <a:rPr lang="fr-FR" b="1" noProof="0" dirty="0">
                <a:latin typeface="Arial" panose="020B0604020202020204" pitchFamily="34" charset="0"/>
              </a:rPr>
              <a:t>Question : </a:t>
            </a:r>
            <a:r>
              <a:rPr lang="fr-FR" i="1" noProof="0" dirty="0">
                <a:latin typeface="Arial" panose="020B0604020202020204" pitchFamily="34" charset="0"/>
              </a:rPr>
              <a:t>que pourrait-il se passer si d'autres perspectives ou sources d'information sont filtrées lorsque nous lisons les actualités, que ce soit en ligne ou hors ligne ?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88" y="1361060"/>
            <a:ext cx="3849632" cy="155448"/>
          </a:xfrm>
          <a:prstGeom prst="rect">
            <a:avLst/>
          </a:prstGeom>
        </p:spPr>
      </p:pic>
    </p:spTree>
    <p:extLst>
      <p:ext uri="{BB962C8B-B14F-4D97-AF65-F5344CB8AC3E}">
        <p14:creationId xmlns:p14="http://schemas.microsoft.com/office/powerpoint/2010/main" val="3124672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500" b="1" cap="all" noProof="0" dirty="0" err="1">
                <a:latin typeface="Arial Narrow" panose="020B0604020202020204" pitchFamily="34" charset="0"/>
              </a:rPr>
              <a:t>L'effet</a:t>
            </a:r>
            <a:r>
              <a:rPr lang="en-GB" sz="3500" b="1" cap="all" noProof="0" dirty="0">
                <a:latin typeface="Arial Narrow" panose="020B0604020202020204" pitchFamily="34" charset="0"/>
              </a:rPr>
              <a:t> "</a:t>
            </a:r>
            <a:r>
              <a:rPr lang="en-GB" sz="3500" b="1" cap="all" noProof="0" dirty="0" err="1">
                <a:latin typeface="Arial Narrow" panose="020B0604020202020204" pitchFamily="34" charset="0"/>
              </a:rPr>
              <a:t>bulle</a:t>
            </a:r>
            <a:r>
              <a:rPr lang="en-GB" sz="3500" b="1" cap="all" noProof="0" dirty="0">
                <a:latin typeface="Arial Narrow" panose="020B0604020202020204" pitchFamily="34" charset="0"/>
              </a:rPr>
              <a:t> DE FILTRES”</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2125348"/>
            <a:ext cx="10813472" cy="3966690"/>
          </a:xfrm>
        </p:spPr>
        <p:txBody>
          <a:bodyPr>
            <a:normAutofit/>
          </a:bodyPr>
          <a:lstStyle/>
          <a:p>
            <a:pPr marL="514350" indent="-514350">
              <a:spcAft>
                <a:spcPts val="1200"/>
              </a:spcAft>
              <a:buFont typeface="+mj-lt"/>
              <a:buAutoNum type="arabicPeriod"/>
            </a:pPr>
            <a:r>
              <a:rPr lang="fr-FR" dirty="0">
                <a:latin typeface="Arial" panose="020B0604020202020204" pitchFamily="34" charset="0"/>
              </a:rPr>
              <a:t>Quels sont les avantages et les inconvénients des chambres d'écho ?</a:t>
            </a:r>
          </a:p>
          <a:p>
            <a:pPr marL="514350" indent="-514350">
              <a:spcAft>
                <a:spcPts val="1200"/>
              </a:spcAft>
              <a:buFont typeface="+mj-lt"/>
              <a:buAutoNum type="arabicPeriod"/>
            </a:pPr>
            <a:r>
              <a:rPr lang="fr-FR" dirty="0">
                <a:latin typeface="Arial" panose="020B0604020202020204" pitchFamily="34" charset="0"/>
              </a:rPr>
              <a:t>Pourquoi pourrait-il être bénéfique de lire diverses sources d'information ou de parler à des personnes ayant des opinions, des croyances ou des intérêts différents des vôtres ?</a:t>
            </a:r>
          </a:p>
          <a:p>
            <a:pPr marL="514350" indent="-514350">
              <a:spcAft>
                <a:spcPts val="1200"/>
              </a:spcAft>
              <a:buFont typeface="+mj-lt"/>
              <a:buAutoNum type="arabicPeriod"/>
            </a:pPr>
            <a:r>
              <a:rPr lang="fr-FR" dirty="0">
                <a:latin typeface="Arial" panose="020B0604020202020204" pitchFamily="34" charset="0"/>
              </a:rPr>
              <a:t>Quelles mesures pouvez-vous prendre pour "sortir" d'une chambre d'écho ou faire "éclater" une bulle de filtres ?</a:t>
            </a:r>
          </a:p>
          <a:p>
            <a:pPr marL="514350" indent="-514350">
              <a:spcAft>
                <a:spcPts val="1200"/>
              </a:spcAft>
              <a:buFont typeface="+mj-lt"/>
              <a:buAutoNum type="arabicPeriod"/>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88" y="1361060"/>
            <a:ext cx="3849632" cy="155448"/>
          </a:xfrm>
          <a:prstGeom prst="rect">
            <a:avLst/>
          </a:prstGeom>
        </p:spPr>
      </p:pic>
    </p:spTree>
    <p:extLst>
      <p:ext uri="{BB962C8B-B14F-4D97-AF65-F5344CB8AC3E}">
        <p14:creationId xmlns:p14="http://schemas.microsoft.com/office/powerpoint/2010/main" val="38988100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en-GB" b="1" cap="all" noProof="0" dirty="0">
                <a:latin typeface="Arial Narrow" panose="020B0604020202020204" pitchFamily="34" charset="0"/>
              </a:rPr>
              <a:t>POINTS CLÉS À RETENIR </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271252" y="2014762"/>
            <a:ext cx="9082547" cy="4096416"/>
          </a:xfrm>
        </p:spPr>
        <p:txBody>
          <a:bodyPr>
            <a:normAutofit/>
          </a:bodyPr>
          <a:lstStyle/>
          <a:p>
            <a:pPr marL="0" indent="0" algn="just">
              <a:buNone/>
            </a:pPr>
            <a:r>
              <a:rPr lang="fr-FR" sz="2000" b="1" noProof="0" dirty="0">
                <a:latin typeface="Arial" panose="020B0604020202020204" pitchFamily="34" charset="0"/>
              </a:rPr>
              <a:t>Rappelez-vous que ce que vous voyez en ligne n'est pas le fruit du hasard.</a:t>
            </a:r>
          </a:p>
          <a:p>
            <a:pPr marL="0" indent="0" algn="just">
              <a:buNone/>
            </a:pPr>
            <a:endParaRPr lang="fr-FR" sz="2000" b="1" noProof="0" dirty="0">
              <a:latin typeface="Arial" panose="020B0604020202020204" pitchFamily="34" charset="0"/>
            </a:endParaRPr>
          </a:p>
          <a:p>
            <a:pPr marL="0" indent="0" algn="just">
              <a:buNone/>
            </a:pPr>
            <a:r>
              <a:rPr lang="fr-FR" sz="2000" b="1" noProof="0" dirty="0">
                <a:latin typeface="Arial" panose="020B0604020202020204" pitchFamily="34" charset="0"/>
              </a:rPr>
              <a:t>Effacez vos "cookies" de temps en temps.</a:t>
            </a:r>
          </a:p>
          <a:p>
            <a:pPr marL="0" indent="0" algn="just">
              <a:buNone/>
            </a:pPr>
            <a:endParaRPr lang="fr-FR" sz="2000" b="1" noProof="0" dirty="0">
              <a:latin typeface="Arial" panose="020B0604020202020204" pitchFamily="34" charset="0"/>
            </a:endParaRPr>
          </a:p>
          <a:p>
            <a:pPr marL="0" indent="0" algn="just">
              <a:buNone/>
            </a:pPr>
            <a:r>
              <a:rPr lang="fr-FR" sz="2000" b="1" noProof="0" dirty="0">
                <a:latin typeface="Arial" panose="020B0604020202020204" pitchFamily="34" charset="0"/>
              </a:rPr>
              <a:t>Effacez l'historique de votre navigateur de temps en temps.</a:t>
            </a:r>
          </a:p>
          <a:p>
            <a:pPr marL="0" indent="0" algn="just">
              <a:buNone/>
            </a:pPr>
            <a:endParaRPr lang="fr-FR" sz="2000" b="1" noProof="0" dirty="0">
              <a:latin typeface="Arial" panose="020B0604020202020204" pitchFamily="34" charset="0"/>
            </a:endParaRPr>
          </a:p>
          <a:p>
            <a:pPr marL="0" indent="0" algn="just">
              <a:buNone/>
            </a:pPr>
            <a:r>
              <a:rPr lang="fr-FR" sz="2000" b="1" noProof="0" dirty="0">
                <a:latin typeface="Arial" panose="020B0604020202020204" pitchFamily="34" charset="0"/>
              </a:rPr>
              <a:t>Adoptez la diversité et rejetez les stéréotypes.</a:t>
            </a:r>
          </a:p>
          <a:p>
            <a:pPr marL="0" indent="0" algn="just">
              <a:buNone/>
            </a:pPr>
            <a:endParaRPr lang="fr-FR" sz="2000" b="1" noProof="0" dirty="0">
              <a:latin typeface="Arial" panose="020B0604020202020204" pitchFamily="34" charset="0"/>
            </a:endParaRPr>
          </a:p>
          <a:p>
            <a:pPr marL="0" indent="0" algn="just">
              <a:buNone/>
            </a:pPr>
            <a:r>
              <a:rPr lang="fr-FR" sz="2000" b="1" noProof="0" dirty="0">
                <a:latin typeface="Arial" panose="020B0604020202020204" pitchFamily="34" charset="0"/>
              </a:rPr>
              <a:t>Vérifiez vos biais de confirmation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09" y="2208181"/>
            <a:ext cx="1466237" cy="2959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56" y="4738783"/>
            <a:ext cx="1466236" cy="503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670" y="3942394"/>
            <a:ext cx="1400317" cy="36711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70" y="3036631"/>
            <a:ext cx="1466236" cy="5035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6404" y="1371826"/>
            <a:ext cx="2268404" cy="28936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78" y="5591931"/>
            <a:ext cx="1466237" cy="295922"/>
          </a:xfrm>
          <a:prstGeom prst="rect">
            <a:avLst/>
          </a:prstGeom>
        </p:spPr>
      </p:pic>
    </p:spTree>
    <p:extLst>
      <p:ext uri="{BB962C8B-B14F-4D97-AF65-F5344CB8AC3E}">
        <p14:creationId xmlns:p14="http://schemas.microsoft.com/office/powerpoint/2010/main" val="338727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6474"/>
            <a:ext cx="11651673" cy="6342611"/>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normAutofit/>
          </a:bodyPr>
          <a:lstStyle/>
          <a:p>
            <a:pPr algn="r"/>
            <a:r>
              <a:rPr lang="fr-FR" b="1" cap="all" dirty="0">
                <a:latin typeface="Arial Narrow" panose="020B0606020202030204" pitchFamily="34" charset="0"/>
              </a:rPr>
              <a:t>THÈME CLÉ 1</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399" y="3643744"/>
            <a:ext cx="7657309" cy="1614055"/>
          </a:xfrm>
        </p:spPr>
        <p:txBody>
          <a:bodyPr/>
          <a:lstStyle/>
          <a:p>
            <a:pPr algn="r"/>
            <a:r>
              <a:rPr lang="fr-FR" cap="all" dirty="0">
                <a:latin typeface="Arial" panose="020B0604020202020204" pitchFamily="34" charset="0"/>
                <a:cs typeface="Arial" panose="020B0604020202020204" pitchFamily="34" charset="0"/>
              </a:rPr>
              <a:t>L’ENVIRONNEMENT MÉDIATIQUE</a:t>
            </a:r>
            <a:endParaRPr lang="fr-FR"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652547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en-GB" b="1" cap="all" noProof="0" dirty="0">
                <a:latin typeface="Arial Narrow" panose="020B0604020202020204" pitchFamily="34" charset="0"/>
              </a:rPr>
              <a:t>QUIZZ</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lstStyle/>
          <a:p>
            <a:pPr algn="r"/>
            <a:r>
              <a:rPr lang="en-GB" noProof="0" dirty="0">
                <a:latin typeface="Arial" panose="020B0604020202020204" pitchFamily="34" charset="0"/>
              </a:rPr>
              <a:t>BULLES DE FILTRES/CHAMBRES D’ECHO</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1386141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937680" cy="1090919"/>
          </a:xfrm>
        </p:spPr>
        <p:txBody>
          <a:bodyPr>
            <a:normAutofit/>
          </a:bodyPr>
          <a:lstStyle/>
          <a:p>
            <a:r>
              <a:rPr lang="en-GB" sz="3200" b="1" cap="all" noProof="0" dirty="0">
                <a:solidFill>
                  <a:srgbClr val="FFED00"/>
                </a:solidFill>
                <a:latin typeface="Arial Narrow" panose="020B0604020202020204" pitchFamily="34" charset="0"/>
              </a:rPr>
              <a:t>Q1: </a:t>
            </a:r>
            <a:r>
              <a:rPr lang="fr-FR" sz="3200" b="1" noProof="0" dirty="0">
                <a:latin typeface="Arial Narrow" panose="020B0604020202020204" pitchFamily="34" charset="0"/>
              </a:rPr>
              <a:t>Quel est le principal risque associé aux bulles de filtres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25625"/>
            <a:ext cx="11153977"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Elles pourraient vous empêcher de communiquer avec vos amis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Elles peuvent causer des problèmes sur votre ordinateur</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Elles peuvent vous isoler de points de vue ou d'intérêts différents des vôtres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Elles pourraient vous forcer à acheter des choses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spTree>
    <p:extLst>
      <p:ext uri="{BB962C8B-B14F-4D97-AF65-F5344CB8AC3E}">
        <p14:creationId xmlns:p14="http://schemas.microsoft.com/office/powerpoint/2010/main" val="1568095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937680" cy="1090919"/>
          </a:xfrm>
        </p:spPr>
        <p:txBody>
          <a:bodyPr>
            <a:normAutofit/>
          </a:bodyPr>
          <a:lstStyle/>
          <a:p>
            <a:r>
              <a:rPr lang="en-GB" sz="3200" b="1" cap="all" noProof="0" dirty="0">
                <a:solidFill>
                  <a:srgbClr val="FFED00"/>
                </a:solidFill>
                <a:latin typeface="Arial Narrow" panose="020B0604020202020204" pitchFamily="34" charset="0"/>
              </a:rPr>
              <a:t>Q1: </a:t>
            </a:r>
            <a:r>
              <a:rPr lang="fr-FR" sz="3200" b="1" noProof="0" dirty="0">
                <a:latin typeface="Arial Narrow" panose="020B0604020202020204" pitchFamily="34" charset="0"/>
              </a:rPr>
              <a:t>Quel est le principal risque associé aux bulles de filtres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1004558"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Elles pourraient vous empêcher de communiquer avec vos amis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Elles peuvent causer des problèmes sur votre ordinateur</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Elles peuvent vous isoler de points de vue ou d'intérêts différents des vôtres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Elles pourraient vous forcer à acheter des choses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38" y="3673516"/>
            <a:ext cx="661181" cy="728904"/>
          </a:xfrm>
          <a:prstGeom prst="rect">
            <a:avLst/>
          </a:prstGeom>
        </p:spPr>
      </p:pic>
    </p:spTree>
    <p:extLst>
      <p:ext uri="{BB962C8B-B14F-4D97-AF65-F5344CB8AC3E}">
        <p14:creationId xmlns:p14="http://schemas.microsoft.com/office/powerpoint/2010/main" val="601030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Q2: </a:t>
            </a:r>
            <a:r>
              <a:rPr lang="fr-FR" sz="3200" b="1" noProof="0" dirty="0">
                <a:latin typeface="Arial Narrow" panose="020B0604020202020204" pitchFamily="34" charset="0"/>
              </a:rPr>
              <a:t>Où peut-on trouver des bulles de filtres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Sur vos médias sociaux</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Dans votre bain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A la télévision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Dans un livre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spTree>
    <p:extLst>
      <p:ext uri="{BB962C8B-B14F-4D97-AF65-F5344CB8AC3E}">
        <p14:creationId xmlns:p14="http://schemas.microsoft.com/office/powerpoint/2010/main" val="2461517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Q2: </a:t>
            </a:r>
            <a:r>
              <a:rPr lang="fr-FR" sz="3200" b="1" noProof="0" dirty="0">
                <a:latin typeface="Arial Narrow" panose="020B0604020202020204" pitchFamily="34" charset="0"/>
              </a:rPr>
              <a:t>Où peut-on trouver des bulles de filtres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Sur vos médias sociaux</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Dans votre bain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A la télévision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Dans un livre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09" y="1578266"/>
            <a:ext cx="909055" cy="927496"/>
          </a:xfrm>
          <a:prstGeom prst="rect">
            <a:avLst/>
          </a:prstGeom>
        </p:spPr>
      </p:pic>
    </p:spTree>
    <p:extLst>
      <p:ext uri="{BB962C8B-B14F-4D97-AF65-F5344CB8AC3E}">
        <p14:creationId xmlns:p14="http://schemas.microsoft.com/office/powerpoint/2010/main" val="999141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Q3: </a:t>
            </a:r>
            <a:r>
              <a:rPr lang="fr-FR" sz="3200" b="1" noProof="0" dirty="0">
                <a:latin typeface="Arial Narrow" panose="020B0604020202020204" pitchFamily="34" charset="0"/>
              </a:rPr>
              <a:t>Comment peut-on "percer" la bulle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En changeant votre nom sur vos médias sociaux</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En étant curieux en ligne et en ne regardant pas ce que vous voyez dans votre fil d’actualité</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Avec une aiguille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En cliquant sur les liens suggérés que vous voyez en ligne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spTree>
    <p:extLst>
      <p:ext uri="{BB962C8B-B14F-4D97-AF65-F5344CB8AC3E}">
        <p14:creationId xmlns:p14="http://schemas.microsoft.com/office/powerpoint/2010/main" val="13671325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Q3: </a:t>
            </a:r>
            <a:r>
              <a:rPr lang="fr-FR" sz="3200" b="1" noProof="0" dirty="0">
                <a:latin typeface="Arial Narrow" panose="020B0604020202020204" pitchFamily="34" charset="0"/>
              </a:rPr>
              <a:t>Comment peut-on "percer" la bulle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En changeant votre nom sur vos médias sociaux</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En étant curieux en ligne et en ne regardant pas ce que vous voyez dans votre fil d’actualité</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Avec une aiguille</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En cliquant sur les liens suggérés que vous voyez en ligne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15" y="1422818"/>
            <a:ext cx="3849632" cy="1554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09" y="2524527"/>
            <a:ext cx="893267" cy="911388"/>
          </a:xfrm>
          <a:prstGeom prst="rect">
            <a:avLst/>
          </a:prstGeom>
        </p:spPr>
      </p:pic>
    </p:spTree>
    <p:extLst>
      <p:ext uri="{BB962C8B-B14F-4D97-AF65-F5344CB8AC3E}">
        <p14:creationId xmlns:p14="http://schemas.microsoft.com/office/powerpoint/2010/main" val="3130521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Q4: </a:t>
            </a:r>
            <a:r>
              <a:rPr lang="en-GB" sz="3200" b="1" noProof="0" dirty="0">
                <a:latin typeface="Arial Narrow" panose="020B0604020202020204" pitchFamily="34" charset="0"/>
              </a:rPr>
              <a:t>Les </a:t>
            </a:r>
            <a:r>
              <a:rPr lang="en-GB" sz="3200" b="1" noProof="0" dirty="0" err="1">
                <a:latin typeface="Arial Narrow" panose="020B0604020202020204" pitchFamily="34" charset="0"/>
              </a:rPr>
              <a:t>chambres</a:t>
            </a:r>
            <a:r>
              <a:rPr lang="en-GB" sz="3200" b="1" noProof="0" dirty="0">
                <a:latin typeface="Arial Narrow" panose="020B0604020202020204" pitchFamily="34" charset="0"/>
              </a:rPr>
              <a:t> </a:t>
            </a:r>
            <a:r>
              <a:rPr lang="en-GB" sz="3200" b="1" noProof="0" dirty="0" err="1">
                <a:latin typeface="Arial Narrow" panose="020B0604020202020204" pitchFamily="34" charset="0"/>
              </a:rPr>
              <a:t>d’écho</a:t>
            </a:r>
            <a:r>
              <a:rPr lang="en-GB" sz="3200" b="1" noProof="0" dirty="0">
                <a:latin typeface="Arial Narrow" panose="020B0604020202020204" pitchFamily="34" charset="0"/>
              </a:rPr>
              <a:t> </a:t>
            </a:r>
            <a:r>
              <a:rPr lang="en-GB" sz="3200" b="1" noProof="0" dirty="0" err="1">
                <a:latin typeface="Arial Narrow" panose="020B0604020202020204" pitchFamily="34" charset="0"/>
              </a:rPr>
              <a:t>sont</a:t>
            </a:r>
            <a:r>
              <a:rPr lang="en-GB" sz="3200" b="1" noProof="0" dirty="0">
                <a:latin typeface="Arial Narrow" panose="020B0604020202020204" pitchFamily="34" charset="0"/>
              </a:rPr>
              <a:t>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981112" cy="4351338"/>
          </a:xfrm>
        </p:spPr>
        <p:txBody>
          <a:bodyPr>
            <a:normAutofit fontScale="92500" lnSpcReduction="10000"/>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Des espaces spécifiques sur les médias sociaux où vous pouvez discuter d'un seul sujet</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dirty="0">
                <a:latin typeface="Arial" panose="020B0604020202020204" pitchFamily="34" charset="0"/>
              </a:rPr>
              <a:t>Des l</a:t>
            </a:r>
            <a:r>
              <a:rPr lang="fr-FR" noProof="0" dirty="0" err="1">
                <a:latin typeface="Arial" panose="020B0604020202020204" pitchFamily="34" charset="0"/>
              </a:rPr>
              <a:t>ocaux</a:t>
            </a:r>
            <a:r>
              <a:rPr lang="fr-FR" noProof="0" dirty="0">
                <a:latin typeface="Arial" panose="020B0604020202020204" pitchFamily="34" charset="0"/>
              </a:rPr>
              <a:t> physiques où l'on peut entendre l'écho des conversations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Des salles en ligne où vous pouvez crier et entendre votre voix en retour</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Des espaces sociaux qui répètent des idées et des opinions en groupe fermé</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13" y="1361060"/>
            <a:ext cx="3849632" cy="155448"/>
          </a:xfrm>
          <a:prstGeom prst="rect">
            <a:avLst/>
          </a:prstGeom>
        </p:spPr>
      </p:pic>
    </p:spTree>
    <p:extLst>
      <p:ext uri="{BB962C8B-B14F-4D97-AF65-F5344CB8AC3E}">
        <p14:creationId xmlns:p14="http://schemas.microsoft.com/office/powerpoint/2010/main" val="144165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en-GB" sz="3200" b="1" cap="all" noProof="0" dirty="0">
                <a:solidFill>
                  <a:srgbClr val="FFED00"/>
                </a:solidFill>
                <a:latin typeface="Arial Narrow" panose="020B0604020202020204" pitchFamily="34" charset="0"/>
              </a:rPr>
              <a:t>Q4: </a:t>
            </a:r>
            <a:r>
              <a:rPr lang="en-GB" sz="3200" b="1" noProof="0" dirty="0">
                <a:latin typeface="Arial Narrow" panose="020B0604020202020204" pitchFamily="34" charset="0"/>
              </a:rPr>
              <a:t>Les </a:t>
            </a:r>
            <a:r>
              <a:rPr lang="en-GB" sz="3200" b="1" noProof="0" dirty="0" err="1">
                <a:latin typeface="Arial Narrow" panose="020B0604020202020204" pitchFamily="34" charset="0"/>
              </a:rPr>
              <a:t>chambres</a:t>
            </a:r>
            <a:r>
              <a:rPr lang="en-GB" sz="3200" b="1" noProof="0" dirty="0">
                <a:latin typeface="Arial Narrow" panose="020B0604020202020204" pitchFamily="34" charset="0"/>
              </a:rPr>
              <a:t> </a:t>
            </a:r>
            <a:r>
              <a:rPr lang="en-GB" sz="3200" b="1" noProof="0" dirty="0" err="1">
                <a:latin typeface="Arial Narrow" panose="020B0604020202020204" pitchFamily="34" charset="0"/>
              </a:rPr>
              <a:t>d’écho</a:t>
            </a:r>
            <a:r>
              <a:rPr lang="en-GB" sz="3200" b="1" noProof="0" dirty="0">
                <a:latin typeface="Arial Narrow" panose="020B0604020202020204" pitchFamily="34" charset="0"/>
              </a:rPr>
              <a:t> </a:t>
            </a:r>
            <a:r>
              <a:rPr lang="en-GB" sz="3200" b="1" noProof="0" dirty="0" err="1">
                <a:latin typeface="Arial Narrow" panose="020B0604020202020204" pitchFamily="34" charset="0"/>
              </a:rPr>
              <a:t>sont</a:t>
            </a:r>
            <a:r>
              <a:rPr lang="en-GB" sz="3200" b="1" noProof="0" dirty="0">
                <a:latin typeface="Arial Narrow" panose="020B0604020202020204" pitchFamily="34" charset="0"/>
              </a:rPr>
              <a:t>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25625"/>
            <a:ext cx="11009247" cy="4351338"/>
          </a:xfrm>
        </p:spPr>
        <p:txBody>
          <a:bodyPr>
            <a:normAutofit fontScale="92500" lnSpcReduction="10000"/>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Des espaces spécifiques sur les médias sociaux où vous pouvez discuter d'un seul sujet</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dirty="0">
                <a:latin typeface="Arial" panose="020B0604020202020204" pitchFamily="34" charset="0"/>
              </a:rPr>
              <a:t>Des l</a:t>
            </a:r>
            <a:r>
              <a:rPr lang="fr-FR" noProof="0" dirty="0" err="1">
                <a:latin typeface="Arial" panose="020B0604020202020204" pitchFamily="34" charset="0"/>
              </a:rPr>
              <a:t>ocaux</a:t>
            </a:r>
            <a:r>
              <a:rPr lang="fr-FR" noProof="0" dirty="0">
                <a:latin typeface="Arial" panose="020B0604020202020204" pitchFamily="34" charset="0"/>
              </a:rPr>
              <a:t> physiques où l'on peut entendre l'écho des conversations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noProof="0" dirty="0">
                <a:latin typeface="Arial" panose="020B0604020202020204" pitchFamily="34" charset="0"/>
              </a:rPr>
              <a:t>Des salles en ligne où vous pouvez crier et entendre votre voix en retour</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Des espaces sociaux qui répètent des idées et des opinions en groupe fermé</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13" y="1361060"/>
            <a:ext cx="3849632" cy="1554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76302" y="5007557"/>
            <a:ext cx="854221" cy="871550"/>
          </a:xfrm>
          <a:prstGeom prst="rect">
            <a:avLst/>
          </a:prstGeom>
        </p:spPr>
      </p:pic>
    </p:spTree>
    <p:extLst>
      <p:ext uri="{BB962C8B-B14F-4D97-AF65-F5344CB8AC3E}">
        <p14:creationId xmlns:p14="http://schemas.microsoft.com/office/powerpoint/2010/main" val="244513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937680" cy="1090919"/>
          </a:xfrm>
        </p:spPr>
        <p:txBody>
          <a:bodyPr>
            <a:normAutofit fontScale="90000"/>
          </a:bodyPr>
          <a:lstStyle/>
          <a:p>
            <a:r>
              <a:rPr lang="en-GB" sz="3200" b="1" cap="all" noProof="0" dirty="0">
                <a:solidFill>
                  <a:srgbClr val="FFED00"/>
                </a:solidFill>
                <a:latin typeface="Arial Narrow" panose="020B0604020202020204" pitchFamily="34" charset="0"/>
              </a:rPr>
              <a:t>Q5: </a:t>
            </a:r>
            <a:r>
              <a:rPr lang="fr-FR" sz="3200" b="1" noProof="0" dirty="0">
                <a:latin typeface="Arial Narrow" panose="020B0604020202020204" pitchFamily="34" charset="0"/>
              </a:rPr>
              <a:t>Que pourrait-il arriver si nous n'obtenions nos informations qu'auprès de sources qui ont toutes la même opinion sur un sujet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Nous serions sûr des sources et de la qualité de l'information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Nous pourrions être immunisé contre les fausses opinions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dirty="0">
                <a:latin typeface="Arial" panose="020B0604020202020204" pitchFamily="34" charset="0"/>
              </a:rPr>
              <a:t>Nous pourrions </a:t>
            </a:r>
            <a:r>
              <a:rPr lang="fr-FR" noProof="0" dirty="0">
                <a:latin typeface="Arial" panose="020B0604020202020204" pitchFamily="34" charset="0"/>
              </a:rPr>
              <a:t>tomber dans des bulles de filtres et des chambres d'écho </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Nous bénéficierons d'un service de meilleure qualité et personnalisé</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55629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3300" lvl="7"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Les étudiants savent quels média et informations sont fiables</a:t>
            </a:r>
          </a:p>
          <a:p>
            <a:pPr lvl="7"/>
            <a:endParaRPr lang="fr-FR"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Les étudiants peuvent identifier les principaux médias de leurs pays</a:t>
            </a:r>
          </a:p>
          <a:p>
            <a:pPr marL="3543300" lvl="7"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Les étudiants comprennent la différence entre les médias traditionnels et les nouveaux médias</a:t>
            </a:r>
          </a:p>
          <a:p>
            <a:pPr marL="3543300" lvl="7" indent="-342900">
              <a:buFont typeface="Arial" panose="020B0604020202020204" pitchFamily="34" charset="0"/>
              <a:buChar char="•"/>
            </a:pPr>
            <a:endParaRPr lang="fr-FR"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Les étudiants comprennent le rôle et l’impact des médias et des journalistes dans une société démocratique </a:t>
            </a:r>
          </a:p>
          <a:p>
            <a:pPr lvl="7"/>
            <a:endParaRPr lang="fr-FR" sz="2400" dirty="0">
              <a:latin typeface="Arial" panose="020B0604020202020204" pitchFamily="34" charset="0"/>
              <a:cs typeface="Arial" panose="020B0604020202020204" pitchFamily="34" charset="0"/>
            </a:endParaRPr>
          </a:p>
          <a:p>
            <a:pPr marL="3543300" lvl="7" indent="-342900">
              <a:buFont typeface="Arial" panose="020B0604020202020204" pitchFamily="34" charset="0"/>
              <a:buChar char="•"/>
            </a:pPr>
            <a:r>
              <a:rPr lang="fr-FR" sz="2400" dirty="0">
                <a:latin typeface="Arial" panose="020B0604020202020204" pitchFamily="34" charset="0"/>
                <a:cs typeface="Arial" panose="020B0604020202020204" pitchFamily="34" charset="0"/>
              </a:rPr>
              <a:t>Les étudiants comprennent l’influence des médias sociaux dans le rapport à l’information</a:t>
            </a: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8" name="Rectangle 7"/>
          <p:cNvSpPr/>
          <p:nvPr/>
        </p:nvSpPr>
        <p:spPr>
          <a:xfrm>
            <a:off x="3107575" y="369816"/>
            <a:ext cx="4198585" cy="523220"/>
          </a:xfrm>
          <a:prstGeom prst="rect">
            <a:avLst/>
          </a:prstGeom>
        </p:spPr>
        <p:txBody>
          <a:bodyPr wrap="none">
            <a:spAutoFit/>
          </a:bodyPr>
          <a:lstStyle/>
          <a:p>
            <a:r>
              <a:rPr lang="en-GB" sz="2800" b="1" cap="all" dirty="0">
                <a:solidFill>
                  <a:schemeClr val="bg1"/>
                </a:solidFill>
                <a:latin typeface="Arial Narrow" panose="020B0604020202020204" pitchFamily="34" charset="0"/>
              </a:rPr>
              <a:t>OBJECTIFS DU CHAPITRE : </a:t>
            </a:r>
          </a:p>
        </p:txBody>
      </p:sp>
    </p:spTree>
    <p:extLst>
      <p:ext uri="{BB962C8B-B14F-4D97-AF65-F5344CB8AC3E}">
        <p14:creationId xmlns:p14="http://schemas.microsoft.com/office/powerpoint/2010/main" val="14145961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937680" cy="1090919"/>
          </a:xfrm>
        </p:spPr>
        <p:txBody>
          <a:bodyPr>
            <a:normAutofit fontScale="90000"/>
          </a:bodyPr>
          <a:lstStyle/>
          <a:p>
            <a:r>
              <a:rPr lang="en-GB" sz="3200" b="1" cap="all" noProof="0" dirty="0">
                <a:solidFill>
                  <a:srgbClr val="FFED00"/>
                </a:solidFill>
                <a:latin typeface="Arial Narrow" panose="020B0604020202020204" pitchFamily="34" charset="0"/>
              </a:rPr>
              <a:t>Q5: </a:t>
            </a:r>
            <a:r>
              <a:rPr lang="fr-FR" sz="3200" b="1" noProof="0" dirty="0">
                <a:latin typeface="Arial Narrow" panose="020B0604020202020204" pitchFamily="34" charset="0"/>
              </a:rPr>
              <a:t>Que pourrait-il arriver si nous n'obtenions nos informations qu'auprès de sources qui ont toutes la même opinion sur un sujet ? </a:t>
            </a:r>
            <a:endParaRPr lang="en-GB" sz="3200" b="1" cap="all" noProof="0" dirty="0">
              <a:solidFill>
                <a:srgbClr val="FFED00"/>
              </a:solidFill>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pPr marL="0" indent="0">
              <a:buNone/>
            </a:pPr>
            <a:r>
              <a:rPr lang="fr-FR" b="1" noProof="0" dirty="0">
                <a:latin typeface="Arial" panose="020B0604020202020204" pitchFamily="34" charset="0"/>
              </a:rPr>
              <a:t>A – </a:t>
            </a:r>
            <a:r>
              <a:rPr lang="fr-FR" noProof="0" dirty="0">
                <a:latin typeface="Arial" panose="020B0604020202020204" pitchFamily="34" charset="0"/>
              </a:rPr>
              <a:t>Nous serions sûr des sources et de la qualité de l'information</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B – </a:t>
            </a:r>
            <a:r>
              <a:rPr lang="fr-FR" noProof="0" dirty="0">
                <a:latin typeface="Arial" panose="020B0604020202020204" pitchFamily="34" charset="0"/>
              </a:rPr>
              <a:t>Nous pourrions être immunisé contre les fausses opinions</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C – </a:t>
            </a:r>
            <a:r>
              <a:rPr lang="fr-FR" dirty="0">
                <a:latin typeface="Arial" panose="020B0604020202020204" pitchFamily="34" charset="0"/>
              </a:rPr>
              <a:t>Nous pourrions </a:t>
            </a:r>
            <a:r>
              <a:rPr lang="fr-FR" noProof="0" dirty="0">
                <a:latin typeface="Arial" panose="020B0604020202020204" pitchFamily="34" charset="0"/>
              </a:rPr>
              <a:t>tomber dans des bulles de filtres et des chambres d'écho </a:t>
            </a:r>
          </a:p>
          <a:p>
            <a:pPr marL="0" indent="0">
              <a:buNone/>
            </a:pPr>
            <a:endParaRPr lang="fr-FR" b="1" noProof="0" dirty="0">
              <a:latin typeface="Arial" panose="020B0604020202020204" pitchFamily="34" charset="0"/>
            </a:endParaRPr>
          </a:p>
          <a:p>
            <a:pPr marL="0" indent="0">
              <a:buNone/>
            </a:pPr>
            <a:r>
              <a:rPr lang="fr-FR" b="1" noProof="0" dirty="0">
                <a:latin typeface="Arial" panose="020B0604020202020204" pitchFamily="34" charset="0"/>
              </a:rPr>
              <a:t>D – </a:t>
            </a:r>
            <a:r>
              <a:rPr lang="fr-FR" noProof="0" dirty="0">
                <a:latin typeface="Arial" panose="020B0604020202020204" pitchFamily="34" charset="0"/>
              </a:rPr>
              <a:t>Nous bénéficierons d'un service de meilleure qualité et personnalisé</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8" y="3615581"/>
            <a:ext cx="723666" cy="738347"/>
          </a:xfrm>
          <a:prstGeom prst="rect">
            <a:avLst/>
          </a:prstGeom>
        </p:spPr>
      </p:pic>
    </p:spTree>
    <p:extLst>
      <p:ext uri="{BB962C8B-B14F-4D97-AF65-F5344CB8AC3E}">
        <p14:creationId xmlns:p14="http://schemas.microsoft.com/office/powerpoint/2010/main" val="3179444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fr-FR" b="1" cap="all" dirty="0">
                <a:latin typeface="Arial Narrow" panose="020B0606020202030204" pitchFamily="34" charset="0"/>
              </a:rPr>
              <a:t>THÈME CLÉ </a:t>
            </a:r>
            <a:r>
              <a:rPr lang="en-GB" b="1" cap="all" noProof="0" dirty="0">
                <a:latin typeface="Arial Narrow" panose="020B0604020202020204" pitchFamily="34" charset="0"/>
              </a:rPr>
              <a:t>4</a:t>
            </a: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lstStyle/>
          <a:p>
            <a:pPr algn="r"/>
            <a:r>
              <a:rPr lang="fr-FR" cap="all" dirty="0">
                <a:latin typeface="Arial Narrow" panose="020B0604020202020204" pitchFamily="34" charset="0"/>
              </a:rPr>
              <a:t>Désinformation and mésinformation</a:t>
            </a:r>
            <a:endParaRPr lang="en-GB" noProof="0" dirty="0">
              <a:latin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40265398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2950556" y="892493"/>
            <a:ext cx="7629600" cy="853921"/>
          </a:xfrm>
        </p:spPr>
        <p:txBody>
          <a:bodyPr anchor="t">
            <a:normAutofit fontScale="90000"/>
          </a:bodyPr>
          <a:lstStyle/>
          <a:p>
            <a:pPr algn="l"/>
            <a:r>
              <a:rPr lang="en-GB" sz="3200" b="1" cap="all" noProof="0" dirty="0">
                <a:solidFill>
                  <a:schemeClr val="bg1"/>
                </a:solidFill>
                <a:latin typeface="Arial Narrow" panose="020B0604020202020204" pitchFamily="34" charset="0"/>
              </a:rPr>
              <a:t>OBJECTIFS DU CHAPITRE: </a:t>
            </a:r>
            <a:r>
              <a:rPr lang="en-GB" sz="3200" b="1" cap="all" noProof="0" dirty="0">
                <a:latin typeface="Arial Narrow" panose="020B0604020202020204" pitchFamily="34" charset="0"/>
              </a:rPr>
              <a:t/>
            </a:r>
            <a:br>
              <a:rPr lang="en-GB" sz="3200" b="1" cap="all" noProof="0" dirty="0">
                <a:latin typeface="Arial Narrow" panose="020B0604020202020204" pitchFamily="34" charset="0"/>
              </a:rPr>
            </a:br>
            <a:r>
              <a:rPr lang="en-GB" sz="3200" b="1" cap="all" noProof="0" dirty="0">
                <a:latin typeface="Arial Narrow" panose="020B0604020202020204" pitchFamily="34" charset="0"/>
              </a:rPr>
              <a:t/>
            </a:r>
            <a:br>
              <a:rPr lang="en-GB" sz="3200" b="1" cap="all" noProof="0" dirty="0">
                <a:latin typeface="Arial Narrow" panose="020B0604020202020204" pitchFamily="34" charset="0"/>
              </a:rPr>
            </a:br>
            <a:endParaRPr lang="en-GB" sz="1800" noProof="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3" name="Rectangle 2"/>
          <p:cNvSpPr/>
          <p:nvPr/>
        </p:nvSpPr>
        <p:spPr>
          <a:xfrm>
            <a:off x="3047999" y="1628332"/>
            <a:ext cx="8993946"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Les </a:t>
            </a:r>
            <a:r>
              <a:rPr lang="en-US" sz="2400" dirty="0" err="1">
                <a:solidFill>
                  <a:schemeClr val="bg1"/>
                </a:solidFill>
                <a:latin typeface="Arial" panose="020B0604020202020204" pitchFamily="34" charset="0"/>
                <a:cs typeface="Arial" panose="020B0604020202020204" pitchFamily="34" charset="0"/>
              </a:rPr>
              <a:t>étudiants</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savent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distinguer</a:t>
            </a:r>
            <a:r>
              <a:rPr lang="en-US" sz="2400" dirty="0">
                <a:solidFill>
                  <a:schemeClr val="bg1"/>
                </a:solidFill>
                <a:latin typeface="Arial" panose="020B0604020202020204" pitchFamily="34" charset="0"/>
                <a:cs typeface="Arial" panose="020B0604020202020204" pitchFamily="34" charset="0"/>
              </a:rPr>
              <a:t> les concepts de </a:t>
            </a:r>
            <a:r>
              <a:rPr lang="en-US" sz="2400" dirty="0" err="1">
                <a:solidFill>
                  <a:schemeClr val="bg1"/>
                </a:solidFill>
                <a:latin typeface="Arial" panose="020B0604020202020204" pitchFamily="34" charset="0"/>
                <a:cs typeface="Arial" panose="020B0604020202020204" pitchFamily="34" charset="0"/>
              </a:rPr>
              <a:t>désinformation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mésinformation</a:t>
            </a:r>
            <a:r>
              <a:rPr lang="en-US" sz="2400" dirty="0">
                <a:solidFill>
                  <a:schemeClr val="bg1"/>
                </a:solidFill>
                <a:latin typeface="Arial" panose="020B0604020202020204" pitchFamily="34" charset="0"/>
                <a:cs typeface="Arial" panose="020B0604020202020204" pitchFamily="34" charset="0"/>
              </a:rPr>
              <a:t> et mal-information. </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Les étudiants sont conscients du danger des fausses informations dans nos sociétés.</a:t>
            </a:r>
          </a:p>
          <a:p>
            <a:pPr marL="342900" indent="-342900">
              <a:buFont typeface="Arial" panose="020B0604020202020204" pitchFamily="34" charset="0"/>
              <a:buChar char="•"/>
            </a:pPr>
            <a:endParaRPr lang="fr-FR"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Les étudiants savent comment identifier une théorie du complot et en comprendre les mécanismes.</a:t>
            </a:r>
          </a:p>
          <a:p>
            <a:pPr marL="342900" indent="-342900">
              <a:buFont typeface="Arial" panose="020B0604020202020204" pitchFamily="34" charset="0"/>
              <a:buChar char="•"/>
            </a:pPr>
            <a:endParaRPr lang="fr-FR"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a:solidFill>
                  <a:schemeClr val="bg1"/>
                </a:solidFill>
                <a:latin typeface="Arial" panose="020B0604020202020204" pitchFamily="34" charset="0"/>
                <a:cs typeface="Arial" panose="020B0604020202020204" pitchFamily="34" charset="0"/>
              </a:rPr>
              <a:t>Les étudiants comprennent l'origine et les objectifs d'une théorie du complot et peuvent proposer un contre-discours.</a:t>
            </a:r>
          </a:p>
        </p:txBody>
      </p:sp>
    </p:spTree>
    <p:extLst>
      <p:ext uri="{BB962C8B-B14F-4D97-AF65-F5344CB8AC3E}">
        <p14:creationId xmlns:p14="http://schemas.microsoft.com/office/powerpoint/2010/main" val="35884509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lstStyle/>
          <a:p>
            <a:r>
              <a:rPr lang="fr-FR" b="1" cap="all" dirty="0">
                <a:latin typeface="Arial Narrow" panose="020B0604020202020204" pitchFamily="34" charset="0"/>
              </a:rPr>
              <a:t>Désinformation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207941" y="2060668"/>
            <a:ext cx="9257228" cy="4351338"/>
          </a:xfrm>
        </p:spPr>
        <p:txBody>
          <a:bodyPr>
            <a:normAutofit/>
          </a:bodyPr>
          <a:lstStyle/>
          <a:p>
            <a:pPr marL="0" indent="0">
              <a:buNone/>
            </a:pPr>
            <a:r>
              <a:rPr lang="fr-FR" sz="2600" b="1" dirty="0">
                <a:latin typeface="Arial" panose="020B0604020202020204" pitchFamily="34" charset="0"/>
                <a:cs typeface="Arial" panose="020B0604020202020204" pitchFamily="34" charset="0"/>
              </a:rPr>
              <a:t>Désinformation </a:t>
            </a:r>
            <a:r>
              <a:rPr lang="fr-FR" sz="2600" dirty="0">
                <a:latin typeface="Arial" panose="020B0604020202020204" pitchFamily="34" charset="0"/>
                <a:cs typeface="Arial" panose="020B0604020202020204" pitchFamily="34" charset="0"/>
              </a:rPr>
              <a:t>ou fausse information </a:t>
            </a:r>
            <a:r>
              <a:rPr lang="fr-FR" sz="2600" b="1" dirty="0">
                <a:latin typeface="Arial" panose="020B0604020202020204" pitchFamily="34" charset="0"/>
                <a:cs typeface="Arial" panose="020B0604020202020204" pitchFamily="34" charset="0"/>
              </a:rPr>
              <a:t>: information fabriquée, falsifiée ou déformée </a:t>
            </a:r>
            <a:r>
              <a:rPr lang="fr-FR" sz="2600" dirty="0">
                <a:latin typeface="Arial" panose="020B0604020202020204" pitchFamily="34" charset="0"/>
                <a:cs typeface="Arial" panose="020B0604020202020204" pitchFamily="34" charset="0"/>
              </a:rPr>
              <a:t>et diffusée délibérément par des individus, des militants ou des responsables politiques dans le but de manipuler le public et de remporter son adhésion.</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fr-FR" sz="2600" b="1" dirty="0">
                <a:latin typeface="Arial" panose="020B0604020202020204" pitchFamily="34" charset="0"/>
                <a:cs typeface="Arial" panose="020B0604020202020204" pitchFamily="34" charset="0"/>
              </a:rPr>
              <a:t>La désinformation fait référence à la tendance à partager par inadvertance de fausses informations. </a:t>
            </a:r>
            <a:r>
              <a:rPr lang="fr-FR" sz="2600" dirty="0">
                <a:latin typeface="Arial" panose="020B0604020202020204" pitchFamily="34" charset="0"/>
                <a:cs typeface="Arial" panose="020B0604020202020204" pitchFamily="34" charset="0"/>
              </a:rPr>
              <a:t>Cette pratique est très courante lorsque l'information et sa source ne sont pas remises en question.</a:t>
            </a: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16" y="2080663"/>
            <a:ext cx="1731454" cy="59457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16" y="4517426"/>
            <a:ext cx="1731454" cy="594575"/>
          </a:xfrm>
          <a:prstGeom prst="rect">
            <a:avLst/>
          </a:prstGeom>
        </p:spPr>
      </p:pic>
    </p:spTree>
    <p:extLst>
      <p:ext uri="{BB962C8B-B14F-4D97-AF65-F5344CB8AC3E}">
        <p14:creationId xmlns:p14="http://schemas.microsoft.com/office/powerpoint/2010/main" val="2076603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767171"/>
            <a:ext cx="10813472" cy="2851622"/>
          </a:xfrm>
        </p:spPr>
        <p:txBody>
          <a:bodyPr>
            <a:normAutofit/>
          </a:bodyPr>
          <a:lstStyle/>
          <a:p>
            <a:pPr marL="0" indent="0" algn="ctr">
              <a:buNone/>
            </a:pPr>
            <a:r>
              <a:rPr lang="fr-FR" sz="2600" b="1" dirty="0">
                <a:latin typeface="Arial" panose="020B0604020202020204" pitchFamily="34" charset="0"/>
                <a:cs typeface="Arial" panose="020B0604020202020204" pitchFamily="34" charset="0"/>
              </a:rPr>
              <a:t>Théories complotistes</a:t>
            </a:r>
          </a:p>
          <a:p>
            <a:pPr marL="0" indent="0" algn="ctr">
              <a:buNone/>
            </a:pPr>
            <a:r>
              <a:rPr lang="fr-FR" sz="2600" b="1" dirty="0">
                <a:latin typeface="Arial" panose="020B0604020202020204" pitchFamily="34" charset="0"/>
                <a:cs typeface="Arial" panose="020B0604020202020204" pitchFamily="34" charset="0"/>
              </a:rPr>
              <a:t> </a:t>
            </a:r>
          </a:p>
          <a:p>
            <a:pPr marL="0" indent="0" algn="ctr">
              <a:buNone/>
            </a:pPr>
            <a:r>
              <a:rPr lang="fr-FR" sz="2600" dirty="0">
                <a:latin typeface="Arial" panose="020B0604020202020204" pitchFamily="34" charset="0"/>
                <a:cs typeface="Arial" panose="020B0604020202020204" pitchFamily="34" charset="0"/>
              </a:rPr>
              <a:t>Récit qui vise à démontrer ou à révéler l'existence d'un petit groupe de personnes puissantes qui planifient </a:t>
            </a:r>
            <a:r>
              <a:rPr lang="fr-FR" sz="2600" i="1" dirty="0">
                <a:latin typeface="Arial" panose="020B0604020202020204" pitchFamily="34" charset="0"/>
                <a:cs typeface="Arial" panose="020B0604020202020204" pitchFamily="34" charset="0"/>
              </a:rPr>
              <a:t>secrètement</a:t>
            </a:r>
            <a:r>
              <a:rPr lang="fr-FR" sz="2600" dirty="0">
                <a:latin typeface="Arial" panose="020B0604020202020204" pitchFamily="34" charset="0"/>
                <a:cs typeface="Arial" panose="020B0604020202020204" pitchFamily="34" charset="0"/>
              </a:rPr>
              <a:t> des actes illégaux ou nuisibles pour changer le cours des événements, ou qui tentent de prendre le contrôle du monde. </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174" y="1207390"/>
            <a:ext cx="3910592" cy="219456"/>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3371">
            <a:off x="147101" y="2927709"/>
            <a:ext cx="3570876" cy="1050721"/>
          </a:xfrm>
          <a:prstGeom prst="rect">
            <a:avLst/>
          </a:prstGeom>
        </p:spPr>
      </p:pic>
      <p:sp>
        <p:nvSpPr>
          <p:cNvPr id="12" name="Espace réservé du contenu 2">
            <a:extLst>
              <a:ext uri="{FF2B5EF4-FFF2-40B4-BE49-F238E27FC236}">
                <a16:creationId xmlns:a16="http://schemas.microsoft.com/office/drawing/2014/main" id="{484A7ED0-66CF-E94E-87DB-121D28F5C07B}"/>
              </a:ext>
            </a:extLst>
          </p:cNvPr>
          <p:cNvSpPr txBox="1">
            <a:spLocks/>
          </p:cNvSpPr>
          <p:nvPr/>
        </p:nvSpPr>
        <p:spPr>
          <a:xfrm>
            <a:off x="674142" y="3335660"/>
            <a:ext cx="10813472" cy="285162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ts val="1200"/>
              </a:spcAft>
              <a:buNone/>
            </a:pPr>
            <a:r>
              <a:rPr lang="fr-FR" sz="2600" b="1" dirty="0">
                <a:latin typeface="Arial" panose="020B0604020202020204" pitchFamily="34" charset="0"/>
                <a:cs typeface="Arial" panose="020B0604020202020204" pitchFamily="34" charset="0"/>
              </a:rPr>
              <a:t>Conséquences :</a:t>
            </a:r>
          </a:p>
          <a:p>
            <a:pPr fontAlgn="base">
              <a:spcAft>
                <a:spcPts val="1200"/>
              </a:spcAft>
            </a:pPr>
            <a:r>
              <a:rPr lang="fr-FR" sz="2600" dirty="0">
                <a:latin typeface="Arial" panose="020B0604020202020204" pitchFamily="34" charset="0"/>
                <a:cs typeface="Arial" panose="020B0604020202020204" pitchFamily="34" charset="0"/>
              </a:rPr>
              <a:t>Fait croire à des </a:t>
            </a:r>
            <a:r>
              <a:rPr lang="fr-FR" sz="2600" b="1" dirty="0">
                <a:latin typeface="Arial" panose="020B0604020202020204" pitchFamily="34" charset="0"/>
                <a:cs typeface="Arial" panose="020B0604020202020204" pitchFamily="34" charset="0"/>
              </a:rPr>
              <a:t>théories non prouvées</a:t>
            </a:r>
          </a:p>
          <a:p>
            <a:pPr fontAlgn="base">
              <a:spcAft>
                <a:spcPts val="1200"/>
              </a:spcAft>
            </a:pPr>
            <a:r>
              <a:rPr lang="fr-FR" sz="2600" dirty="0">
                <a:latin typeface="Arial" panose="020B0604020202020204" pitchFamily="34" charset="0"/>
                <a:cs typeface="Arial" panose="020B0604020202020204" pitchFamily="34" charset="0"/>
              </a:rPr>
              <a:t>Enferme les gens dans une logique de </a:t>
            </a:r>
            <a:r>
              <a:rPr lang="fr-FR" sz="2600" b="1" dirty="0">
                <a:latin typeface="Arial" panose="020B0604020202020204" pitchFamily="34" charset="0"/>
                <a:cs typeface="Arial" panose="020B0604020202020204" pitchFamily="34" charset="0"/>
              </a:rPr>
              <a:t>méfiance</a:t>
            </a:r>
            <a:r>
              <a:rPr lang="fr-FR" sz="2600" dirty="0">
                <a:latin typeface="Arial" panose="020B0604020202020204" pitchFamily="34" charset="0"/>
                <a:cs typeface="Arial" panose="020B0604020202020204" pitchFamily="34" charset="0"/>
              </a:rPr>
              <a:t> </a:t>
            </a:r>
            <a:r>
              <a:rPr lang="fr-FR" sz="2600" b="1" dirty="0">
                <a:latin typeface="Arial" panose="020B0604020202020204" pitchFamily="34" charset="0"/>
                <a:cs typeface="Arial" panose="020B0604020202020204" pitchFamily="34" charset="0"/>
              </a:rPr>
              <a:t>et d'idées fausses</a:t>
            </a:r>
          </a:p>
          <a:p>
            <a:pPr fontAlgn="base">
              <a:spcAft>
                <a:spcPts val="1200"/>
              </a:spcAft>
            </a:pPr>
            <a:r>
              <a:rPr lang="fr-FR" sz="2600" dirty="0">
                <a:latin typeface="Arial" panose="020B0604020202020204" pitchFamily="34" charset="0"/>
                <a:cs typeface="Arial" panose="020B0604020202020204" pitchFamily="34" charset="0"/>
              </a:rPr>
              <a:t>Génère des </a:t>
            </a:r>
            <a:r>
              <a:rPr lang="fr-FR" sz="2600" b="1" dirty="0">
                <a:latin typeface="Arial" panose="020B0604020202020204" pitchFamily="34" charset="0"/>
                <a:cs typeface="Arial" panose="020B0604020202020204" pitchFamily="34" charset="0"/>
              </a:rPr>
              <a:t>discours de haine </a:t>
            </a:r>
            <a:r>
              <a:rPr lang="fr-FR" sz="2600" dirty="0">
                <a:latin typeface="Arial" panose="020B0604020202020204" pitchFamily="34" charset="0"/>
                <a:cs typeface="Arial" panose="020B0604020202020204" pitchFamily="34" charset="0"/>
              </a:rPr>
              <a:t>en accentuant les représentations simplistes et en s'appuyant sur les préjugés pour créer un consensus autour d'un ennemi fantasmé.</a:t>
            </a:r>
          </a:p>
          <a:p>
            <a:pPr marL="0" indent="0">
              <a:buFont typeface="Arial" panose="020B0604020202020204" pitchFamily="34" charset="0"/>
              <a:buNone/>
            </a:pPr>
            <a:endParaRPr lang="fr-FR" b="1" dirty="0"/>
          </a:p>
          <a:p>
            <a:pPr marL="0" indent="0">
              <a:buFont typeface="Arial" panose="020B0604020202020204" pitchFamily="34" charset="0"/>
              <a:buNone/>
            </a:pPr>
            <a:endParaRPr lang="fr-FR" sz="2400" dirty="0">
              <a:latin typeface="Arial" panose="020B0604020202020204" pitchFamily="34" charset="0"/>
            </a:endParaRPr>
          </a:p>
        </p:txBody>
      </p:sp>
    </p:spTree>
    <p:extLst>
      <p:ext uri="{BB962C8B-B14F-4D97-AF65-F5344CB8AC3E}">
        <p14:creationId xmlns:p14="http://schemas.microsoft.com/office/powerpoint/2010/main" val="761312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438379" y="747132"/>
            <a:ext cx="11462889" cy="5528481"/>
          </a:xfrm>
        </p:spPr>
        <p:txBody>
          <a:bodyPr>
            <a:noAutofit/>
          </a:bodyPr>
          <a:lstStyle/>
          <a:p>
            <a:pPr marL="0" indent="0">
              <a:buNone/>
            </a:pPr>
            <a:r>
              <a:rPr lang="en-GB" sz="3200" b="1" cap="all" noProof="0" dirty="0">
                <a:latin typeface="Arial Narrow" panose="020B0604020202020204" pitchFamily="34" charset="0"/>
              </a:rPr>
              <a:t>POINTS CLÉS À RETENIR </a:t>
            </a:r>
          </a:p>
          <a:p>
            <a:pPr marL="0" indent="0">
              <a:buNone/>
            </a:pPr>
            <a:endParaRPr lang="en-US" sz="1800" dirty="0"/>
          </a:p>
          <a:p>
            <a:pPr fontAlgn="base">
              <a:spcAft>
                <a:spcPts val="1200"/>
              </a:spcAft>
            </a:pPr>
            <a:r>
              <a:rPr lang="fr-FR" sz="2400" b="1" dirty="0"/>
              <a:t>Élargissez vos horizons et diversifiez vos sources </a:t>
            </a:r>
            <a:r>
              <a:rPr lang="fr-FR" sz="2400" dirty="0"/>
              <a:t>: utilisez plusieurs sources pour obtenir une représentation plus complète d'un sujet afin d'éviter la désinformation. </a:t>
            </a:r>
            <a:endParaRPr lang="fr-FR" sz="2400" b="1" dirty="0"/>
          </a:p>
          <a:p>
            <a:pPr fontAlgn="base">
              <a:spcAft>
                <a:spcPts val="1200"/>
              </a:spcAft>
            </a:pPr>
            <a:r>
              <a:rPr lang="fr-FR" sz="2400" b="1" dirty="0"/>
              <a:t>La vérification des faits est une réponse à la prolifération des fausses informations. </a:t>
            </a:r>
            <a:r>
              <a:rPr lang="fr-FR" sz="2400" dirty="0"/>
              <a:t>C'est l'action de vérifier les faits (sources, auteur, date de publication, pertinence de l'information, etc.)</a:t>
            </a:r>
            <a:endParaRPr lang="fr-FR" sz="2400" b="1" dirty="0"/>
          </a:p>
          <a:p>
            <a:pPr fontAlgn="base">
              <a:spcAft>
                <a:spcPts val="1200"/>
              </a:spcAft>
            </a:pPr>
            <a:r>
              <a:rPr lang="fr-FR" sz="2400" b="1" dirty="0"/>
              <a:t>Réfléchissez de manière critique : </a:t>
            </a:r>
            <a:r>
              <a:rPr lang="fr-FR" sz="2400" dirty="0"/>
              <a:t>le contenu que vous lisez ou recevez vous aidera à limiter votre risque de manipulation ou d'influence extérieure et à vous faire une idée plus équilibrée.</a:t>
            </a:r>
            <a:endParaRPr lang="fr-FR" sz="2400" b="1" dirty="0"/>
          </a:p>
          <a:p>
            <a:pPr fontAlgn="base">
              <a:spcAft>
                <a:spcPts val="1200"/>
              </a:spcAft>
            </a:pPr>
            <a:r>
              <a:rPr lang="fr-FR" sz="2400" b="1" dirty="0"/>
              <a:t>Signalez la désinformation en ligne : </a:t>
            </a:r>
            <a:r>
              <a:rPr lang="fr-FR" sz="2400" dirty="0"/>
              <a:t>Soyez proactifs et encouragez les contenus positifs ! Vous encouragerez les autres internautes à faire de même et améliorerez votre communauté en ligne.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33" y="1246080"/>
            <a:ext cx="3910592" cy="219456"/>
          </a:xfrm>
          <a:prstGeom prst="rect">
            <a:avLst/>
          </a:prstGeom>
        </p:spPr>
      </p:pic>
    </p:spTree>
    <p:extLst>
      <p:ext uri="{BB962C8B-B14F-4D97-AF65-F5344CB8AC3E}">
        <p14:creationId xmlns:p14="http://schemas.microsoft.com/office/powerpoint/2010/main" val="29038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927250" y="585701"/>
            <a:ext cx="10039628" cy="934989"/>
          </a:xfrm>
        </p:spPr>
        <p:txBody>
          <a:bodyPr>
            <a:normAutofit/>
          </a:bodyPr>
          <a:lstStyle/>
          <a:p>
            <a:pPr algn="ctr"/>
            <a:r>
              <a:rPr lang="fr-FR" sz="3600" b="1" cap="all" dirty="0" err="1">
                <a:latin typeface="Arial Narrow" panose="020B0604020202020204" pitchFamily="34" charset="0"/>
              </a:rPr>
              <a:t>ActivitÉ</a:t>
            </a:r>
            <a:r>
              <a:rPr lang="fr-FR" sz="3600" b="1" cap="all" dirty="0">
                <a:latin typeface="Arial Narrow" panose="020B0604020202020204" pitchFamily="34" charset="0"/>
              </a:rPr>
              <a:t> – </a:t>
            </a:r>
            <a:r>
              <a:rPr lang="en-US" sz="2400" i="1" cap="all" dirty="0" err="1">
                <a:latin typeface="Arial Narrow" panose="020B0604020202020204" pitchFamily="34" charset="0"/>
              </a:rPr>
              <a:t>AnalysE</a:t>
            </a:r>
            <a:r>
              <a:rPr lang="en-US" sz="2400" i="1" cap="all" dirty="0">
                <a:latin typeface="Arial Narrow" panose="020B0604020202020204" pitchFamily="34" charset="0"/>
              </a:rPr>
              <a:t> ET CRÉATION D’UNE THEORIE COMPLOTISTE</a:t>
            </a:r>
            <a:endParaRPr lang="fr-FR" sz="3600" i="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2405488"/>
            <a:ext cx="10813472" cy="3727682"/>
          </a:xfrm>
        </p:spPr>
        <p:txBody>
          <a:bodyPr>
            <a:normAutofit fontScale="92500" lnSpcReduction="10000"/>
          </a:bodyPr>
          <a:lstStyle/>
          <a:p>
            <a:pPr marL="0" indent="0">
              <a:buNone/>
            </a:pPr>
            <a:r>
              <a:rPr lang="fr-FR" sz="2500" b="1" dirty="0">
                <a:latin typeface="Arial" panose="020B0604020202020204" pitchFamily="34" charset="0"/>
                <a:cs typeface="Arial" panose="020B0604020202020204" pitchFamily="34" charset="0"/>
              </a:rPr>
              <a:t>1 : </a:t>
            </a:r>
            <a:r>
              <a:rPr lang="fr-FR" sz="2500" dirty="0">
                <a:latin typeface="Arial" panose="020B0604020202020204" pitchFamily="34" charset="0"/>
                <a:cs typeface="Arial" panose="020B0604020202020204" pitchFamily="34" charset="0"/>
              </a:rPr>
              <a:t>Le groupe </a:t>
            </a:r>
            <a:r>
              <a:rPr lang="fr-FR" sz="2500" b="1" dirty="0">
                <a:latin typeface="Arial" panose="020B0604020202020204" pitchFamily="34" charset="0"/>
                <a:cs typeface="Arial" panose="020B0604020202020204" pitchFamily="34" charset="0"/>
              </a:rPr>
              <a:t>regarde une vidéo complotiste </a:t>
            </a:r>
            <a:r>
              <a:rPr lang="fr-FR" sz="2500" dirty="0">
                <a:latin typeface="Arial" panose="020B0604020202020204" pitchFamily="34" charset="0"/>
                <a:cs typeface="Arial" panose="020B0604020202020204" pitchFamily="34" charset="0"/>
              </a:rPr>
              <a:t>choisie au préalable par l'enseignant. Une fois la vidéo visionnée, les jeunes, sous supervision, analysent les images, le texte, la musique, les objectifs et l'impact de la vidéo.</a:t>
            </a:r>
          </a:p>
          <a:p>
            <a:pPr marL="0" indent="0">
              <a:buNone/>
            </a:pPr>
            <a:r>
              <a:rPr lang="fr-FR" sz="2500" b="1" dirty="0">
                <a:latin typeface="Arial" panose="020B0604020202020204" pitchFamily="34" charset="0"/>
                <a:cs typeface="Arial" panose="020B0604020202020204" pitchFamily="34" charset="0"/>
              </a:rPr>
              <a:t>2 : </a:t>
            </a:r>
            <a:r>
              <a:rPr lang="fr-FR" sz="2500" dirty="0">
                <a:latin typeface="Arial" panose="020B0604020202020204" pitchFamily="34" charset="0"/>
                <a:cs typeface="Arial" panose="020B0604020202020204" pitchFamily="34" charset="0"/>
              </a:rPr>
              <a:t>Le groupe </a:t>
            </a:r>
            <a:r>
              <a:rPr lang="fr-FR" sz="2500" b="1" dirty="0">
                <a:latin typeface="Arial" panose="020B0604020202020204" pitchFamily="34" charset="0"/>
                <a:cs typeface="Arial" panose="020B0604020202020204" pitchFamily="34" charset="0"/>
              </a:rPr>
              <a:t>élabore une théorie complotiste </a:t>
            </a:r>
            <a:r>
              <a:rPr lang="fr-FR" sz="2500" dirty="0">
                <a:latin typeface="Arial" panose="020B0604020202020204" pitchFamily="34" charset="0"/>
                <a:cs typeface="Arial" panose="020B0604020202020204" pitchFamily="34" charset="0"/>
              </a:rPr>
              <a:t>à partir des mécanismes identifiés dans la première partie de l'activité. Une fois le thème du complot choisi, les étudiants doivent réfléchir à la structure de ce dernier.</a:t>
            </a:r>
          </a:p>
          <a:p>
            <a:pPr marL="0" indent="0">
              <a:buNone/>
            </a:pPr>
            <a:r>
              <a:rPr lang="en-US" sz="2500" b="1" dirty="0">
                <a:latin typeface="Arial" panose="020B0604020202020204" pitchFamily="34" charset="0"/>
                <a:cs typeface="Arial" panose="020B0604020202020204" pitchFamily="34" charset="0"/>
              </a:rPr>
              <a:t>3 </a:t>
            </a:r>
            <a:r>
              <a:rPr lang="en-US" sz="2500" dirty="0">
                <a:latin typeface="Arial" panose="020B0604020202020204" pitchFamily="34" charset="0"/>
                <a:cs typeface="Arial" panose="020B0604020202020204" pitchFamily="34" charset="0"/>
              </a:rPr>
              <a:t>: </a:t>
            </a:r>
            <a:r>
              <a:rPr lang="fr-FR" sz="2500" dirty="0">
                <a:latin typeface="Arial" panose="020B0604020202020204" pitchFamily="34" charset="0"/>
                <a:cs typeface="Arial" panose="020B0604020202020204" pitchFamily="34" charset="0"/>
              </a:rPr>
              <a:t>Le groupe tente </a:t>
            </a:r>
            <a:r>
              <a:rPr lang="fr-FR" sz="2500" b="1" dirty="0">
                <a:latin typeface="Arial" panose="020B0604020202020204" pitchFamily="34" charset="0"/>
                <a:cs typeface="Arial" panose="020B0604020202020204" pitchFamily="34" charset="0"/>
              </a:rPr>
              <a:t>de rendre l'intrigue crédible </a:t>
            </a:r>
            <a:r>
              <a:rPr lang="fr-FR" sz="2500" dirty="0">
                <a:latin typeface="Arial" panose="020B0604020202020204" pitchFamily="34" charset="0"/>
                <a:cs typeface="Arial" panose="020B0604020202020204" pitchFamily="34" charset="0"/>
              </a:rPr>
              <a:t>en utilisant des faits véridiques, des informations prises hors contexte et des informations qui ont été falsifiées ou complètement inventées.</a:t>
            </a:r>
          </a:p>
          <a:p>
            <a:pPr marL="0" indent="0">
              <a:buNone/>
            </a:pPr>
            <a:r>
              <a:rPr lang="en-US" sz="2500" b="1" dirty="0">
                <a:latin typeface="Arial" panose="020B0604020202020204" pitchFamily="34" charset="0"/>
                <a:cs typeface="Arial" panose="020B0604020202020204" pitchFamily="34" charset="0"/>
              </a:rPr>
              <a:t>4 </a:t>
            </a:r>
            <a:r>
              <a:rPr lang="en-US" sz="2500" dirty="0">
                <a:latin typeface="Arial" panose="020B0604020202020204" pitchFamily="34" charset="0"/>
                <a:cs typeface="Arial" panose="020B0604020202020204" pitchFamily="34" charset="0"/>
              </a:rPr>
              <a:t>: </a:t>
            </a:r>
            <a:r>
              <a:rPr lang="fr-FR" sz="2500" dirty="0">
                <a:latin typeface="Arial" panose="020B0604020202020204" pitchFamily="34" charset="0"/>
                <a:cs typeface="Arial" panose="020B0604020202020204" pitchFamily="34" charset="0"/>
              </a:rPr>
              <a:t>Une lecture des textes clôturera l'activité et donnera l'occasion d'un dernier moment d'échange.</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Rectangle 7"/>
          <p:cNvSpPr/>
          <p:nvPr/>
        </p:nvSpPr>
        <p:spPr>
          <a:xfrm>
            <a:off x="2341502" y="1534758"/>
            <a:ext cx="7702830" cy="394210"/>
          </a:xfrm>
          <a:prstGeom prst="rect">
            <a:avLst/>
          </a:prstGeom>
        </p:spPr>
        <p:txBody>
          <a:bodyPr wrap="square">
            <a:spAutoFit/>
          </a:bodyPr>
          <a:lstStyle/>
          <a:p>
            <a:pPr algn="ctr">
              <a:lnSpc>
                <a:spcPct val="120000"/>
              </a:lnSpc>
            </a:pPr>
            <a:r>
              <a:rPr lang="en-US" i="1" dirty="0">
                <a:latin typeface="Arial" panose="020B0604020202020204" pitchFamily="34" charset="0"/>
                <a:cs typeface="Arial" panose="020B0604020202020204" pitchFamily="34" charset="0"/>
              </a:rPr>
              <a:t>Durée</a:t>
            </a:r>
            <a:r>
              <a:rPr lang="en-US" dirty="0">
                <a:latin typeface="Arial" panose="020B0604020202020204" pitchFamily="34" charset="0"/>
                <a:cs typeface="Arial" panose="020B0604020202020204" pitchFamily="34" charset="0"/>
              </a:rPr>
              <a:t> : 4 hours      </a:t>
            </a:r>
            <a:r>
              <a:rPr lang="fr-FR" i="1" dirty="0">
                <a:latin typeface="Arial" panose="020B0604020202020204" pitchFamily="34" charset="0"/>
                <a:cs typeface="Arial" panose="020B0604020202020204" pitchFamily="34" charset="0"/>
              </a:rPr>
              <a:t>Équipement</a:t>
            </a:r>
            <a:r>
              <a:rPr lang="fr-F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Rétroprojecteur, ordinateurs personnels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488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r>
              <a:rPr lang="fr-FR" sz="3600" b="1" cap="all" dirty="0">
                <a:latin typeface="Arial Narrow" panose="020B0604020202020204" pitchFamily="34" charset="0"/>
              </a:rPr>
              <a:t>Désinformation – débat</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fontScale="92500" lnSpcReduction="10000"/>
          </a:bodyPr>
          <a:lstStyle/>
          <a:p>
            <a:r>
              <a:rPr lang="fr-FR" dirty="0">
                <a:latin typeface="Arial" panose="020B0604020202020204" pitchFamily="34" charset="0"/>
                <a:cs typeface="Arial" panose="020B0604020202020204" pitchFamily="34" charset="0"/>
              </a:rPr>
              <a:t>Pourquoi les théories du complot se répandent-elles si vite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Pourquoi tant de gens y croient-ils ?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Comment la désinformation influence-t-elle nos pensées et nos comportements ?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Comment pouvons-nous changer cela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Internet nous rend-il plus libres ?</a:t>
            </a:r>
          </a:p>
          <a:p>
            <a:endParaRPr lang="fr-FR"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644490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25625"/>
            <a:ext cx="11153977" cy="4351338"/>
          </a:xfrm>
        </p:spPr>
        <p:txBody>
          <a:bodyPr>
            <a:normAutofit fontScale="92500" lnSpcReduction="10000"/>
          </a:bodyPr>
          <a:lstStyle/>
          <a:p>
            <a:r>
              <a:rPr lang="fr-FR" b="1" dirty="0">
                <a:latin typeface="Arial" panose="020B0604020202020204" pitchFamily="34" charset="0"/>
                <a:cs typeface="Arial" panose="020B0604020202020204" pitchFamily="34" charset="0"/>
              </a:rPr>
              <a:t>Q1: Penser "de manière critique" signifie :</a:t>
            </a:r>
          </a:p>
          <a:p>
            <a:endParaRPr lang="fr-FR" dirty="0">
              <a:latin typeface="Arial" panose="020B0604020202020204" pitchFamily="34" charset="0"/>
              <a:cs typeface="Arial" panose="020B0604020202020204" pitchFamily="34" charset="0"/>
            </a:endParaRPr>
          </a:p>
          <a:p>
            <a:pPr lvl="0" fontAlgn="base">
              <a:spcAft>
                <a:spcPts val="1200"/>
              </a:spcAft>
            </a:pPr>
            <a:r>
              <a:rPr lang="fr-FR" dirty="0">
                <a:latin typeface="Arial" panose="020B0604020202020204" pitchFamily="34" charset="0"/>
                <a:cs typeface="Arial" panose="020B0604020202020204" pitchFamily="34" charset="0"/>
              </a:rPr>
              <a:t>A : Critiquer les journalistes qui ne respectent pas les règles déontologiques de la profession.</a:t>
            </a:r>
          </a:p>
          <a:p>
            <a:pPr lvl="0" fontAlgn="base">
              <a:spcAft>
                <a:spcPts val="1200"/>
              </a:spcAft>
            </a:pPr>
            <a:r>
              <a:rPr lang="fr-FR" dirty="0">
                <a:latin typeface="Arial" panose="020B0604020202020204" pitchFamily="34" charset="0"/>
                <a:cs typeface="Arial" panose="020B0604020202020204" pitchFamily="34" charset="0"/>
              </a:rPr>
              <a:t>B : Ne pas croire les informations partagées par les médias traditionnels.</a:t>
            </a:r>
          </a:p>
          <a:p>
            <a:pPr lvl="0" fontAlgn="base">
              <a:spcAft>
                <a:spcPts val="1200"/>
              </a:spcAft>
            </a:pPr>
            <a:r>
              <a:rPr lang="fr-FR" dirty="0">
                <a:latin typeface="Arial" panose="020B0604020202020204" pitchFamily="34" charset="0"/>
                <a:cs typeface="Arial" panose="020B0604020202020204" pitchFamily="34" charset="0"/>
              </a:rPr>
              <a:t>C : Ne pas croire les informations partagées sur les médias sociaux.</a:t>
            </a:r>
          </a:p>
          <a:p>
            <a:pPr lvl="0" fontAlgn="base">
              <a:spcAft>
                <a:spcPts val="1200"/>
              </a:spcAft>
            </a:pPr>
            <a:r>
              <a:rPr lang="fr-FR" dirty="0">
                <a:latin typeface="Arial" panose="020B0604020202020204" pitchFamily="34" charset="0"/>
                <a:cs typeface="Arial" panose="020B0604020202020204" pitchFamily="34" charset="0"/>
              </a:rPr>
              <a:t>D : Être capable de penser de manière autonome, rationnelle en ayant conscience de l'information tout en gardant à l'esprit les intentions de l'auteur.</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6553277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fontScale="92500" lnSpcReduction="20000"/>
          </a:bodyPr>
          <a:lstStyle/>
          <a:p>
            <a:r>
              <a:rPr lang="fr-FR" b="1" dirty="0">
                <a:latin typeface="Arial" panose="020B0604020202020204" pitchFamily="34" charset="0"/>
                <a:cs typeface="Arial" panose="020B0604020202020204" pitchFamily="34" charset="0"/>
              </a:rPr>
              <a:t>Q1: Penser "de manière critique" signifie :</a:t>
            </a:r>
          </a:p>
          <a:p>
            <a:endParaRPr lang="fr-FR" dirty="0">
              <a:latin typeface="Arial" panose="020B0604020202020204" pitchFamily="34" charset="0"/>
              <a:cs typeface="Arial" panose="020B0604020202020204" pitchFamily="34" charset="0"/>
            </a:endParaRPr>
          </a:p>
          <a:p>
            <a:pPr lvl="0" fontAlgn="base">
              <a:spcAft>
                <a:spcPts val="1200"/>
              </a:spcAft>
            </a:pPr>
            <a:r>
              <a:rPr lang="fr-FR" dirty="0">
                <a:solidFill>
                  <a:srgbClr val="FF3D5C"/>
                </a:solidFill>
                <a:latin typeface="Arial" panose="020B0604020202020204" pitchFamily="34" charset="0"/>
                <a:cs typeface="Arial" panose="020B0604020202020204" pitchFamily="34" charset="0"/>
              </a:rPr>
              <a:t>A : Critiquer les journalistes qui ne respectent pas les règles déontologiques de la profession.</a:t>
            </a:r>
          </a:p>
          <a:p>
            <a:pPr lvl="0" fontAlgn="base">
              <a:spcAft>
                <a:spcPts val="1200"/>
              </a:spcAft>
            </a:pPr>
            <a:r>
              <a:rPr lang="fr-FR" dirty="0">
                <a:solidFill>
                  <a:srgbClr val="FF3D5C"/>
                </a:solidFill>
                <a:latin typeface="Arial" panose="020B0604020202020204" pitchFamily="34" charset="0"/>
                <a:cs typeface="Arial" panose="020B0604020202020204" pitchFamily="34" charset="0"/>
              </a:rPr>
              <a:t>B : Ne pas croire les informations partagées par les médias traditionnels.</a:t>
            </a:r>
          </a:p>
          <a:p>
            <a:pPr lvl="0" fontAlgn="base">
              <a:spcAft>
                <a:spcPts val="1200"/>
              </a:spcAft>
            </a:pPr>
            <a:r>
              <a:rPr lang="fr-FR" dirty="0">
                <a:solidFill>
                  <a:srgbClr val="FF3D5C"/>
                </a:solidFill>
                <a:latin typeface="Arial" panose="020B0604020202020204" pitchFamily="34" charset="0"/>
                <a:cs typeface="Arial" panose="020B0604020202020204" pitchFamily="34" charset="0"/>
              </a:rPr>
              <a:t>C : Ne pas croire les informations partagées sur les médias sociaux.</a:t>
            </a:r>
          </a:p>
          <a:p>
            <a:pPr lvl="0" fontAlgn="base">
              <a:spcAft>
                <a:spcPts val="1200"/>
              </a:spcAft>
            </a:pPr>
            <a:r>
              <a:rPr lang="fr-FR" dirty="0">
                <a:solidFill>
                  <a:srgbClr val="92D050"/>
                </a:solidFill>
                <a:latin typeface="Arial" panose="020B0604020202020204" pitchFamily="34" charset="0"/>
                <a:cs typeface="Arial" panose="020B0604020202020204" pitchFamily="34" charset="0"/>
              </a:rPr>
              <a:t>D : Être capable de penser de manière autonome, rationnelle en ayant conscience de l'information tout en gardant à l'esprit les intentions de l'auteur.</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43082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fontScale="90000"/>
          </a:bodyPr>
          <a:lstStyle/>
          <a:p>
            <a:r>
              <a:rPr lang="fr-FR" b="1" cap="all" dirty="0">
                <a:latin typeface="Arial Narrow" panose="020B0604020202020204" pitchFamily="34" charset="0"/>
              </a:rPr>
              <a:t>L’ENVIRONNEMENT </a:t>
            </a:r>
            <a:r>
              <a:rPr lang="fr-FR" b="1" cap="all" dirty="0" err="1">
                <a:latin typeface="Arial Narrow" panose="020B0604020202020204" pitchFamily="34" charset="0"/>
              </a:rPr>
              <a:t>MédiaTIQUE</a:t>
            </a:r>
            <a:r>
              <a:rPr lang="fr-FR" b="1" cap="all" dirty="0">
                <a:latin typeface="Arial Narrow" panose="020B0604020202020204" pitchFamily="34" charset="0"/>
              </a:rPr>
              <a:t> </a:t>
            </a:r>
            <a:r>
              <a:rPr lang="fr-FR" dirty="0">
                <a:latin typeface="Arial" panose="020B0604020202020204" pitchFamily="34" charset="0"/>
              </a:rPr>
              <a:t/>
            </a:r>
            <a:br>
              <a:rPr lang="fr-FR" dirty="0">
                <a:latin typeface="Arial" panose="020B0604020202020204" pitchFamily="34" charset="0"/>
              </a:rPr>
            </a:br>
            <a:endParaRPr lang="fr-FR"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2007220" y="1825625"/>
            <a:ext cx="9346580" cy="4351338"/>
          </a:xfrm>
        </p:spPr>
        <p:txBody>
          <a:bodyPr>
            <a:normAutofit/>
          </a:bodyPr>
          <a:lstStyle/>
          <a:p>
            <a:pPr marL="0" indent="0">
              <a:lnSpc>
                <a:spcPct val="150000"/>
              </a:lnSpc>
              <a:buNone/>
            </a:pPr>
            <a:r>
              <a:rPr lang="fr-FR" b="1" dirty="0">
                <a:latin typeface="Arial" panose="020B0604020202020204" pitchFamily="34" charset="0"/>
                <a:cs typeface="Arial" panose="020B0604020202020204" pitchFamily="34" charset="0"/>
              </a:rPr>
              <a:t>médias:  </a:t>
            </a:r>
            <a:r>
              <a:rPr lang="fr-FR" dirty="0">
                <a:latin typeface="Arial" panose="020B0604020202020204" pitchFamily="34" charset="0"/>
                <a:cs typeface="Arial" panose="020B0604020202020204" pitchFamily="34" charset="0"/>
              </a:rPr>
              <a:t>Supports physiques de diffusion massive de l’information, y compris la presse écrite, la radio, internet et la télévision.   </a:t>
            </a:r>
          </a:p>
          <a:p>
            <a:pPr marL="0" indent="0">
              <a:lnSpc>
                <a:spcPct val="150000"/>
              </a:lnSpc>
              <a:buNone/>
            </a:pPr>
            <a:r>
              <a:rPr lang="fr-FR" b="1" dirty="0">
                <a:latin typeface="Arial" panose="020B0604020202020204" pitchFamily="34" charset="0"/>
                <a:cs typeface="Arial" panose="020B0604020202020204" pitchFamily="34" charset="0"/>
              </a:rPr>
              <a:t>Information: </a:t>
            </a:r>
            <a:r>
              <a:rPr lang="fr-FR" dirty="0">
                <a:latin typeface="Arial" panose="020B0604020202020204" pitchFamily="34" charset="0"/>
                <a:cs typeface="Arial" panose="020B0604020202020204" pitchFamily="34" charset="0"/>
              </a:rPr>
              <a:t>Fait communiqué qui provient de sources qui ont été identifiées, vérifiées et corroborées.</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20" y="2180841"/>
            <a:ext cx="1540217" cy="52890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19" y="4407368"/>
            <a:ext cx="1540217" cy="528905"/>
          </a:xfrm>
          <a:prstGeom prst="rect">
            <a:avLst/>
          </a:prstGeom>
        </p:spPr>
      </p:pic>
    </p:spTree>
    <p:extLst>
      <p:ext uri="{BB962C8B-B14F-4D97-AF65-F5344CB8AC3E}">
        <p14:creationId xmlns:p14="http://schemas.microsoft.com/office/powerpoint/2010/main" val="52116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lnSpcReduction="10000"/>
          </a:bodyPr>
          <a:lstStyle/>
          <a:p>
            <a:r>
              <a:rPr lang="fr-FR" b="1" dirty="0">
                <a:latin typeface="Arial" panose="020B0604020202020204" pitchFamily="34" charset="0"/>
                <a:cs typeface="Arial" panose="020B0604020202020204" pitchFamily="34" charset="0"/>
              </a:rPr>
              <a:t>Q2: Pour vérifier une source, il suffit de :</a:t>
            </a:r>
          </a:p>
          <a:p>
            <a:endParaRPr lang="fr-FR" dirty="0">
              <a:latin typeface="Arial" panose="020B0604020202020204" pitchFamily="34" charset="0"/>
              <a:cs typeface="Arial" panose="020B0604020202020204" pitchFamily="34" charset="0"/>
            </a:endParaRPr>
          </a:p>
          <a:p>
            <a:pPr lvl="0" fontAlgn="base">
              <a:spcAft>
                <a:spcPts val="1200"/>
              </a:spcAft>
            </a:pPr>
            <a:r>
              <a:rPr lang="fr-FR" dirty="0">
                <a:latin typeface="Arial" panose="020B0604020202020204" pitchFamily="34" charset="0"/>
                <a:cs typeface="Arial" panose="020B0604020202020204" pitchFamily="34" charset="0"/>
              </a:rPr>
              <a:t>A : Veiller à ce qu’elle ne provienne pas des médias sociaux.</a:t>
            </a:r>
          </a:p>
          <a:p>
            <a:pPr lvl="0" fontAlgn="base">
              <a:spcAft>
                <a:spcPts val="1200"/>
              </a:spcAft>
            </a:pPr>
            <a:r>
              <a:rPr lang="fr-FR" dirty="0">
                <a:latin typeface="Arial" panose="020B0604020202020204" pitchFamily="34" charset="0"/>
                <a:cs typeface="Arial" panose="020B0604020202020204" pitchFamily="34" charset="0"/>
              </a:rPr>
              <a:t>B : Savoir qui en est l'auteur et lui faire confiance.</a:t>
            </a:r>
          </a:p>
          <a:p>
            <a:pPr lvl="0" fontAlgn="base">
              <a:spcAft>
                <a:spcPts val="1200"/>
              </a:spcAft>
            </a:pPr>
            <a:r>
              <a:rPr lang="fr-FR" dirty="0">
                <a:latin typeface="Arial" panose="020B0604020202020204" pitchFamily="34" charset="0"/>
                <a:cs typeface="Arial" panose="020B0604020202020204" pitchFamily="34" charset="0"/>
              </a:rPr>
              <a:t>C : Trouver l'origine de l'article, vérifiez si la source provient d’une personne ou une entité ayant une expertise sur le sujet, puis la soutenir.</a:t>
            </a:r>
          </a:p>
          <a:p>
            <a:pPr lvl="0" fontAlgn="base">
              <a:spcAft>
                <a:spcPts val="1200"/>
              </a:spcAft>
            </a:pPr>
            <a:r>
              <a:rPr lang="fr-FR" dirty="0">
                <a:latin typeface="Arial" panose="020B0604020202020204" pitchFamily="34" charset="0"/>
                <a:cs typeface="Arial" panose="020B0604020202020204" pitchFamily="34" charset="0"/>
              </a:rPr>
              <a:t>D : S’assurer qu'elle est diffusée sur les médias traditionnels.</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6925364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lnSpcReduction="10000"/>
          </a:bodyPr>
          <a:lstStyle/>
          <a:p>
            <a:r>
              <a:rPr lang="fr-FR" b="1" dirty="0">
                <a:latin typeface="Arial" panose="020B0604020202020204" pitchFamily="34" charset="0"/>
                <a:cs typeface="Arial" panose="020B0604020202020204" pitchFamily="34" charset="0"/>
              </a:rPr>
              <a:t>Q2: Pour vérifier une source, il suffit de :</a:t>
            </a:r>
          </a:p>
          <a:p>
            <a:endParaRPr lang="fr-FR" dirty="0">
              <a:latin typeface="Arial" panose="020B0604020202020204" pitchFamily="34" charset="0"/>
              <a:cs typeface="Arial" panose="020B0604020202020204" pitchFamily="34" charset="0"/>
            </a:endParaRPr>
          </a:p>
          <a:p>
            <a:pPr lvl="0" fontAlgn="base">
              <a:spcAft>
                <a:spcPts val="1200"/>
              </a:spcAft>
            </a:pPr>
            <a:r>
              <a:rPr lang="fr-FR" dirty="0">
                <a:solidFill>
                  <a:srgbClr val="FF3D5C"/>
                </a:solidFill>
                <a:latin typeface="Arial" panose="020B0604020202020204" pitchFamily="34" charset="0"/>
                <a:cs typeface="Arial" panose="020B0604020202020204" pitchFamily="34" charset="0"/>
              </a:rPr>
              <a:t>A : Veiller à ce qu’elle ne provienne pas des médias sociaux.</a:t>
            </a:r>
          </a:p>
          <a:p>
            <a:pPr lvl="0" fontAlgn="base">
              <a:spcAft>
                <a:spcPts val="1200"/>
              </a:spcAft>
            </a:pPr>
            <a:r>
              <a:rPr lang="fr-FR" dirty="0">
                <a:solidFill>
                  <a:srgbClr val="FF3D5C"/>
                </a:solidFill>
                <a:latin typeface="Arial" panose="020B0604020202020204" pitchFamily="34" charset="0"/>
                <a:cs typeface="Arial" panose="020B0604020202020204" pitchFamily="34" charset="0"/>
              </a:rPr>
              <a:t>B : Savoir qui en est l'auteur et lui faire confiance.</a:t>
            </a:r>
          </a:p>
          <a:p>
            <a:pPr lvl="0" fontAlgn="base">
              <a:spcAft>
                <a:spcPts val="1200"/>
              </a:spcAft>
            </a:pPr>
            <a:r>
              <a:rPr lang="fr-FR" dirty="0">
                <a:solidFill>
                  <a:srgbClr val="92D050"/>
                </a:solidFill>
                <a:latin typeface="Arial" panose="020B0604020202020204" pitchFamily="34" charset="0"/>
                <a:cs typeface="Arial" panose="020B0604020202020204" pitchFamily="34" charset="0"/>
              </a:rPr>
              <a:t>C : Trouver l'origine de l'article, vérifiez si la source provient d’une personne ou une entité ayant une expertise sur le sujet, puis la soutenir.</a:t>
            </a:r>
          </a:p>
          <a:p>
            <a:pPr lvl="0" fontAlgn="base">
              <a:spcAft>
                <a:spcPts val="1200"/>
              </a:spcAft>
            </a:pPr>
            <a:r>
              <a:rPr lang="fr-FR" dirty="0">
                <a:solidFill>
                  <a:srgbClr val="FF3D5C"/>
                </a:solidFill>
                <a:latin typeface="Arial" panose="020B0604020202020204" pitchFamily="34" charset="0"/>
                <a:cs typeface="Arial" panose="020B0604020202020204" pitchFamily="34" charset="0"/>
              </a:rPr>
              <a:t>D : S’assurer qu'elle est diffusée sur les médias traditionnels.</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9324918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fontScale="92500" lnSpcReduction="10000"/>
          </a:bodyPr>
          <a:lstStyle/>
          <a:p>
            <a:r>
              <a:rPr lang="fr-FR" b="1" dirty="0">
                <a:latin typeface="Arial" panose="020B0604020202020204" pitchFamily="34" charset="0"/>
                <a:cs typeface="Arial" panose="020B0604020202020204" pitchFamily="34" charset="0"/>
              </a:rPr>
              <a:t> Q3: Le concept de fausse information ou "fake news" décrit les informations qui :</a:t>
            </a:r>
          </a:p>
          <a:p>
            <a:endParaRPr lang="fr-FR" dirty="0">
              <a:latin typeface="Arial" panose="020B0604020202020204" pitchFamily="34" charset="0"/>
              <a:cs typeface="Arial" panose="020B0604020202020204" pitchFamily="34" charset="0"/>
            </a:endParaRPr>
          </a:p>
          <a:p>
            <a:pPr lvl="0" fontAlgn="base">
              <a:spcAft>
                <a:spcPts val="1200"/>
              </a:spcAft>
            </a:pPr>
            <a:r>
              <a:rPr lang="fr-FR" dirty="0">
                <a:latin typeface="Arial" panose="020B0604020202020204" pitchFamily="34" charset="0"/>
                <a:cs typeface="Arial" panose="020B0604020202020204" pitchFamily="34" charset="0"/>
              </a:rPr>
              <a:t>A : sont contraires à la croyance populaire et posent problème pour le débat public.</a:t>
            </a:r>
          </a:p>
          <a:p>
            <a:pPr lvl="0" fontAlgn="base">
              <a:spcAft>
                <a:spcPts val="1200"/>
              </a:spcAft>
            </a:pPr>
            <a:r>
              <a:rPr lang="fr-FR" dirty="0">
                <a:latin typeface="Arial" panose="020B0604020202020204" pitchFamily="34" charset="0"/>
                <a:cs typeface="Arial" panose="020B0604020202020204" pitchFamily="34" charset="0"/>
              </a:rPr>
              <a:t>B : sont fabriquées, trafiquées ou déformées puis diffusées délibérément par des individus afin de manipuler le public.</a:t>
            </a:r>
          </a:p>
          <a:p>
            <a:pPr lvl="0" fontAlgn="base">
              <a:spcAft>
                <a:spcPts val="1200"/>
              </a:spcAft>
            </a:pPr>
            <a:r>
              <a:rPr lang="fr-FR" dirty="0">
                <a:latin typeface="Arial" panose="020B0604020202020204" pitchFamily="34" charset="0"/>
                <a:cs typeface="Arial" panose="020B0604020202020204" pitchFamily="34" charset="0"/>
              </a:rPr>
              <a:t>C : Ne peuvent être vérifiées même si elles sont vraies.</a:t>
            </a:r>
          </a:p>
          <a:p>
            <a:pPr lvl="0" fontAlgn="base">
              <a:spcAft>
                <a:spcPts val="1200"/>
              </a:spcAft>
            </a:pPr>
            <a:r>
              <a:rPr lang="fr-FR" dirty="0">
                <a:latin typeface="Arial" panose="020B0604020202020204" pitchFamily="34" charset="0"/>
                <a:cs typeface="Arial" panose="020B0604020202020204" pitchFamily="34" charset="0"/>
              </a:rPr>
              <a:t>D : Sont diffusées très rapidement par les internautes.</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4895688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fontScale="92500" lnSpcReduction="10000"/>
          </a:bodyPr>
          <a:lstStyle/>
          <a:p>
            <a:r>
              <a:rPr lang="fr-FR" b="1" dirty="0">
                <a:latin typeface="Arial" panose="020B0604020202020204" pitchFamily="34" charset="0"/>
                <a:cs typeface="Arial" panose="020B0604020202020204" pitchFamily="34" charset="0"/>
              </a:rPr>
              <a:t> Q3: Le concept de fausse information ou "fake news" décrit les informations qui :</a:t>
            </a:r>
          </a:p>
          <a:p>
            <a:endParaRPr lang="fr-FR" dirty="0">
              <a:latin typeface="Arial" panose="020B0604020202020204" pitchFamily="34" charset="0"/>
              <a:cs typeface="Arial" panose="020B0604020202020204" pitchFamily="34" charset="0"/>
            </a:endParaRPr>
          </a:p>
          <a:p>
            <a:pPr lvl="0" fontAlgn="base">
              <a:spcAft>
                <a:spcPts val="1200"/>
              </a:spcAft>
            </a:pPr>
            <a:r>
              <a:rPr lang="fr-FR" dirty="0">
                <a:solidFill>
                  <a:srgbClr val="92D050"/>
                </a:solidFill>
                <a:latin typeface="Arial" panose="020B0604020202020204" pitchFamily="34" charset="0"/>
                <a:cs typeface="Arial" panose="020B0604020202020204" pitchFamily="34" charset="0"/>
              </a:rPr>
              <a:t>A : sont contraires à la croyance populaire et posent problème pour le débat public.</a:t>
            </a:r>
          </a:p>
          <a:p>
            <a:pPr lvl="0" fontAlgn="base">
              <a:spcAft>
                <a:spcPts val="1200"/>
              </a:spcAft>
            </a:pPr>
            <a:r>
              <a:rPr lang="fr-FR" dirty="0">
                <a:solidFill>
                  <a:srgbClr val="FF3D5C"/>
                </a:solidFill>
                <a:latin typeface="Arial" panose="020B0604020202020204" pitchFamily="34" charset="0"/>
                <a:cs typeface="Arial" panose="020B0604020202020204" pitchFamily="34" charset="0"/>
              </a:rPr>
              <a:t>B : sont fabriquées, trafiquées ou déformées puis diffusées délibérément par des individus afin de manipuler le public.</a:t>
            </a:r>
          </a:p>
          <a:p>
            <a:pPr lvl="0" fontAlgn="base">
              <a:spcAft>
                <a:spcPts val="1200"/>
              </a:spcAft>
            </a:pPr>
            <a:r>
              <a:rPr lang="fr-FR" dirty="0">
                <a:solidFill>
                  <a:srgbClr val="92D050"/>
                </a:solidFill>
                <a:latin typeface="Arial" panose="020B0604020202020204" pitchFamily="34" charset="0"/>
                <a:cs typeface="Arial" panose="020B0604020202020204" pitchFamily="34" charset="0"/>
              </a:rPr>
              <a:t>C : Ne peuvent être vérifiées même si elles sont vraies.</a:t>
            </a:r>
          </a:p>
          <a:p>
            <a:pPr lvl="0" fontAlgn="base">
              <a:spcAft>
                <a:spcPts val="1200"/>
              </a:spcAft>
            </a:pPr>
            <a:r>
              <a:rPr lang="fr-FR" dirty="0">
                <a:solidFill>
                  <a:srgbClr val="92D050"/>
                </a:solidFill>
                <a:latin typeface="Arial" panose="020B0604020202020204" pitchFamily="34" charset="0"/>
                <a:cs typeface="Arial" panose="020B0604020202020204" pitchFamily="34" charset="0"/>
              </a:rPr>
              <a:t>D : Sont diffusées très rapidement par les internautes.</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9202378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981112" cy="4351338"/>
          </a:xfrm>
        </p:spPr>
        <p:txBody>
          <a:bodyPr>
            <a:normAutofit lnSpcReduction="10000"/>
          </a:bodyPr>
          <a:lstStyle/>
          <a:p>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Q4: Afin d'éviter les pièges de la désinformation, vous devez:</a:t>
            </a:r>
          </a:p>
          <a:p>
            <a:endParaRPr lang="fr-FR" dirty="0">
              <a:latin typeface="Arial" panose="020B0604020202020204" pitchFamily="34" charset="0"/>
              <a:cs typeface="Arial" panose="020B0604020202020204" pitchFamily="34" charset="0"/>
            </a:endParaRPr>
          </a:p>
          <a:p>
            <a:pPr lvl="0" fontAlgn="base"/>
            <a:r>
              <a:rPr lang="fr-FR" dirty="0">
                <a:latin typeface="Arial" panose="020B0604020202020204" pitchFamily="34" charset="0"/>
                <a:cs typeface="Arial" panose="020B0604020202020204" pitchFamily="34" charset="0"/>
              </a:rPr>
              <a:t>A : Permettre à l'information de circuler et laisser les jeunes aiguiser leur esprit critique.</a:t>
            </a:r>
          </a:p>
          <a:p>
            <a:pPr lvl="0" fontAlgn="base"/>
            <a:r>
              <a:rPr lang="fr-FR" dirty="0">
                <a:latin typeface="Arial" panose="020B0604020202020204" pitchFamily="34" charset="0"/>
                <a:cs typeface="Arial" panose="020B0604020202020204" pitchFamily="34" charset="0"/>
              </a:rPr>
              <a:t>B : responsabiliser les médias sociaux et les "géants technologiques".</a:t>
            </a:r>
          </a:p>
          <a:p>
            <a:pPr lvl="0" fontAlgn="base"/>
            <a:r>
              <a:rPr lang="fr-FR" dirty="0">
                <a:latin typeface="Arial" panose="020B0604020202020204" pitchFamily="34" charset="0"/>
                <a:cs typeface="Arial" panose="020B0604020202020204" pitchFamily="34" charset="0"/>
              </a:rPr>
              <a:t>C : Limiter la liberté d'expression en ligne et le travail des journalistes.</a:t>
            </a:r>
          </a:p>
          <a:p>
            <a:pPr lvl="0" fontAlgn="base"/>
            <a:r>
              <a:rPr lang="fr-FR" dirty="0">
                <a:latin typeface="Arial" panose="020B0604020202020204" pitchFamily="34" charset="0"/>
                <a:cs typeface="Arial" panose="020B0604020202020204" pitchFamily="34" charset="0"/>
              </a:rPr>
              <a:t>D : Préparer le public à faire face à l'augmentation des fausses nouvelles en proposant une formation d'éducation aux médias.</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3329975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fontScale="92500"/>
          </a:bodyPr>
          <a:lstStyle/>
          <a:p>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Q4: Afin d'éviter les pièges de la désinformation, vous devez:</a:t>
            </a:r>
          </a:p>
          <a:p>
            <a:endParaRPr lang="fr-FR" dirty="0">
              <a:latin typeface="Arial" panose="020B0604020202020204" pitchFamily="34" charset="0"/>
              <a:cs typeface="Arial" panose="020B0604020202020204" pitchFamily="34" charset="0"/>
            </a:endParaRPr>
          </a:p>
          <a:p>
            <a:pPr lvl="0" fontAlgn="base"/>
            <a:r>
              <a:rPr lang="fr-FR" dirty="0">
                <a:solidFill>
                  <a:srgbClr val="92D050"/>
                </a:solidFill>
                <a:latin typeface="Arial" panose="020B0604020202020204" pitchFamily="34" charset="0"/>
                <a:cs typeface="Arial" panose="020B0604020202020204" pitchFamily="34" charset="0"/>
              </a:rPr>
              <a:t>A : Permettre à l'information de circuler et laisser les jeunes aiguiser leur esprit critique.</a:t>
            </a:r>
          </a:p>
          <a:p>
            <a:pPr lvl="0" fontAlgn="base"/>
            <a:r>
              <a:rPr lang="fr-FR" dirty="0">
                <a:solidFill>
                  <a:srgbClr val="FF0000"/>
                </a:solidFill>
                <a:latin typeface="Arial" panose="020B0604020202020204" pitchFamily="34" charset="0"/>
                <a:cs typeface="Arial" panose="020B0604020202020204" pitchFamily="34" charset="0"/>
              </a:rPr>
              <a:t>B : responsabiliser les médias sociaux et les "géants technologiques".</a:t>
            </a:r>
          </a:p>
          <a:p>
            <a:pPr lvl="0" fontAlgn="base"/>
            <a:r>
              <a:rPr lang="fr-FR" dirty="0">
                <a:solidFill>
                  <a:srgbClr val="FF0000"/>
                </a:solidFill>
                <a:latin typeface="Arial" panose="020B0604020202020204" pitchFamily="34" charset="0"/>
                <a:cs typeface="Arial" panose="020B0604020202020204" pitchFamily="34" charset="0"/>
              </a:rPr>
              <a:t>C : Limiter la liberté d'expression en ligne et le travail des journalistes.</a:t>
            </a:r>
          </a:p>
          <a:p>
            <a:pPr lvl="0" fontAlgn="base"/>
            <a:r>
              <a:rPr lang="fr-FR" dirty="0">
                <a:solidFill>
                  <a:srgbClr val="92D050"/>
                </a:solidFill>
                <a:latin typeface="Arial" panose="020B0604020202020204" pitchFamily="34" charset="0"/>
                <a:cs typeface="Arial" panose="020B0604020202020204" pitchFamily="34" charset="0"/>
              </a:rPr>
              <a:t>D : Préparer le public à faire face à l'augmentation des fausses nouvelles en proposant une formation d'éducation aux médias.</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41232652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981112" cy="4351338"/>
          </a:xfrm>
        </p:spPr>
        <p:txBody>
          <a:bodyPr>
            <a:normAutofit fontScale="85000" lnSpcReduction="20000"/>
          </a:bodyPr>
          <a:lstStyle/>
          <a:p>
            <a:r>
              <a:rPr lang="fr-FR" b="1" dirty="0">
                <a:latin typeface="Arial" panose="020B0604020202020204" pitchFamily="34" charset="0"/>
                <a:cs typeface="Arial" panose="020B0604020202020204" pitchFamily="34" charset="0"/>
              </a:rPr>
              <a:t>Q5: Bien que les médias utilisent la vérification des faits pour lutter contre la désinformation, vous devez rester prudent car:</a:t>
            </a:r>
          </a:p>
          <a:p>
            <a:endParaRPr lang="fr-FR" dirty="0">
              <a:latin typeface="Arial" panose="020B0604020202020204" pitchFamily="34" charset="0"/>
              <a:cs typeface="Arial" panose="020B0604020202020204" pitchFamily="34" charset="0"/>
            </a:endParaRPr>
          </a:p>
          <a:p>
            <a:pPr lvl="0" fontAlgn="base">
              <a:spcAft>
                <a:spcPts val="1200"/>
              </a:spcAft>
            </a:pPr>
            <a:r>
              <a:rPr lang="fr-FR" dirty="0">
                <a:latin typeface="Arial" panose="020B0604020202020204" pitchFamily="34" charset="0"/>
                <a:cs typeface="Arial" panose="020B0604020202020204" pitchFamily="34" charset="0"/>
              </a:rPr>
              <a:t>A : Certaines questions ne peuvent pas être résolues par une simple vérification des faits, comme les questions de politique, d'opinion ou de morale.</a:t>
            </a:r>
          </a:p>
          <a:p>
            <a:pPr lvl="0" fontAlgn="base">
              <a:spcAft>
                <a:spcPts val="1200"/>
              </a:spcAft>
            </a:pPr>
            <a:r>
              <a:rPr lang="fr-FR" dirty="0">
                <a:latin typeface="Arial" panose="020B0604020202020204" pitchFamily="34" charset="0"/>
                <a:cs typeface="Arial" panose="020B0604020202020204" pitchFamily="34" charset="0"/>
              </a:rPr>
              <a:t>B : La vérification des faits pourrait amener les médias à diffuser d'autres fausses nouvelles.</a:t>
            </a:r>
          </a:p>
          <a:p>
            <a:pPr lvl="0" fontAlgn="base">
              <a:spcAft>
                <a:spcPts val="1200"/>
              </a:spcAft>
            </a:pPr>
            <a:r>
              <a:rPr lang="fr-FR" dirty="0">
                <a:latin typeface="Arial" panose="020B0604020202020204" pitchFamily="34" charset="0"/>
                <a:cs typeface="Arial" panose="020B0604020202020204" pitchFamily="34" charset="0"/>
              </a:rPr>
              <a:t>C : Les journalistes ne sont pas en mesure de vérifier chaque information.</a:t>
            </a:r>
          </a:p>
          <a:p>
            <a:pPr lvl="0" fontAlgn="base">
              <a:spcAft>
                <a:spcPts val="1200"/>
              </a:spcAft>
            </a:pPr>
            <a:r>
              <a:rPr lang="fr-FR" dirty="0">
                <a:latin typeface="Arial" panose="020B0604020202020204" pitchFamily="34" charset="0"/>
                <a:cs typeface="Arial" panose="020B0604020202020204" pitchFamily="34" charset="0"/>
              </a:rPr>
              <a:t>D : Les médias ont toujours un motif financier qui influence nécessairement leur jugement.</a:t>
            </a:r>
          </a:p>
          <a:p>
            <a:pPr lvl="0" fontAlgn="base"/>
            <a:endParaRPr lang="fr-FR" dirty="0">
              <a:latin typeface="Arial" panose="020B0604020202020204" pitchFamily="34" charset="0"/>
              <a:cs typeface="Arial" panose="020B0604020202020204" pitchFamily="34" charset="0"/>
            </a:endParaRP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6005551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fontScale="85000" lnSpcReduction="20000"/>
          </a:bodyPr>
          <a:lstStyle/>
          <a:p>
            <a:r>
              <a:rPr lang="fr-FR" b="1" dirty="0">
                <a:latin typeface="Arial" panose="020B0604020202020204" pitchFamily="34" charset="0"/>
                <a:cs typeface="Arial" panose="020B0604020202020204" pitchFamily="34" charset="0"/>
              </a:rPr>
              <a:t>Q5: Bien que les médias utilisent la vérification des faits pour lutter contre la désinformation, vous devez rester prudent car:</a:t>
            </a:r>
          </a:p>
          <a:p>
            <a:endParaRPr lang="fr-FR" dirty="0">
              <a:latin typeface="Arial" panose="020B0604020202020204" pitchFamily="34" charset="0"/>
              <a:cs typeface="Arial" panose="020B0604020202020204" pitchFamily="34" charset="0"/>
            </a:endParaRPr>
          </a:p>
          <a:p>
            <a:pPr lvl="0" fontAlgn="base">
              <a:spcAft>
                <a:spcPts val="1200"/>
              </a:spcAft>
            </a:pPr>
            <a:r>
              <a:rPr lang="fr-FR" dirty="0">
                <a:solidFill>
                  <a:srgbClr val="92D050"/>
                </a:solidFill>
                <a:latin typeface="Arial" panose="020B0604020202020204" pitchFamily="34" charset="0"/>
                <a:cs typeface="Arial" panose="020B0604020202020204" pitchFamily="34" charset="0"/>
              </a:rPr>
              <a:t>A : Certaines questions ne peuvent pas être résolues par une simple vérification des faits, comme les questions de politique, d'opinion ou de morale.</a:t>
            </a:r>
          </a:p>
          <a:p>
            <a:pPr lvl="0" fontAlgn="base">
              <a:spcAft>
                <a:spcPts val="1200"/>
              </a:spcAft>
            </a:pPr>
            <a:r>
              <a:rPr lang="fr-FR" dirty="0">
                <a:solidFill>
                  <a:srgbClr val="FF3D5C"/>
                </a:solidFill>
                <a:latin typeface="Arial" panose="020B0604020202020204" pitchFamily="34" charset="0"/>
                <a:cs typeface="Arial" panose="020B0604020202020204" pitchFamily="34" charset="0"/>
              </a:rPr>
              <a:t>B : La vérification des faits pourrait amener les médias à diffuser d'autres fausses nouvelles.</a:t>
            </a:r>
          </a:p>
          <a:p>
            <a:pPr lvl="0" fontAlgn="base">
              <a:spcAft>
                <a:spcPts val="1200"/>
              </a:spcAft>
            </a:pPr>
            <a:r>
              <a:rPr lang="fr-FR" dirty="0">
                <a:solidFill>
                  <a:srgbClr val="FF3D5C"/>
                </a:solidFill>
                <a:latin typeface="Arial" panose="020B0604020202020204" pitchFamily="34" charset="0"/>
                <a:cs typeface="Arial" panose="020B0604020202020204" pitchFamily="34" charset="0"/>
              </a:rPr>
              <a:t>C : Les journalistes ne sont pas en mesure de vérifier chaque information.</a:t>
            </a:r>
          </a:p>
          <a:p>
            <a:pPr lvl="0" fontAlgn="base">
              <a:spcAft>
                <a:spcPts val="1200"/>
              </a:spcAft>
            </a:pPr>
            <a:r>
              <a:rPr lang="fr-FR" dirty="0">
                <a:solidFill>
                  <a:srgbClr val="FF3D5C"/>
                </a:solidFill>
                <a:latin typeface="Arial" panose="020B0604020202020204" pitchFamily="34" charset="0"/>
                <a:cs typeface="Arial" panose="020B0604020202020204" pitchFamily="34" charset="0"/>
              </a:rPr>
              <a:t>D : Les médias ont toujours un motif financier qui influence nécessairement leur jugement.</a:t>
            </a:r>
          </a:p>
          <a:p>
            <a:pPr lvl="0" fontAlgn="base"/>
            <a:endParaRPr lang="fr-FR" dirty="0">
              <a:latin typeface="Arial" panose="020B0604020202020204" pitchFamily="34" charset="0"/>
              <a:cs typeface="Arial" panose="020B0604020202020204" pitchFamily="34" charset="0"/>
            </a:endParaRP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511641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fontScale="92500" lnSpcReduction="10000"/>
          </a:bodyPr>
          <a:lstStyle/>
          <a:p>
            <a:r>
              <a:rPr lang="fr-FR" b="1" dirty="0">
                <a:latin typeface="Arial" panose="020B0604020202020204" pitchFamily="34" charset="0"/>
                <a:cs typeface="Arial" panose="020B0604020202020204" pitchFamily="34" charset="0"/>
              </a:rPr>
              <a:t>Q6 : Lequel des éléments suivants ne définit pas une théorie du complot ?</a:t>
            </a:r>
          </a:p>
          <a:p>
            <a:endParaRPr lang="fr-FR" b="1" dirty="0">
              <a:latin typeface="Arial" panose="020B0604020202020204" pitchFamily="34" charset="0"/>
              <a:cs typeface="Arial" panose="020B0604020202020204" pitchFamily="34" charset="0"/>
            </a:endParaRPr>
          </a:p>
          <a:p>
            <a:pPr>
              <a:spcAft>
                <a:spcPts val="1200"/>
              </a:spcAft>
            </a:pPr>
            <a:r>
              <a:rPr lang="fr-FR" dirty="0">
                <a:latin typeface="Arial" panose="020B0604020202020204" pitchFamily="34" charset="0"/>
                <a:cs typeface="Arial" panose="020B0604020202020204" pitchFamily="34" charset="0"/>
              </a:rPr>
              <a:t>A : Un récit qui prétend qu'il y a des groupes de personnes qui travaillent dans l'ombre.</a:t>
            </a:r>
          </a:p>
          <a:p>
            <a:pPr>
              <a:spcAft>
                <a:spcPts val="1200"/>
              </a:spcAft>
            </a:pPr>
            <a:r>
              <a:rPr lang="fr-FR" dirty="0">
                <a:latin typeface="Arial" panose="020B0604020202020204" pitchFamily="34" charset="0"/>
                <a:cs typeface="Arial" panose="020B0604020202020204" pitchFamily="34" charset="0"/>
              </a:rPr>
              <a:t>B : Un discours théorique qui semble cohérent et "logique".</a:t>
            </a:r>
          </a:p>
          <a:p>
            <a:pPr>
              <a:spcAft>
                <a:spcPts val="1200"/>
              </a:spcAft>
            </a:pPr>
            <a:r>
              <a:rPr lang="fr-FR" dirty="0">
                <a:latin typeface="Arial" panose="020B0604020202020204" pitchFamily="34" charset="0"/>
                <a:cs typeface="Arial" panose="020B0604020202020204" pitchFamily="34" charset="0"/>
              </a:rPr>
              <a:t>C : Une méthode historique et scientifique basée sur des informations vérifiables.</a:t>
            </a:r>
          </a:p>
          <a:p>
            <a:pPr>
              <a:spcAft>
                <a:spcPts val="1200"/>
              </a:spcAft>
            </a:pPr>
            <a:r>
              <a:rPr lang="fr-FR" dirty="0">
                <a:latin typeface="Arial" panose="020B0604020202020204" pitchFamily="34" charset="0"/>
                <a:cs typeface="Arial" panose="020B0604020202020204" pitchFamily="34" charset="0"/>
              </a:rPr>
              <a:t>D : Un ensemble structuré d'hypothèses et d'arguments manipulés. </a:t>
            </a:r>
          </a:p>
          <a:p>
            <a:endParaRPr lang="fr-FR"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14188891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fontScale="92500" lnSpcReduction="10000"/>
          </a:bodyPr>
          <a:lstStyle/>
          <a:p>
            <a:r>
              <a:rPr lang="fr-FR" b="1" dirty="0">
                <a:latin typeface="Arial" panose="020B0604020202020204" pitchFamily="34" charset="0"/>
                <a:cs typeface="Arial" panose="020B0604020202020204" pitchFamily="34" charset="0"/>
              </a:rPr>
              <a:t>Q6 : Lequel des éléments suivants ne définit pas une théorie du complot ?</a:t>
            </a:r>
          </a:p>
          <a:p>
            <a:endParaRPr lang="fr-FR" b="1" dirty="0">
              <a:latin typeface="Arial" panose="020B0604020202020204" pitchFamily="34" charset="0"/>
              <a:cs typeface="Arial" panose="020B0604020202020204" pitchFamily="34" charset="0"/>
            </a:endParaRPr>
          </a:p>
          <a:p>
            <a:pPr>
              <a:spcAft>
                <a:spcPts val="1200"/>
              </a:spcAft>
            </a:pPr>
            <a:r>
              <a:rPr lang="fr-FR" dirty="0">
                <a:solidFill>
                  <a:srgbClr val="FF3D5C"/>
                </a:solidFill>
                <a:latin typeface="Arial" panose="020B0604020202020204" pitchFamily="34" charset="0"/>
                <a:cs typeface="Arial" panose="020B0604020202020204" pitchFamily="34" charset="0"/>
              </a:rPr>
              <a:t>A : Un récit qui prétend qu'il y a des groupes de personnes qui travaillent dans l'ombre.</a:t>
            </a:r>
          </a:p>
          <a:p>
            <a:pPr>
              <a:spcAft>
                <a:spcPts val="1200"/>
              </a:spcAft>
            </a:pPr>
            <a:r>
              <a:rPr lang="fr-FR" dirty="0">
                <a:solidFill>
                  <a:srgbClr val="FF3D5C"/>
                </a:solidFill>
                <a:latin typeface="Arial" panose="020B0604020202020204" pitchFamily="34" charset="0"/>
                <a:cs typeface="Arial" panose="020B0604020202020204" pitchFamily="34" charset="0"/>
              </a:rPr>
              <a:t>B : Un discours théorique qui semble cohérent et "logique".</a:t>
            </a:r>
          </a:p>
          <a:p>
            <a:pPr>
              <a:spcAft>
                <a:spcPts val="1200"/>
              </a:spcAft>
            </a:pPr>
            <a:r>
              <a:rPr lang="fr-FR" dirty="0">
                <a:solidFill>
                  <a:srgbClr val="92D050"/>
                </a:solidFill>
                <a:latin typeface="Arial" panose="020B0604020202020204" pitchFamily="34" charset="0"/>
                <a:cs typeface="Arial" panose="020B0604020202020204" pitchFamily="34" charset="0"/>
              </a:rPr>
              <a:t>C : Une méthode historique et scientifique basée sur des informations vérifiables.</a:t>
            </a:r>
          </a:p>
          <a:p>
            <a:pPr>
              <a:spcAft>
                <a:spcPts val="1200"/>
              </a:spcAft>
            </a:pPr>
            <a:r>
              <a:rPr lang="fr-FR" dirty="0">
                <a:solidFill>
                  <a:srgbClr val="FF3D5C"/>
                </a:solidFill>
                <a:latin typeface="Arial" panose="020B0604020202020204" pitchFamily="34" charset="0"/>
                <a:cs typeface="Arial" panose="020B0604020202020204" pitchFamily="34" charset="0"/>
              </a:rPr>
              <a:t>D : Un ensemble structuré d'hypothèses et d'arguments manipulés. </a:t>
            </a:r>
          </a:p>
          <a:p>
            <a:endParaRPr lang="fr-FR"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45936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0087"/>
            <a:ext cx="3992136" cy="4162174"/>
          </a:xfrm>
          <a:prstGeom prst="rect">
            <a:avLst/>
          </a:prstGeom>
        </p:spPr>
      </p:pic>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935725" y="666253"/>
            <a:ext cx="9346580" cy="4351338"/>
          </a:xfrm>
        </p:spPr>
        <p:txBody>
          <a:bodyPr/>
          <a:lstStyle/>
          <a:p>
            <a:pPr marL="0" indent="0" algn="ctr">
              <a:lnSpc>
                <a:spcPct val="150000"/>
              </a:lnSpc>
              <a:buNone/>
            </a:pPr>
            <a:r>
              <a:rPr lang="en-US" sz="4000" b="1" dirty="0">
                <a:latin typeface="Arial" panose="020B0604020202020204" pitchFamily="34" charset="0"/>
                <a:cs typeface="Arial" panose="020B0604020202020204" pitchFamily="34" charset="0"/>
              </a:rPr>
              <a:t>Information</a:t>
            </a: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sp>
        <p:nvSpPr>
          <p:cNvPr id="11" name="Google Shape;175;p22"/>
          <p:cNvSpPr txBox="1">
            <a:spLocks/>
          </p:cNvSpPr>
          <p:nvPr/>
        </p:nvSpPr>
        <p:spPr>
          <a:xfrm>
            <a:off x="261609" y="2393057"/>
            <a:ext cx="3474050" cy="30627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fr-FR" b="1" dirty="0"/>
              <a:t>D’intérêt public : </a:t>
            </a:r>
          </a:p>
          <a:p>
            <a:pPr marL="0" indent="0" algn="ctr">
              <a:lnSpc>
                <a:spcPct val="100000"/>
              </a:lnSpc>
              <a:spcBef>
                <a:spcPts val="600"/>
              </a:spcBef>
              <a:buNone/>
            </a:pPr>
            <a:r>
              <a:rPr lang="fr-FR" dirty="0"/>
              <a:t>Pour être considérée comme une information au sens médiatique et social du terme, un fait doit être d'intérêt public. </a:t>
            </a:r>
          </a:p>
        </p:txBody>
      </p:sp>
      <p:pic>
        <p:nvPicPr>
          <p:cNvPr id="18" name="Imag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6265">
            <a:off x="4332277" y="1555835"/>
            <a:ext cx="2837051" cy="3634337"/>
          </a:xfrm>
          <a:prstGeom prst="rect">
            <a:avLst/>
          </a:prstGeom>
        </p:spPr>
      </p:pic>
      <p:sp>
        <p:nvSpPr>
          <p:cNvPr id="12" name="Google Shape;176;p22"/>
          <p:cNvSpPr txBox="1">
            <a:spLocks/>
          </p:cNvSpPr>
          <p:nvPr/>
        </p:nvSpPr>
        <p:spPr>
          <a:xfrm>
            <a:off x="4184120" y="2202618"/>
            <a:ext cx="3058476" cy="30627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b="1" dirty="0" err="1"/>
              <a:t>Factuelle</a:t>
            </a:r>
            <a:r>
              <a:rPr lang="en-US" b="1" dirty="0"/>
              <a:t> : </a:t>
            </a:r>
            <a:r>
              <a:rPr lang="fr-FR" dirty="0"/>
              <a:t>L'information doit comporter des faits, elle doit être factuelle. </a:t>
            </a:r>
            <a:endParaRPr lang="en-US" dirty="0"/>
          </a:p>
        </p:txBody>
      </p:sp>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42800">
            <a:off x="7914545" y="1759815"/>
            <a:ext cx="3827682" cy="3971184"/>
          </a:xfrm>
          <a:prstGeom prst="rect">
            <a:avLst/>
          </a:prstGeom>
        </p:spPr>
      </p:pic>
      <p:sp>
        <p:nvSpPr>
          <p:cNvPr id="13" name="Google Shape;177;p22"/>
          <p:cNvSpPr txBox="1">
            <a:spLocks/>
          </p:cNvSpPr>
          <p:nvPr/>
        </p:nvSpPr>
        <p:spPr>
          <a:xfrm>
            <a:off x="8169837" y="2816034"/>
            <a:ext cx="3324000" cy="3062700"/>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US" b="1" dirty="0" err="1"/>
              <a:t>Vérifié</a:t>
            </a:r>
            <a:r>
              <a:rPr lang="en-US" b="1" dirty="0"/>
              <a:t> et verifiable </a:t>
            </a:r>
            <a:r>
              <a:rPr lang="en-US" dirty="0"/>
              <a:t>: </a:t>
            </a:r>
          </a:p>
          <a:p>
            <a:pPr marL="0" indent="0" algn="ctr">
              <a:spcBef>
                <a:spcPts val="600"/>
              </a:spcBef>
              <a:buNone/>
            </a:pPr>
            <a:r>
              <a:rPr lang="fr-FR" dirty="0"/>
              <a:t>Pour confirmer son statut d'information, un fait doit être vérifié et vérifiable. </a:t>
            </a:r>
          </a:p>
        </p:txBody>
      </p:sp>
    </p:spTree>
    <p:extLst>
      <p:ext uri="{BB962C8B-B14F-4D97-AF65-F5344CB8AC3E}">
        <p14:creationId xmlns:p14="http://schemas.microsoft.com/office/powerpoint/2010/main" val="16185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1051450" cy="4351338"/>
          </a:xfrm>
        </p:spPr>
        <p:txBody>
          <a:bodyPr/>
          <a:lstStyle/>
          <a:p>
            <a:r>
              <a:rPr lang="fr-FR" b="1" dirty="0">
                <a:latin typeface="Arial" panose="020B0604020202020204" pitchFamily="34" charset="0"/>
                <a:cs typeface="Arial" panose="020B0604020202020204" pitchFamily="34" charset="0"/>
              </a:rPr>
              <a:t>Q7 : Quelles sont les conséquences des théories du complot ?</a:t>
            </a:r>
          </a:p>
          <a:p>
            <a:endParaRPr lang="fr-FR" b="1" dirty="0">
              <a:latin typeface="Arial" panose="020B0604020202020204" pitchFamily="34" charset="0"/>
              <a:cs typeface="Arial" panose="020B0604020202020204" pitchFamily="34" charset="0"/>
            </a:endParaRPr>
          </a:p>
          <a:p>
            <a:pPr>
              <a:spcAft>
                <a:spcPts val="1200"/>
              </a:spcAft>
            </a:pPr>
            <a:r>
              <a:rPr lang="fr-FR" dirty="0">
                <a:latin typeface="Arial" panose="020B0604020202020204" pitchFamily="34" charset="0"/>
                <a:cs typeface="Arial" panose="020B0604020202020204" pitchFamily="34" charset="0"/>
              </a:rPr>
              <a:t>A : Elles génèrent des discours de haine.</a:t>
            </a:r>
          </a:p>
          <a:p>
            <a:pPr>
              <a:spcAft>
                <a:spcPts val="1200"/>
              </a:spcAft>
            </a:pPr>
            <a:r>
              <a:rPr lang="fr-FR" dirty="0">
                <a:latin typeface="Arial" panose="020B0604020202020204" pitchFamily="34" charset="0"/>
                <a:cs typeface="Arial" panose="020B0604020202020204" pitchFamily="34" charset="0"/>
              </a:rPr>
              <a:t>B : Elles enferment les gens dans une logique de méfiance et d'idées fausses.</a:t>
            </a:r>
          </a:p>
          <a:p>
            <a:pPr>
              <a:spcAft>
                <a:spcPts val="1200"/>
              </a:spcAft>
            </a:pPr>
            <a:r>
              <a:rPr lang="fr-FR" dirty="0">
                <a:latin typeface="Arial" panose="020B0604020202020204" pitchFamily="34" charset="0"/>
                <a:cs typeface="Arial" panose="020B0604020202020204" pitchFamily="34" charset="0"/>
              </a:rPr>
              <a:t>C : Elles créent une adhésion à des théories non prouvées.</a:t>
            </a:r>
          </a:p>
          <a:p>
            <a:pPr>
              <a:spcAft>
                <a:spcPts val="1200"/>
              </a:spcAft>
            </a:pPr>
            <a:r>
              <a:rPr lang="fr-FR" dirty="0">
                <a:latin typeface="Arial" panose="020B0604020202020204" pitchFamily="34" charset="0"/>
                <a:cs typeface="Arial" panose="020B0604020202020204" pitchFamily="34" charset="0"/>
              </a:rPr>
              <a:t>D : Elles exposent la vérité.</a:t>
            </a:r>
            <a:r>
              <a:rPr lang="fr-FR" dirty="0"/>
              <a:t> </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36875410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25625"/>
            <a:ext cx="11153977" cy="4351338"/>
          </a:xfrm>
        </p:spPr>
        <p:txBody>
          <a:bodyPr/>
          <a:lstStyle/>
          <a:p>
            <a:r>
              <a:rPr lang="fr-FR" b="1" dirty="0">
                <a:latin typeface="Arial" panose="020B0604020202020204" pitchFamily="34" charset="0"/>
                <a:cs typeface="Arial" panose="020B0604020202020204" pitchFamily="34" charset="0"/>
              </a:rPr>
              <a:t>Q7 : Quelles sont les conséquences des théories du complot ?</a:t>
            </a:r>
          </a:p>
          <a:p>
            <a:endParaRPr lang="fr-FR" b="1" dirty="0">
              <a:latin typeface="Arial" panose="020B0604020202020204" pitchFamily="34" charset="0"/>
              <a:cs typeface="Arial" panose="020B0604020202020204" pitchFamily="34" charset="0"/>
            </a:endParaRPr>
          </a:p>
          <a:p>
            <a:pPr>
              <a:spcAft>
                <a:spcPts val="1200"/>
              </a:spcAft>
            </a:pPr>
            <a:r>
              <a:rPr lang="fr-FR" dirty="0">
                <a:solidFill>
                  <a:srgbClr val="92D050"/>
                </a:solidFill>
                <a:latin typeface="Arial" panose="020B0604020202020204" pitchFamily="34" charset="0"/>
                <a:cs typeface="Arial" panose="020B0604020202020204" pitchFamily="34" charset="0"/>
              </a:rPr>
              <a:t>A : Elles génèrent des discours de haine.</a:t>
            </a:r>
          </a:p>
          <a:p>
            <a:pPr>
              <a:spcAft>
                <a:spcPts val="1200"/>
              </a:spcAft>
            </a:pPr>
            <a:r>
              <a:rPr lang="fr-FR" dirty="0">
                <a:solidFill>
                  <a:srgbClr val="92D050"/>
                </a:solidFill>
                <a:latin typeface="Arial" panose="020B0604020202020204" pitchFamily="34" charset="0"/>
                <a:cs typeface="Arial" panose="020B0604020202020204" pitchFamily="34" charset="0"/>
              </a:rPr>
              <a:t>B : Elles enferment les gens dans une logique de méfiance et d'idées fausses.</a:t>
            </a:r>
          </a:p>
          <a:p>
            <a:pPr>
              <a:spcAft>
                <a:spcPts val="1200"/>
              </a:spcAft>
            </a:pPr>
            <a:r>
              <a:rPr lang="fr-FR" dirty="0">
                <a:solidFill>
                  <a:srgbClr val="92D050"/>
                </a:solidFill>
                <a:latin typeface="Arial" panose="020B0604020202020204" pitchFamily="34" charset="0"/>
                <a:cs typeface="Arial" panose="020B0604020202020204" pitchFamily="34" charset="0"/>
              </a:rPr>
              <a:t>C : Elles créent une adhésion à des théories non prouvées.</a:t>
            </a:r>
          </a:p>
          <a:p>
            <a:pPr>
              <a:spcAft>
                <a:spcPts val="1200"/>
              </a:spcAft>
            </a:pPr>
            <a:r>
              <a:rPr lang="fr-FR" dirty="0">
                <a:solidFill>
                  <a:srgbClr val="FF3D5C"/>
                </a:solidFill>
                <a:latin typeface="Arial" panose="020B0604020202020204" pitchFamily="34" charset="0"/>
                <a:cs typeface="Arial" panose="020B0604020202020204" pitchFamily="34" charset="0"/>
              </a:rPr>
              <a:t>D : Elles exposent la vérité.</a:t>
            </a:r>
            <a:r>
              <a:rPr lang="fr-FR" dirty="0">
                <a:solidFill>
                  <a:srgbClr val="FF3D5C"/>
                </a:solidFill>
              </a:rPr>
              <a:t> </a:t>
            </a:r>
          </a:p>
          <a:p>
            <a:pPr marL="0" indent="0">
              <a:buNone/>
            </a:pPr>
            <a:endParaRPr lang="fr-FR" sz="2400"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4103293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évaluation</a:t>
            </a: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normAutofit/>
          </a:bodyPr>
          <a:lstStyle/>
          <a:p>
            <a:r>
              <a:rPr lang="fr-FR" b="1" dirty="0">
                <a:latin typeface="Arial" panose="020B0604020202020204" pitchFamily="34" charset="0"/>
                <a:cs typeface="Arial" panose="020B0604020202020204" pitchFamily="34" charset="0"/>
              </a:rPr>
              <a:t> Q8 : Comment pouvons-nous lutter efficacement contre les théories du complot ?</a:t>
            </a:r>
          </a:p>
          <a:p>
            <a:endParaRPr lang="fr-FR" b="1"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A : En réglementant et en limitant les contenus haineux et les fausses nouvelles.</a:t>
            </a:r>
          </a:p>
          <a:p>
            <a:r>
              <a:rPr lang="fr-FR" dirty="0">
                <a:latin typeface="Arial" panose="020B0604020202020204" pitchFamily="34" charset="0"/>
                <a:cs typeface="Arial" panose="020B0604020202020204" pitchFamily="34" charset="0"/>
              </a:rPr>
              <a:t>B : En interdisant les réseaux sociaux.</a:t>
            </a:r>
          </a:p>
          <a:p>
            <a:r>
              <a:rPr lang="fr-FR" dirty="0">
                <a:latin typeface="Arial" panose="020B0604020202020204" pitchFamily="34" charset="0"/>
                <a:cs typeface="Arial" panose="020B0604020202020204" pitchFamily="34" charset="0"/>
              </a:rPr>
              <a:t>C : En se moquant des théoriciens de la conspiration.</a:t>
            </a:r>
          </a:p>
          <a:p>
            <a:r>
              <a:rPr lang="fr-FR" dirty="0">
                <a:latin typeface="Arial" panose="020B0604020202020204" pitchFamily="34" charset="0"/>
                <a:cs typeface="Arial" panose="020B0604020202020204" pitchFamily="34" charset="0"/>
              </a:rPr>
              <a:t>D : En développant la capacité de réflexion critique du public</a:t>
            </a:r>
            <a:r>
              <a:rPr lang="fr-FR" dirty="0" smtClean="0">
                <a:latin typeface="Arial" panose="020B0604020202020204" pitchFamily="34" charset="0"/>
                <a:cs typeface="Arial" panose="020B0604020202020204" pitchFamily="34" charset="0"/>
              </a:rPr>
              <a:t>.</a:t>
            </a:r>
            <a:endParaRPr lang="fr-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4525566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a:bodyPr>
          <a:lstStyle/>
          <a:p>
            <a:pPr algn="ctr"/>
            <a:r>
              <a:rPr lang="fr-FR" sz="3200" b="1" cap="all" dirty="0">
                <a:latin typeface="Arial Narrow" panose="020B0604020202020204" pitchFamily="34" charset="0"/>
              </a:rPr>
              <a:t>Test - </a:t>
            </a:r>
            <a:r>
              <a:rPr lang="fr-FR" sz="3200" b="1" cap="all" dirty="0" smtClean="0">
                <a:latin typeface="Arial Narrow" panose="020B0604020202020204" pitchFamily="34" charset="0"/>
              </a:rPr>
              <a:t>évaluation</a:t>
            </a:r>
            <a:endParaRPr lang="fr-FR" sz="32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8" y="1825625"/>
            <a:ext cx="10813472" cy="4351338"/>
          </a:xfrm>
        </p:spPr>
        <p:txBody>
          <a:bodyPr/>
          <a:lstStyle/>
          <a:p>
            <a:r>
              <a:rPr lang="fr-FR" b="1" dirty="0">
                <a:latin typeface="Arial" panose="020B0604020202020204" pitchFamily="34" charset="0"/>
                <a:cs typeface="Arial" panose="020B0604020202020204" pitchFamily="34" charset="0"/>
              </a:rPr>
              <a:t> Q8 : Comment pouvons-nous lutter efficacement contre les théories du complot ?</a:t>
            </a:r>
          </a:p>
          <a:p>
            <a:endParaRPr lang="fr-FR" b="1" dirty="0">
              <a:latin typeface="Arial" panose="020B0604020202020204" pitchFamily="34" charset="0"/>
              <a:cs typeface="Arial" panose="020B0604020202020204" pitchFamily="34" charset="0"/>
            </a:endParaRPr>
          </a:p>
          <a:p>
            <a:r>
              <a:rPr lang="fr-FR" dirty="0">
                <a:solidFill>
                  <a:srgbClr val="92D050"/>
                </a:solidFill>
                <a:latin typeface="Arial" panose="020B0604020202020204" pitchFamily="34" charset="0"/>
                <a:cs typeface="Arial" panose="020B0604020202020204" pitchFamily="34" charset="0"/>
              </a:rPr>
              <a:t>A : En réglementant et en limitant les contenus haineux et les fausses nouvelles.</a:t>
            </a:r>
          </a:p>
          <a:p>
            <a:r>
              <a:rPr lang="fr-FR" dirty="0">
                <a:solidFill>
                  <a:srgbClr val="FF0000"/>
                </a:solidFill>
                <a:latin typeface="Arial" panose="020B0604020202020204" pitchFamily="34" charset="0"/>
                <a:cs typeface="Arial" panose="020B0604020202020204" pitchFamily="34" charset="0"/>
              </a:rPr>
              <a:t>B : En interdisant les réseaux sociaux.</a:t>
            </a:r>
          </a:p>
          <a:p>
            <a:r>
              <a:rPr lang="fr-FR" dirty="0">
                <a:solidFill>
                  <a:srgbClr val="FF0000"/>
                </a:solidFill>
                <a:latin typeface="Arial" panose="020B0604020202020204" pitchFamily="34" charset="0"/>
                <a:cs typeface="Arial" panose="020B0604020202020204" pitchFamily="34" charset="0"/>
              </a:rPr>
              <a:t>C : En se moquant des théoriciens de la conspiration.</a:t>
            </a:r>
          </a:p>
          <a:p>
            <a:r>
              <a:rPr lang="fr-FR" dirty="0">
                <a:solidFill>
                  <a:srgbClr val="92D050"/>
                </a:solidFill>
                <a:latin typeface="Arial" panose="020B0604020202020204" pitchFamily="34" charset="0"/>
                <a:cs typeface="Arial" panose="020B0604020202020204" pitchFamily="34" charset="0"/>
              </a:rPr>
              <a:t>D : En développant la capacité de réflexion critique du public</a:t>
            </a:r>
            <a:r>
              <a:rPr lang="fr-FR" dirty="0" smtClean="0">
                <a:solidFill>
                  <a:srgbClr val="92D050"/>
                </a:solidFill>
                <a:latin typeface="Arial" panose="020B0604020202020204" pitchFamily="34" charset="0"/>
                <a:cs typeface="Arial" panose="020B0604020202020204" pitchFamily="34" charset="0"/>
              </a:rPr>
              <a:t>.</a:t>
            </a:r>
            <a:endParaRPr lang="fr-FR" b="1" dirty="0">
              <a:solidFill>
                <a:srgbClr val="92D05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07777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3038400" y="1122363"/>
            <a:ext cx="7629600" cy="2387600"/>
          </a:xfrm>
        </p:spPr>
        <p:txBody>
          <a:bodyPr/>
          <a:lstStyle/>
          <a:p>
            <a:pPr algn="r"/>
            <a:r>
              <a:rPr lang="fr-FR" b="1" cap="all" dirty="0">
                <a:latin typeface="Arial Narrow" panose="020B0606020202030204" pitchFamily="34" charset="0"/>
              </a:rPr>
              <a:t>THÈME CLÉ </a:t>
            </a:r>
            <a:r>
              <a:rPr lang="en-GB" b="1" cap="all" dirty="0" smtClean="0">
                <a:latin typeface="Arial Narrow" panose="020B0604020202020204" pitchFamily="34" charset="0"/>
              </a:rPr>
              <a:t>5</a:t>
            </a:r>
            <a:endParaRPr lang="en-GB" b="1" cap="all" noProof="0" dirty="0">
              <a:latin typeface="Arial Narrow" panose="020B0604020202020204" pitchFamily="34" charset="0"/>
            </a:endParaRPr>
          </a:p>
        </p:txBody>
      </p:sp>
      <p:sp>
        <p:nvSpPr>
          <p:cNvPr id="3" name="Sous-titre 2">
            <a:extLst>
              <a:ext uri="{FF2B5EF4-FFF2-40B4-BE49-F238E27FC236}">
                <a16:creationId xmlns:a16="http://schemas.microsoft.com/office/drawing/2014/main" id="{50CB5C0B-EA0C-8B49-A25E-0D41D832A04D}"/>
              </a:ext>
            </a:extLst>
          </p:cNvPr>
          <p:cNvSpPr>
            <a:spLocks noGrp="1"/>
          </p:cNvSpPr>
          <p:nvPr>
            <p:ph type="subTitle" idx="1"/>
          </p:nvPr>
        </p:nvSpPr>
        <p:spPr>
          <a:xfrm>
            <a:off x="3038400" y="3602038"/>
            <a:ext cx="7629600" cy="1655762"/>
          </a:xfrm>
        </p:spPr>
        <p:txBody>
          <a:bodyPr>
            <a:normAutofit/>
          </a:bodyPr>
          <a:lstStyle/>
          <a:p>
            <a:pPr algn="r"/>
            <a:r>
              <a:rPr lang="fr-FR" sz="2600" dirty="0" smtClean="0">
                <a:latin typeface="Arial" panose="020B0604020202020204" pitchFamily="34" charset="0"/>
              </a:rPr>
              <a:t>DISCOURS DE HAINE ET </a:t>
            </a:r>
          </a:p>
          <a:p>
            <a:pPr algn="r"/>
            <a:r>
              <a:rPr lang="fr-FR" sz="2600" dirty="0">
                <a:latin typeface="Arial" panose="020B0604020202020204" pitchFamily="34" charset="0"/>
              </a:rPr>
              <a:t>CITOYENNETÉ NUMÉRIQUE</a:t>
            </a:r>
            <a:endParaRPr lang="fr-FR" sz="2600" dirty="0">
              <a:latin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15369524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DAD80E-5B83-634A-B229-E505BEFBAC23}"/>
              </a:ext>
            </a:extLst>
          </p:cNvPr>
          <p:cNvSpPr/>
          <p:nvPr/>
        </p:nvSpPr>
        <p:spPr>
          <a:xfrm>
            <a:off x="540327" y="-7200"/>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id="{24A23B9B-83BE-F441-BA34-AE60FB3DFD49}"/>
              </a:ext>
            </a:extLst>
          </p:cNvPr>
          <p:cNvSpPr>
            <a:spLocks noGrp="1"/>
          </p:cNvSpPr>
          <p:nvPr>
            <p:ph type="ctrTitle"/>
          </p:nvPr>
        </p:nvSpPr>
        <p:spPr>
          <a:xfrm>
            <a:off x="2950556" y="892493"/>
            <a:ext cx="7629600" cy="853921"/>
          </a:xfrm>
        </p:spPr>
        <p:txBody>
          <a:bodyPr anchor="t">
            <a:normAutofit fontScale="90000"/>
          </a:bodyPr>
          <a:lstStyle/>
          <a:p>
            <a:pPr algn="l"/>
            <a:r>
              <a:rPr lang="en-GB" sz="3200" b="1" cap="all" noProof="0" dirty="0" smtClean="0">
                <a:solidFill>
                  <a:schemeClr val="bg1"/>
                </a:solidFill>
                <a:latin typeface="Arial Narrow" panose="020B0604020202020204" pitchFamily="34" charset="0"/>
              </a:rPr>
              <a:t>OBJECTIFS DU CHAPITRE: </a:t>
            </a:r>
            <a:r>
              <a:rPr lang="en-GB" sz="3200" b="1" cap="all" noProof="0" dirty="0">
                <a:latin typeface="Arial Narrow" panose="020B0604020202020204" pitchFamily="34" charset="0"/>
              </a:rPr>
              <a:t/>
            </a:r>
            <a:br>
              <a:rPr lang="en-GB" sz="3200" b="1" cap="all" noProof="0" dirty="0">
                <a:latin typeface="Arial Narrow" panose="020B0604020202020204" pitchFamily="34" charset="0"/>
              </a:rPr>
            </a:br>
            <a:r>
              <a:rPr lang="en-GB" sz="3200" b="1" cap="all" noProof="0" dirty="0">
                <a:latin typeface="Arial Narrow" panose="020B0604020202020204" pitchFamily="34" charset="0"/>
              </a:rPr>
              <a:t/>
            </a:r>
            <a:br>
              <a:rPr lang="en-GB" sz="3200" b="1" cap="all" noProof="0" dirty="0">
                <a:latin typeface="Arial Narrow" panose="020B0604020202020204" pitchFamily="34" charset="0"/>
              </a:rPr>
            </a:br>
            <a:endParaRPr lang="en-GB" sz="1800" noProof="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3" name="Rectangle 2"/>
          <p:cNvSpPr/>
          <p:nvPr/>
        </p:nvSpPr>
        <p:spPr>
          <a:xfrm>
            <a:off x="3047999" y="1783080"/>
            <a:ext cx="8520545" cy="4154984"/>
          </a:xfrm>
          <a:prstGeom prst="rect">
            <a:avLst/>
          </a:prstGeom>
        </p:spPr>
        <p:txBody>
          <a:bodyPr wrap="square">
            <a:spAutoFit/>
          </a:bodyPr>
          <a:lstStyle/>
          <a:p>
            <a:pPr marL="342900" indent="-342900">
              <a:buFont typeface="Arial" panose="020B0604020202020204" pitchFamily="34" charset="0"/>
              <a:buChar char="•"/>
            </a:pPr>
            <a:r>
              <a:rPr lang="fr-FR" sz="2400" dirty="0" smtClean="0">
                <a:solidFill>
                  <a:schemeClr val="bg1"/>
                </a:solidFill>
                <a:latin typeface="Arial" panose="020B0604020202020204" pitchFamily="34" charset="0"/>
                <a:cs typeface="Arial" panose="020B0604020202020204" pitchFamily="34" charset="0"/>
              </a:rPr>
              <a:t>Les étudiants sont capable </a:t>
            </a:r>
            <a:r>
              <a:rPr lang="fr-FR" sz="2400" dirty="0" smtClean="0">
                <a:solidFill>
                  <a:schemeClr val="bg1"/>
                </a:solidFill>
                <a:latin typeface="Arial" panose="020B0604020202020204" pitchFamily="34" charset="0"/>
                <a:cs typeface="Arial" panose="020B0604020202020204" pitchFamily="34" charset="0"/>
              </a:rPr>
              <a:t>de distinguer leurs droits et leurs devoirs sur Internet.</a:t>
            </a:r>
            <a:endParaRPr lang="fr-FR" sz="24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FR" sz="24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solidFill>
                  <a:schemeClr val="bg1"/>
                </a:solidFill>
                <a:latin typeface="Arial" panose="020B0604020202020204" pitchFamily="34" charset="0"/>
                <a:cs typeface="Arial" panose="020B0604020202020204" pitchFamily="34" charset="0"/>
              </a:rPr>
              <a:t>Les étudiants </a:t>
            </a:r>
            <a:r>
              <a:rPr lang="fr-FR" sz="2400" dirty="0" smtClean="0">
                <a:solidFill>
                  <a:schemeClr val="bg1"/>
                </a:solidFill>
                <a:latin typeface="Arial" panose="020B0604020202020204" pitchFamily="34" charset="0"/>
                <a:cs typeface="Arial" panose="020B0604020202020204" pitchFamily="34" charset="0"/>
              </a:rPr>
              <a:t>sont en mesure d’identifier et déconstruire les messages à caractère haineux et racistes sur Internet. </a:t>
            </a:r>
          </a:p>
          <a:p>
            <a:pPr marL="342900" indent="-342900">
              <a:buFont typeface="Arial" panose="020B0604020202020204" pitchFamily="34" charset="0"/>
              <a:buChar char="•"/>
            </a:pPr>
            <a:endParaRPr lang="fr-FR" sz="24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solidFill>
                  <a:schemeClr val="bg1"/>
                </a:solidFill>
                <a:latin typeface="Arial" panose="020B0604020202020204" pitchFamily="34" charset="0"/>
                <a:cs typeface="Arial" panose="020B0604020202020204" pitchFamily="34" charset="0"/>
              </a:rPr>
              <a:t>Les étudiants savent répondre de manière constructive aux messages de haine et aux théories du complot. </a:t>
            </a:r>
          </a:p>
          <a:p>
            <a:pPr marL="342900" indent="-342900">
              <a:buFont typeface="Arial" panose="020B0604020202020204" pitchFamily="34" charset="0"/>
              <a:buChar char="•"/>
            </a:pPr>
            <a:endParaRPr lang="fr-FR" sz="24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2400" dirty="0" smtClean="0">
                <a:solidFill>
                  <a:schemeClr val="bg1"/>
                </a:solidFill>
                <a:latin typeface="Arial" panose="020B0604020202020204" pitchFamily="34" charset="0"/>
                <a:cs typeface="Arial" panose="020B0604020202020204" pitchFamily="34" charset="0"/>
              </a:rPr>
              <a:t>Les étudiants doivent pouvoir utiliser les réseaux sociaux de manière citoyenne et créative. </a:t>
            </a:r>
            <a:endParaRPr lang="fr-FR"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22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599769"/>
            <a:ext cx="9704885" cy="1090919"/>
          </a:xfrm>
        </p:spPr>
        <p:txBody>
          <a:bodyPr>
            <a:normAutofit fontScale="90000"/>
          </a:bodyPr>
          <a:lstStyle/>
          <a:p>
            <a:r>
              <a:rPr lang="fr-FR" b="1" cap="all" dirty="0" smtClean="0">
                <a:latin typeface="Arial Narrow" panose="020B0604020202020204" pitchFamily="34" charset="0"/>
              </a:rPr>
              <a:t>DISCOURS DE HAINE ET </a:t>
            </a:r>
            <a:br>
              <a:rPr lang="fr-FR" b="1" cap="all" dirty="0" smtClean="0">
                <a:latin typeface="Arial Narrow" panose="020B0604020202020204" pitchFamily="34" charset="0"/>
              </a:rPr>
            </a:br>
            <a:r>
              <a:rPr lang="fr-FR" b="1" cap="all" dirty="0" smtClean="0">
                <a:latin typeface="Arial Narrow" panose="020B0604020202020204" pitchFamily="34" charset="0"/>
              </a:rPr>
              <a:t>Citoyenneté NUM</a:t>
            </a:r>
            <a:r>
              <a:rPr lang="fr-FR" b="1" cap="all" dirty="0">
                <a:latin typeface="Arial Narrow" panose="020B0606020202030204" pitchFamily="34" charset="0"/>
              </a:rPr>
              <a:t>É</a:t>
            </a:r>
            <a:r>
              <a:rPr lang="fr-FR" b="1" cap="all" dirty="0" smtClean="0">
                <a:latin typeface="Arial Narrow" panose="020B0604020202020204" pitchFamily="34" charset="0"/>
              </a:rPr>
              <a:t>RIQUE </a:t>
            </a:r>
            <a:endParaRPr lang="fr-FR" b="1" cap="all" dirty="0">
              <a:latin typeface="Arial Narrow"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12" y="2288336"/>
            <a:ext cx="1671063" cy="573837"/>
          </a:xfrm>
          <a:prstGeom prst="rect">
            <a:avLst/>
          </a:prstGeom>
        </p:spPr>
      </p:pic>
      <p:sp>
        <p:nvSpPr>
          <p:cNvPr id="9" name="Espace réservé du contenu 2">
            <a:extLst>
              <a:ext uri="{FF2B5EF4-FFF2-40B4-BE49-F238E27FC236}">
                <a16:creationId xmlns:a16="http://schemas.microsoft.com/office/drawing/2014/main" id="{484A7ED0-66CF-E94E-87DB-121D28F5C07B}"/>
              </a:ext>
            </a:extLst>
          </p:cNvPr>
          <p:cNvSpPr txBox="1">
            <a:spLocks/>
          </p:cNvSpPr>
          <p:nvPr/>
        </p:nvSpPr>
        <p:spPr>
          <a:xfrm>
            <a:off x="1964187" y="4620830"/>
            <a:ext cx="9618213" cy="13365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600" dirty="0">
                <a:latin typeface="Arial" panose="020B0604020202020204" pitchFamily="34" charset="0"/>
                <a:cs typeface="Arial" panose="020B0604020202020204" pitchFamily="34" charset="0"/>
              </a:rPr>
              <a:t>Combiné à un manque d'esprit critique, ce type de contenu, basé sur des </a:t>
            </a:r>
            <a:r>
              <a:rPr lang="fr-FR" sz="2600" b="1" dirty="0">
                <a:latin typeface="Arial" panose="020B0604020202020204" pitchFamily="34" charset="0"/>
                <a:cs typeface="Arial" panose="020B0604020202020204" pitchFamily="34" charset="0"/>
              </a:rPr>
              <a:t>stéréotypes</a:t>
            </a:r>
            <a:r>
              <a:rPr lang="fr-FR" sz="2600" dirty="0">
                <a:latin typeface="Arial" panose="020B0604020202020204" pitchFamily="34" charset="0"/>
                <a:cs typeface="Arial" panose="020B0604020202020204" pitchFamily="34" charset="0"/>
              </a:rPr>
              <a:t> et des </a:t>
            </a:r>
            <a:r>
              <a:rPr lang="fr-FR" sz="2600" b="1" dirty="0">
                <a:latin typeface="Arial" panose="020B0604020202020204" pitchFamily="34" charset="0"/>
                <a:cs typeface="Arial" panose="020B0604020202020204" pitchFamily="34" charset="0"/>
              </a:rPr>
              <a:t>idées fausses</a:t>
            </a:r>
            <a:r>
              <a:rPr lang="fr-FR" sz="2600" dirty="0">
                <a:latin typeface="Arial" panose="020B0604020202020204" pitchFamily="34" charset="0"/>
                <a:cs typeface="Arial" panose="020B0604020202020204" pitchFamily="34" charset="0"/>
              </a:rPr>
              <a:t>, conduit à des généralisations excessives et à un sentiment de paranoïa et parfois de violence réelle </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43" y="4869634"/>
            <a:ext cx="1472599" cy="419481"/>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1054" y="5763665"/>
            <a:ext cx="2258691" cy="139057"/>
          </a:xfrm>
          <a:prstGeom prst="rect">
            <a:avLst/>
          </a:prstGeom>
        </p:spPr>
      </p:pic>
      <p:sp>
        <p:nvSpPr>
          <p:cNvPr id="12" name="Rectangle 11"/>
          <p:cNvSpPr/>
          <p:nvPr/>
        </p:nvSpPr>
        <p:spPr>
          <a:xfrm>
            <a:off x="1959075" y="1916820"/>
            <a:ext cx="10077801" cy="2492990"/>
          </a:xfrm>
          <a:prstGeom prst="rect">
            <a:avLst/>
          </a:prstGeom>
        </p:spPr>
        <p:txBody>
          <a:bodyPr wrap="square">
            <a:spAutoFit/>
          </a:bodyPr>
          <a:lstStyle/>
          <a:p>
            <a:r>
              <a:rPr lang="fr-FR" sz="2600" b="1" dirty="0">
                <a:latin typeface="Arial" panose="020B0604020202020204" pitchFamily="34" charset="0"/>
                <a:cs typeface="Arial" panose="020B0604020202020204" pitchFamily="34" charset="0"/>
              </a:rPr>
              <a:t>Discours de haine : </a:t>
            </a:r>
            <a:r>
              <a:rPr lang="fr-FR" sz="2600" dirty="0">
                <a:latin typeface="Arial" panose="020B0604020202020204" pitchFamily="34" charset="0"/>
                <a:cs typeface="Arial" panose="020B0604020202020204" pitchFamily="34" charset="0"/>
              </a:rPr>
              <a:t>phrase, texte, son, image ou toute forme d'expression qui exprime</a:t>
            </a:r>
            <a:r>
              <a:rPr lang="fr-FR" sz="2600" b="1" dirty="0">
                <a:latin typeface="Arial" panose="020B0604020202020204" pitchFamily="34" charset="0"/>
                <a:cs typeface="Arial" panose="020B0604020202020204" pitchFamily="34" charset="0"/>
              </a:rPr>
              <a:t> la haine, le rejet et la détestation d'autrui</a:t>
            </a:r>
            <a:r>
              <a:rPr lang="fr-FR" sz="2600" dirty="0">
                <a:latin typeface="Arial" panose="020B0604020202020204" pitchFamily="34" charset="0"/>
                <a:cs typeface="Arial" panose="020B0604020202020204" pitchFamily="34" charset="0"/>
              </a:rPr>
              <a:t>. Lorsqu'une telle expression de haine est rendue publique, elle peut également inciter les témoins ou la cible à exprimer à nouveau cette haine avec un degré de violence similaire ou supérieur. C'est ce que l'on appelle </a:t>
            </a:r>
            <a:r>
              <a:rPr lang="fr-FR" sz="2600" b="1" dirty="0">
                <a:latin typeface="Arial" panose="020B0604020202020204" pitchFamily="34" charset="0"/>
                <a:cs typeface="Arial" panose="020B0604020202020204" pitchFamily="34" charset="0"/>
              </a:rPr>
              <a:t>l'incitation à la haine.</a:t>
            </a:r>
          </a:p>
        </p:txBody>
      </p:sp>
    </p:spTree>
    <p:extLst>
      <p:ext uri="{BB962C8B-B14F-4D97-AF65-F5344CB8AC3E}">
        <p14:creationId xmlns:p14="http://schemas.microsoft.com/office/powerpoint/2010/main" val="6426998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651165" y="1262021"/>
            <a:ext cx="10813472" cy="4861687"/>
          </a:xfrm>
        </p:spPr>
        <p:txBody>
          <a:bodyPr>
            <a:normAutofit fontScale="92500" lnSpcReduction="10000"/>
          </a:bodyPr>
          <a:lstStyle/>
          <a:p>
            <a:pPr marL="0" indent="0" algn="ctr">
              <a:buNone/>
            </a:pPr>
            <a:r>
              <a:rPr lang="fr-FR" sz="2600" b="1" dirty="0">
                <a:latin typeface="Arial" panose="020B0604020202020204" pitchFamily="34" charset="0"/>
                <a:cs typeface="Arial" panose="020B0604020202020204" pitchFamily="34" charset="0"/>
              </a:rPr>
              <a:t>Citoyenneté numérique </a:t>
            </a:r>
            <a:endParaRPr lang="fr-FR" sz="2600" b="1" dirty="0" smtClean="0">
              <a:latin typeface="Arial" panose="020B0604020202020204" pitchFamily="34" charset="0"/>
              <a:cs typeface="Arial" panose="020B0604020202020204" pitchFamily="34" charset="0"/>
            </a:endParaRPr>
          </a:p>
          <a:p>
            <a:pPr marL="0" indent="0" algn="ctr">
              <a:buNone/>
            </a:pPr>
            <a:endParaRPr lang="fr-FR" sz="2600" b="1" dirty="0">
              <a:latin typeface="Arial" panose="020B0604020202020204" pitchFamily="34" charset="0"/>
              <a:cs typeface="Arial" panose="020B0604020202020204" pitchFamily="34" charset="0"/>
            </a:endParaRPr>
          </a:p>
          <a:p>
            <a:pPr marL="0" indent="0" algn="ctr">
              <a:buNone/>
            </a:pPr>
            <a:r>
              <a:rPr lang="fr-FR" sz="2600" dirty="0">
                <a:latin typeface="Arial" panose="020B0604020202020204" pitchFamily="34" charset="0"/>
                <a:cs typeface="Arial" panose="020B0604020202020204" pitchFamily="34" charset="0"/>
              </a:rPr>
              <a:t>C'est la relation que nous avons avec d'autres individus et la façon dont nous "</a:t>
            </a:r>
            <a:r>
              <a:rPr lang="fr-FR" sz="2600" dirty="0" smtClean="0">
                <a:latin typeface="Arial" panose="020B0604020202020204" pitchFamily="34" charset="0"/>
                <a:cs typeface="Arial" panose="020B0604020202020204" pitchFamily="34" charset="0"/>
              </a:rPr>
              <a:t>faisons </a:t>
            </a:r>
            <a:r>
              <a:rPr lang="fr-FR" sz="2600" dirty="0">
                <a:latin typeface="Arial" panose="020B0604020202020204" pitchFamily="34" charset="0"/>
                <a:cs typeface="Arial" panose="020B0604020202020204" pitchFamily="34" charset="0"/>
              </a:rPr>
              <a:t>société" sur Internet, c'est-à-dire la façon dont les internautes </a:t>
            </a:r>
            <a:r>
              <a:rPr lang="fr-FR" sz="2600" b="1" dirty="0">
                <a:latin typeface="Arial" panose="020B0604020202020204" pitchFamily="34" charset="0"/>
                <a:cs typeface="Arial" panose="020B0604020202020204" pitchFamily="34" charset="0"/>
              </a:rPr>
              <a:t>se comportent et interagissent en ligne. </a:t>
            </a:r>
            <a:endParaRPr lang="fr-FR" sz="2600" b="1" dirty="0" smtClean="0">
              <a:latin typeface="Arial" panose="020B0604020202020204" pitchFamily="34" charset="0"/>
              <a:cs typeface="Arial" panose="020B0604020202020204" pitchFamily="34" charset="0"/>
            </a:endParaRPr>
          </a:p>
          <a:p>
            <a:pPr marL="0" indent="0" algn="ctr">
              <a:buNone/>
            </a:pPr>
            <a:endParaRPr lang="fr-FR" sz="2600" b="1" dirty="0">
              <a:latin typeface="Arial" panose="020B0604020202020204" pitchFamily="34" charset="0"/>
              <a:cs typeface="Arial" panose="020B0604020202020204" pitchFamily="34" charset="0"/>
            </a:endParaRPr>
          </a:p>
          <a:p>
            <a:pPr marL="0" indent="0" algn="ctr">
              <a:buNone/>
            </a:pPr>
            <a:r>
              <a:rPr lang="fr-FR" sz="2600" dirty="0">
                <a:latin typeface="Arial" panose="020B0604020202020204" pitchFamily="34" charset="0"/>
                <a:cs typeface="Arial" panose="020B0604020202020204" pitchFamily="34" charset="0"/>
              </a:rPr>
              <a:t>Les droits et obligations que nous avons dans la vie réelle sont les mêmes en ligne et notre comportement et nos interactions définissent également la façon dont les autres nous perçoivent sur l'internet</a:t>
            </a:r>
            <a:r>
              <a:rPr lang="fr-FR" sz="2600" dirty="0" smtClean="0">
                <a:latin typeface="Arial" panose="020B0604020202020204" pitchFamily="34" charset="0"/>
                <a:cs typeface="Arial" panose="020B0604020202020204" pitchFamily="34" charset="0"/>
              </a:rPr>
              <a:t>.</a:t>
            </a:r>
          </a:p>
          <a:p>
            <a:pPr marL="0" indent="0" algn="ctr">
              <a:buNone/>
            </a:pPr>
            <a:endParaRPr lang="en-US" sz="2600" dirty="0">
              <a:latin typeface="Arial" panose="020B0604020202020204" pitchFamily="34" charset="0"/>
              <a:cs typeface="Arial" panose="020B0604020202020204" pitchFamily="34" charset="0"/>
            </a:endParaRPr>
          </a:p>
          <a:p>
            <a:pPr marL="0" indent="0" algn="ctr">
              <a:buNone/>
            </a:pPr>
            <a:r>
              <a:rPr lang="fr-FR" sz="2600" dirty="0">
                <a:latin typeface="Arial" panose="020B0604020202020204" pitchFamily="34" charset="0"/>
                <a:cs typeface="Arial" panose="020B0604020202020204" pitchFamily="34" charset="0"/>
              </a:rPr>
              <a:t>Ce concept fait également référence à </a:t>
            </a:r>
            <a:r>
              <a:rPr lang="fr-FR" sz="2600" b="1" dirty="0">
                <a:latin typeface="Arial" panose="020B0604020202020204" pitchFamily="34" charset="0"/>
                <a:cs typeface="Arial" panose="020B0604020202020204" pitchFamily="34" charset="0"/>
              </a:rPr>
              <a:t>la manière dont nous protégeons notre vie privée en ligne </a:t>
            </a:r>
            <a:r>
              <a:rPr lang="fr-FR" sz="2600" dirty="0">
                <a:latin typeface="Arial" panose="020B0604020202020204" pitchFamily="34" charset="0"/>
                <a:cs typeface="Arial" panose="020B0604020202020204" pitchFamily="34" charset="0"/>
              </a:rPr>
              <a:t>(par exemple, les mots de passe, la localisation, l'historique de l'internet, etc.)</a:t>
            </a:r>
          </a:p>
          <a:p>
            <a:pPr algn="ct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609" y="1649691"/>
            <a:ext cx="3846584" cy="155448"/>
          </a:xfrm>
          <a:prstGeom prst="rect">
            <a:avLst/>
          </a:prstGeom>
        </p:spPr>
      </p:pic>
    </p:spTree>
    <p:extLst>
      <p:ext uri="{BB962C8B-B14F-4D97-AF65-F5344CB8AC3E}">
        <p14:creationId xmlns:p14="http://schemas.microsoft.com/office/powerpoint/2010/main" val="36275070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540328" y="452180"/>
            <a:ext cx="9704885" cy="1090919"/>
          </a:xfrm>
        </p:spPr>
        <p:txBody>
          <a:bodyPr>
            <a:normAutofit/>
          </a:bodyPr>
          <a:lstStyle/>
          <a:p>
            <a:r>
              <a:rPr lang="en-GB" sz="3600" b="1" cap="all" dirty="0">
                <a:latin typeface="Arial Narrow" panose="020B0604020202020204" pitchFamily="34" charset="0"/>
              </a:rPr>
              <a:t>POINTS CLÉS À RETENIR </a:t>
            </a:r>
            <a:endParaRPr lang="en-GB" sz="3600"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356839" y="1691944"/>
            <a:ext cx="11835161" cy="4598351"/>
          </a:xfrm>
        </p:spPr>
        <p:txBody>
          <a:bodyPr>
            <a:noAutofit/>
          </a:bodyPr>
          <a:lstStyle/>
          <a:p>
            <a:pPr fontAlgn="base">
              <a:spcBef>
                <a:spcPts val="1200"/>
              </a:spcBef>
              <a:spcAft>
                <a:spcPts val="600"/>
              </a:spcAft>
            </a:pPr>
            <a:r>
              <a:rPr lang="fr-FR" sz="2400" b="1" dirty="0">
                <a:latin typeface="Arial" panose="020B0604020202020204" pitchFamily="34" charset="0"/>
                <a:cs typeface="Arial" panose="020B0604020202020204" pitchFamily="34" charset="0"/>
              </a:rPr>
              <a:t>Lisez et écoutez d'autres points de vue que le vôtre :</a:t>
            </a:r>
            <a:r>
              <a:rPr lang="fr-FR" sz="2400" dirty="0">
                <a:latin typeface="Arial" panose="020B0604020202020204" pitchFamily="34" charset="0"/>
                <a:cs typeface="Arial" panose="020B0604020202020204" pitchFamily="34" charset="0"/>
              </a:rPr>
              <a:t> Évitez les suppositions et les stéréotypes concernant les autres groupes </a:t>
            </a:r>
          </a:p>
          <a:p>
            <a:pPr fontAlgn="base">
              <a:spcBef>
                <a:spcPts val="1200"/>
              </a:spcBef>
              <a:spcAft>
                <a:spcPts val="600"/>
              </a:spcAft>
            </a:pPr>
            <a:r>
              <a:rPr lang="fr-FR" sz="2400" b="1" dirty="0">
                <a:latin typeface="Arial" panose="020B0604020202020204" pitchFamily="34" charset="0"/>
                <a:cs typeface="Arial" panose="020B0604020202020204" pitchFamily="34" charset="0"/>
              </a:rPr>
              <a:t>Évitez de répondre aux polémiques : </a:t>
            </a:r>
            <a:r>
              <a:rPr lang="fr-FR" sz="2400" dirty="0">
                <a:latin typeface="Arial" panose="020B0604020202020204" pitchFamily="34" charset="0"/>
                <a:cs typeface="Arial" panose="020B0604020202020204" pitchFamily="34" charset="0"/>
              </a:rPr>
              <a:t>Faites une pause et réfléchissez avant d'aimer, de commenter ou de partager sur les médias sociaux.</a:t>
            </a:r>
          </a:p>
          <a:p>
            <a:pPr fontAlgn="base">
              <a:spcBef>
                <a:spcPts val="1200"/>
              </a:spcBef>
              <a:spcAft>
                <a:spcPts val="600"/>
              </a:spcAft>
            </a:pPr>
            <a:r>
              <a:rPr lang="fr-FR" sz="2400" b="1" dirty="0">
                <a:latin typeface="Arial" panose="020B0604020202020204" pitchFamily="34" charset="0"/>
                <a:cs typeface="Arial" panose="020B0604020202020204" pitchFamily="34" charset="0"/>
              </a:rPr>
              <a:t>Signalez les discours de haine en ligne : </a:t>
            </a:r>
            <a:r>
              <a:rPr lang="fr-FR" sz="2400" dirty="0">
                <a:latin typeface="Arial" panose="020B0604020202020204" pitchFamily="34" charset="0"/>
                <a:cs typeface="Arial" panose="020B0604020202020204" pitchFamily="34" charset="0"/>
              </a:rPr>
              <a:t>Au lieu de répondre, vous pouvez signaler les messages </a:t>
            </a:r>
            <a:r>
              <a:rPr lang="fr-FR" sz="2400" dirty="0" smtClean="0">
                <a:latin typeface="Arial" panose="020B0604020202020204" pitchFamily="34" charset="0"/>
                <a:cs typeface="Arial" panose="020B0604020202020204" pitchFamily="34" charset="0"/>
              </a:rPr>
              <a:t>qui </a:t>
            </a:r>
            <a:r>
              <a:rPr lang="fr-FR" sz="2400" dirty="0">
                <a:latin typeface="Arial" panose="020B0604020202020204" pitchFamily="34" charset="0"/>
                <a:cs typeface="Arial" panose="020B0604020202020204" pitchFamily="34" charset="0"/>
              </a:rPr>
              <a:t>contiennent des propos </a:t>
            </a:r>
            <a:r>
              <a:rPr lang="fr-FR" sz="2400" dirty="0" smtClean="0">
                <a:latin typeface="Arial" panose="020B0604020202020204" pitchFamily="34" charset="0"/>
                <a:cs typeface="Arial" panose="020B0604020202020204" pitchFamily="34" charset="0"/>
              </a:rPr>
              <a:t>haineux </a:t>
            </a:r>
            <a:r>
              <a:rPr lang="fr-FR" sz="2400" dirty="0">
                <a:latin typeface="Arial" panose="020B0604020202020204" pitchFamily="34" charset="0"/>
                <a:cs typeface="Arial" panose="020B0604020202020204" pitchFamily="34" charset="0"/>
              </a:rPr>
              <a:t>sur les médias sociaux</a:t>
            </a:r>
            <a:r>
              <a:rPr lang="fr-FR" sz="2400" dirty="0" smtClean="0">
                <a:latin typeface="Arial" panose="020B060402020202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a:p>
            <a:pPr fontAlgn="base">
              <a:spcBef>
                <a:spcPts val="1200"/>
              </a:spcBef>
              <a:spcAft>
                <a:spcPts val="600"/>
              </a:spcAft>
            </a:pPr>
            <a:r>
              <a:rPr lang="fr-FR" sz="2400" b="1" dirty="0">
                <a:latin typeface="Arial" panose="020B0604020202020204" pitchFamily="34" charset="0"/>
                <a:cs typeface="Arial" panose="020B0604020202020204" pitchFamily="34" charset="0"/>
              </a:rPr>
              <a:t>Participez :</a:t>
            </a:r>
            <a:r>
              <a:rPr lang="fr-FR" sz="2400" dirty="0">
                <a:latin typeface="Arial" panose="020B0604020202020204" pitchFamily="34" charset="0"/>
                <a:cs typeface="Arial" panose="020B0604020202020204" pitchFamily="34" charset="0"/>
              </a:rPr>
              <a:t> S'approprier le web afin d'en faire un terrain d'affirmation individuelle et collective, mais aussi de réflexion, de débat et de participation.</a:t>
            </a:r>
          </a:p>
          <a:p>
            <a:pPr fontAlgn="base">
              <a:spcBef>
                <a:spcPts val="1200"/>
              </a:spcBef>
              <a:spcAft>
                <a:spcPts val="600"/>
              </a:spcAft>
            </a:pPr>
            <a:r>
              <a:rPr lang="fr-FR" sz="2400" b="1" dirty="0">
                <a:latin typeface="Arial" panose="020B0604020202020204" pitchFamily="34" charset="0"/>
                <a:cs typeface="Arial" panose="020B0604020202020204" pitchFamily="34" charset="0"/>
              </a:rPr>
              <a:t>Connaissez vos droits (...et vos devoirs) :</a:t>
            </a:r>
            <a:r>
              <a:rPr lang="fr-FR" sz="2400" dirty="0">
                <a:latin typeface="Arial" panose="020B0604020202020204" pitchFamily="34" charset="0"/>
                <a:cs typeface="Arial" panose="020B0604020202020204" pitchFamily="34" charset="0"/>
              </a:rPr>
              <a:t> Connaissez les lois qui protègent et réglementent la liberté de la presse et la liberté d'expression dans votre pays. </a:t>
            </a:r>
            <a:endParaRPr lang="fr-FR"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27" y="1253488"/>
            <a:ext cx="3846584" cy="155448"/>
          </a:xfrm>
          <a:prstGeom prst="rect">
            <a:avLst/>
          </a:prstGeom>
        </p:spPr>
      </p:pic>
    </p:spTree>
    <p:extLst>
      <p:ext uri="{BB962C8B-B14F-4D97-AF65-F5344CB8AC3E}">
        <p14:creationId xmlns:p14="http://schemas.microsoft.com/office/powerpoint/2010/main" val="18779405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344507A-9CB8-964E-B824-4CA4E012C8C2}"/>
              </a:ext>
            </a:extLst>
          </p:cNvPr>
          <p:cNvSpPr>
            <a:spLocks noGrp="1"/>
          </p:cNvSpPr>
          <p:nvPr>
            <p:ph type="title"/>
          </p:nvPr>
        </p:nvSpPr>
        <p:spPr>
          <a:xfrm>
            <a:off x="0" y="661930"/>
            <a:ext cx="12191999" cy="1090919"/>
          </a:xfrm>
        </p:spPr>
        <p:txBody>
          <a:bodyPr>
            <a:normAutofit/>
          </a:bodyPr>
          <a:lstStyle/>
          <a:p>
            <a:pPr algn="ctr"/>
            <a:r>
              <a:rPr lang="fr-FR" sz="3200" b="1" cap="all" dirty="0" err="1" smtClean="0">
                <a:latin typeface="Arial Narrow" panose="020B0604020202020204" pitchFamily="34" charset="0"/>
              </a:rPr>
              <a:t>ActivitÉ</a:t>
            </a:r>
            <a:r>
              <a:rPr lang="fr-FR" sz="3200" b="1" cap="all" dirty="0" smtClean="0">
                <a:latin typeface="Arial Narrow" panose="020B0604020202020204" pitchFamily="34" charset="0"/>
              </a:rPr>
              <a:t> – </a:t>
            </a:r>
            <a:r>
              <a:rPr lang="en-US" sz="2800" cap="all" dirty="0" smtClean="0">
                <a:latin typeface="Arial Narrow" panose="020B0604020202020204" pitchFamily="34" charset="0"/>
              </a:rPr>
              <a:t>Tableau des </a:t>
            </a:r>
            <a:r>
              <a:rPr lang="en-US" sz="2800" cap="all" dirty="0" err="1" smtClean="0">
                <a:latin typeface="Arial Narrow" panose="020B0604020202020204" pitchFamily="34" charset="0"/>
              </a:rPr>
              <a:t>bonnes</a:t>
            </a:r>
            <a:r>
              <a:rPr lang="en-US" sz="2800" cap="all" dirty="0" smtClean="0">
                <a:latin typeface="Arial Narrow" panose="020B0604020202020204" pitchFamily="34" charset="0"/>
              </a:rPr>
              <a:t> et </a:t>
            </a:r>
            <a:r>
              <a:rPr lang="en-US" sz="2800" cap="all" dirty="0" err="1" smtClean="0">
                <a:latin typeface="Arial Narrow" panose="020B0604020202020204" pitchFamily="34" charset="0"/>
              </a:rPr>
              <a:t>mauvaises</a:t>
            </a:r>
            <a:r>
              <a:rPr lang="en-US" sz="2800" cap="all" dirty="0" smtClean="0">
                <a:latin typeface="Arial Narrow" panose="020B0604020202020204" pitchFamily="34" charset="0"/>
              </a:rPr>
              <a:t> </a:t>
            </a:r>
            <a:r>
              <a:rPr lang="en-US" sz="2800" cap="all" dirty="0" err="1" smtClean="0">
                <a:latin typeface="Arial Narrow" panose="020B0604020202020204" pitchFamily="34" charset="0"/>
              </a:rPr>
              <a:t>pratiques</a:t>
            </a:r>
            <a:r>
              <a:rPr lang="en-US" sz="2800" cap="all" dirty="0" smtClean="0">
                <a:latin typeface="Arial Narrow" panose="020B0604020202020204" pitchFamily="34" charset="0"/>
              </a:rPr>
              <a:t> </a:t>
            </a:r>
            <a:r>
              <a:rPr lang="en-US" sz="2800" cap="all" dirty="0" err="1" smtClean="0">
                <a:latin typeface="Arial Narrow" panose="020B0604020202020204" pitchFamily="34" charset="0"/>
              </a:rPr>
              <a:t>en</a:t>
            </a:r>
            <a:r>
              <a:rPr lang="en-US" sz="2800" cap="all" dirty="0" smtClean="0">
                <a:latin typeface="Arial Narrow" panose="020B0604020202020204" pitchFamily="34" charset="0"/>
              </a:rPr>
              <a:t> </a:t>
            </a:r>
            <a:r>
              <a:rPr lang="en-US" sz="2800" cap="all" dirty="0" err="1" smtClean="0">
                <a:latin typeface="Arial Narrow" panose="020B0604020202020204" pitchFamily="34" charset="0"/>
              </a:rPr>
              <a:t>ligne</a:t>
            </a:r>
            <a:r>
              <a:rPr lang="en-US" sz="2800" cap="all" dirty="0" smtClean="0">
                <a:latin typeface="Arial Narrow" panose="020B0604020202020204" pitchFamily="34" charset="0"/>
              </a:rPr>
              <a:t> </a:t>
            </a:r>
            <a:endParaRPr lang="fr-FR" sz="2800"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id="{484A7ED0-66CF-E94E-87DB-121D28F5C07B}"/>
              </a:ext>
            </a:extLst>
          </p:cNvPr>
          <p:cNvSpPr>
            <a:spLocks noGrp="1"/>
          </p:cNvSpPr>
          <p:nvPr>
            <p:ph idx="1"/>
          </p:nvPr>
        </p:nvSpPr>
        <p:spPr>
          <a:xfrm>
            <a:off x="540327" y="1851490"/>
            <a:ext cx="11424931" cy="4192858"/>
          </a:xfrm>
        </p:spPr>
        <p:txBody>
          <a:bodyPr>
            <a:normAutofit fontScale="70000" lnSpcReduction="20000"/>
          </a:bodyPr>
          <a:lstStyle/>
          <a:p>
            <a:pPr marL="0" indent="0">
              <a:lnSpc>
                <a:spcPct val="120000"/>
              </a:lnSpc>
              <a:buNone/>
            </a:pPr>
            <a:r>
              <a:rPr lang="fr-FR" sz="2700" b="1" dirty="0">
                <a:latin typeface="Arial" panose="020B0604020202020204" pitchFamily="34" charset="0"/>
                <a:cs typeface="Arial" panose="020B0604020202020204" pitchFamily="34" charset="0"/>
              </a:rPr>
              <a:t>1 : </a:t>
            </a:r>
            <a:r>
              <a:rPr lang="fr-FR" sz="2700" dirty="0">
                <a:latin typeface="Arial" panose="020B0604020202020204" pitchFamily="34" charset="0"/>
                <a:cs typeface="Arial" panose="020B0604020202020204" pitchFamily="34" charset="0"/>
              </a:rPr>
              <a:t>Diviser Les étudiants en groupes et </a:t>
            </a:r>
            <a:r>
              <a:rPr lang="fr-FR" sz="2700" b="1" dirty="0">
                <a:latin typeface="Arial" panose="020B0604020202020204" pitchFamily="34" charset="0"/>
                <a:cs typeface="Arial" panose="020B0604020202020204" pitchFamily="34" charset="0"/>
              </a:rPr>
              <a:t>présenter le tableau des bonnes et mauvaises pratiques </a:t>
            </a:r>
            <a:r>
              <a:rPr lang="fr-FR" sz="2700" dirty="0">
                <a:latin typeface="Arial" panose="020B0604020202020204" pitchFamily="34" charset="0"/>
                <a:cs typeface="Arial" panose="020B0604020202020204" pitchFamily="34" charset="0"/>
              </a:rPr>
              <a:t>au tableau (vidéo projecteur ou sur papier</a:t>
            </a:r>
            <a:r>
              <a:rPr lang="fr-FR" sz="2700" dirty="0" smtClean="0">
                <a:latin typeface="Arial" panose="020B0604020202020204" pitchFamily="34" charset="0"/>
                <a:cs typeface="Arial" panose="020B0604020202020204" pitchFamily="34" charset="0"/>
              </a:rPr>
              <a:t>).</a:t>
            </a:r>
            <a:endParaRPr lang="fr-FR" sz="2700" dirty="0">
              <a:latin typeface="Arial" panose="020B0604020202020204" pitchFamily="34" charset="0"/>
              <a:cs typeface="Arial" panose="020B0604020202020204" pitchFamily="34" charset="0"/>
            </a:endParaRPr>
          </a:p>
          <a:p>
            <a:pPr marL="0" indent="0">
              <a:lnSpc>
                <a:spcPct val="120000"/>
              </a:lnSpc>
              <a:buNone/>
            </a:pPr>
            <a:r>
              <a:rPr lang="fr-FR" sz="2700" b="1" dirty="0">
                <a:latin typeface="Arial" panose="020B0604020202020204" pitchFamily="34" charset="0"/>
                <a:cs typeface="Arial" panose="020B0604020202020204" pitchFamily="34" charset="0"/>
              </a:rPr>
              <a:t>2 : </a:t>
            </a:r>
            <a:r>
              <a:rPr lang="fr-FR" sz="2700" dirty="0">
                <a:latin typeface="Arial" panose="020B0604020202020204" pitchFamily="34" charset="0"/>
                <a:cs typeface="Arial" panose="020B0604020202020204" pitchFamily="34" charset="0"/>
              </a:rPr>
              <a:t>Les groupes devront </a:t>
            </a:r>
            <a:r>
              <a:rPr lang="fr-FR" sz="2700" b="1" dirty="0">
                <a:latin typeface="Arial" panose="020B0604020202020204" pitchFamily="34" charset="0"/>
                <a:cs typeface="Arial" panose="020B0604020202020204" pitchFamily="34" charset="0"/>
              </a:rPr>
              <a:t>classer un par un ces quelques exemples de propositions</a:t>
            </a:r>
            <a:r>
              <a:rPr lang="fr-FR" sz="2700" dirty="0">
                <a:latin typeface="Arial" panose="020B0604020202020204" pitchFamily="34" charset="0"/>
                <a:cs typeface="Arial" panose="020B0604020202020204" pitchFamily="34" charset="0"/>
              </a:rPr>
              <a:t> soit dans les bonnes pratiques soit dans les mauvaises pratiques (chaque réponse doit être justifiée</a:t>
            </a:r>
            <a:r>
              <a:rPr lang="fr-FR" sz="2700" dirty="0" smtClean="0">
                <a:latin typeface="Arial" panose="020B0604020202020204" pitchFamily="34" charset="0"/>
                <a:cs typeface="Arial" panose="020B0604020202020204" pitchFamily="34" charset="0"/>
              </a:rPr>
              <a:t>):</a:t>
            </a:r>
          </a:p>
          <a:p>
            <a:pPr marL="0" indent="0">
              <a:buNone/>
            </a:pPr>
            <a:endParaRPr lang="en-US" sz="2700" dirty="0">
              <a:latin typeface="Arial" panose="020B0604020202020204" pitchFamily="34" charset="0"/>
              <a:cs typeface="Arial" panose="020B0604020202020204" pitchFamily="34" charset="0"/>
            </a:endParaRPr>
          </a:p>
          <a:p>
            <a:pPr algn="ctr"/>
            <a:r>
              <a:rPr lang="fr-FR" sz="2700" i="1" dirty="0">
                <a:latin typeface="Arial" panose="020B0604020202020204" pitchFamily="34" charset="0"/>
                <a:cs typeface="Arial" panose="020B0604020202020204" pitchFamily="34" charset="0"/>
              </a:rPr>
              <a:t>Signaler un commentaire haineux ou violent dans le cadre d'une publication</a:t>
            </a:r>
          </a:p>
          <a:p>
            <a:pPr algn="ctr"/>
            <a:r>
              <a:rPr lang="fr-FR" sz="2700" i="1" dirty="0" smtClean="0">
                <a:latin typeface="Arial" panose="020B0604020202020204" pitchFamily="34" charset="0"/>
                <a:cs typeface="Arial" panose="020B0604020202020204" pitchFamily="34" charset="0"/>
              </a:rPr>
              <a:t>Accepter </a:t>
            </a:r>
            <a:r>
              <a:rPr lang="fr-FR" sz="2700" i="1" dirty="0">
                <a:latin typeface="Arial" panose="020B0604020202020204" pitchFamily="34" charset="0"/>
                <a:cs typeface="Arial" panose="020B0604020202020204" pitchFamily="34" charset="0"/>
              </a:rPr>
              <a:t>n'importe qui dans votre liste d'amis</a:t>
            </a:r>
          </a:p>
          <a:p>
            <a:pPr algn="ctr"/>
            <a:r>
              <a:rPr lang="fr-FR" sz="2700" i="1" dirty="0">
                <a:latin typeface="Arial" panose="020B0604020202020204" pitchFamily="34" charset="0"/>
                <a:cs typeface="Arial" panose="020B0604020202020204" pitchFamily="34" charset="0"/>
              </a:rPr>
              <a:t>Bloquer un utilisateur sur un réseau social</a:t>
            </a:r>
          </a:p>
          <a:p>
            <a:pPr algn="ctr"/>
            <a:r>
              <a:rPr lang="fr-FR" sz="2700" i="1" dirty="0" smtClean="0">
                <a:latin typeface="Arial" panose="020B0604020202020204" pitchFamily="34" charset="0"/>
                <a:cs typeface="Arial" panose="020B0604020202020204" pitchFamily="34" charset="0"/>
              </a:rPr>
              <a:t>Débattre </a:t>
            </a:r>
            <a:r>
              <a:rPr lang="fr-FR" sz="2700" i="1" dirty="0">
                <a:latin typeface="Arial" panose="020B0604020202020204" pitchFamily="34" charset="0"/>
                <a:cs typeface="Arial" panose="020B0604020202020204" pitchFamily="34" charset="0"/>
              </a:rPr>
              <a:t>avec une personne insultante dans un commentaire vidéo</a:t>
            </a:r>
          </a:p>
          <a:p>
            <a:pPr algn="ctr"/>
            <a:r>
              <a:rPr lang="fr-FR" sz="2700" i="1" dirty="0" smtClean="0">
                <a:latin typeface="Arial" panose="020B0604020202020204" pitchFamily="34" charset="0"/>
                <a:cs typeface="Arial" panose="020B0604020202020204" pitchFamily="34" charset="0"/>
              </a:rPr>
              <a:t>Donner son </a:t>
            </a:r>
            <a:r>
              <a:rPr lang="fr-FR" sz="2700" i="1" dirty="0">
                <a:latin typeface="Arial" panose="020B0604020202020204" pitchFamily="34" charset="0"/>
                <a:cs typeface="Arial" panose="020B0604020202020204" pitchFamily="34" charset="0"/>
              </a:rPr>
              <a:t>adresse ou des informations personnelles</a:t>
            </a:r>
          </a:p>
          <a:p>
            <a:pPr algn="ctr"/>
            <a:r>
              <a:rPr lang="fr-FR" sz="2700" i="1" dirty="0" smtClean="0">
                <a:latin typeface="Arial" panose="020B0604020202020204" pitchFamily="34" charset="0"/>
                <a:cs typeface="Arial" panose="020B0604020202020204" pitchFamily="34" charset="0"/>
              </a:rPr>
              <a:t>Poster </a:t>
            </a:r>
            <a:r>
              <a:rPr lang="fr-FR" sz="2700" i="1" dirty="0">
                <a:latin typeface="Arial" panose="020B0604020202020204" pitchFamily="34" charset="0"/>
                <a:cs typeface="Arial" panose="020B0604020202020204" pitchFamily="34" charset="0"/>
              </a:rPr>
              <a:t>une photo de </a:t>
            </a:r>
            <a:r>
              <a:rPr lang="fr-FR" sz="2700" i="1" dirty="0" smtClean="0">
                <a:latin typeface="Arial" panose="020B0604020202020204" pitchFamily="34" charset="0"/>
                <a:cs typeface="Arial" panose="020B0604020202020204" pitchFamily="34" charset="0"/>
              </a:rPr>
              <a:t>ses </a:t>
            </a:r>
            <a:r>
              <a:rPr lang="fr-FR" sz="2700" i="1" dirty="0">
                <a:latin typeface="Arial" panose="020B0604020202020204" pitchFamily="34" charset="0"/>
                <a:cs typeface="Arial" panose="020B0604020202020204" pitchFamily="34" charset="0"/>
              </a:rPr>
              <a:t>amis sans leur demander</a:t>
            </a:r>
          </a:p>
          <a:p>
            <a:pPr algn="ctr"/>
            <a:r>
              <a:rPr lang="fr-FR" sz="2700" i="1" dirty="0">
                <a:latin typeface="Arial" panose="020B0604020202020204" pitchFamily="34" charset="0"/>
                <a:cs typeface="Arial" panose="020B0604020202020204" pitchFamily="34" charset="0"/>
              </a:rPr>
              <a:t>Utiliser le même mot de passe pour tous les réseaux sociaux</a:t>
            </a: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0382010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7101</Words>
  <Application>Microsoft Office PowerPoint</Application>
  <PresentationFormat>Grand écran</PresentationFormat>
  <Paragraphs>812</Paragraphs>
  <Slides>111</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111</vt:i4>
      </vt:variant>
    </vt:vector>
  </HeadingPairs>
  <TitlesOfParts>
    <vt:vector size="120" baseType="lpstr">
      <vt:lpstr>Arial</vt:lpstr>
      <vt:lpstr>Arial Narrow</vt:lpstr>
      <vt:lpstr>Calibri</vt:lpstr>
      <vt:lpstr>Calibri Light</vt:lpstr>
      <vt:lpstr>Roboto Condensed</vt:lpstr>
      <vt:lpstr>Verdana</vt:lpstr>
      <vt:lpstr>Work Sans</vt:lpstr>
      <vt:lpstr>Work Sans Regular</vt:lpstr>
      <vt:lpstr>Thème Office</vt:lpstr>
      <vt:lpstr>ATELIER D’EDUCATION  A L’INFORMATION  ET AUX MÉDIAS</vt:lpstr>
      <vt:lpstr>Présentation PowerPoint</vt:lpstr>
      <vt:lpstr>INTRODUCTION</vt:lpstr>
      <vt:lpstr>Présentation PowerPoint</vt:lpstr>
      <vt:lpstr>Healthy médias diet</vt:lpstr>
      <vt:lpstr>THÈME CLÉ 1</vt:lpstr>
      <vt:lpstr>Présentation PowerPoint</vt:lpstr>
      <vt:lpstr>L’ENVIRONNEMENT MédiaTIQUE  </vt:lpstr>
      <vt:lpstr>Présentation PowerPoint</vt:lpstr>
      <vt:lpstr>L’HISTOIRE DES MÉDIAS</vt:lpstr>
      <vt:lpstr>Présentation PowerPoint</vt:lpstr>
      <vt:lpstr>Présentation PowerPoint</vt:lpstr>
      <vt:lpstr>Présentation PowerPoint</vt:lpstr>
      <vt:lpstr>ENVIRONNEMENT médiatique - Débat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THÈME CLÉ 2</vt:lpstr>
      <vt:lpstr>ObjectiFs DU CHAPITRE:   </vt:lpstr>
      <vt:lpstr>BIAIS</vt:lpstr>
      <vt:lpstr>IdentifIEZ LES BIAIS! </vt:lpstr>
      <vt:lpstr>Présentation PowerPoint</vt:lpstr>
      <vt:lpstr>Reliez vos exemples à ces différents types de préjugés :</vt:lpstr>
      <vt:lpstr>IdentifIEZ LES BIAIS! </vt:lpstr>
      <vt:lpstr>POINTS CLÉS À RETENIR </vt:lpstr>
      <vt:lpstr>QUIZZ</vt:lpstr>
      <vt:lpstr>Q1: Pour différencier les faits des opinions, vous pouvez :</vt:lpstr>
      <vt:lpstr>Q1: Pour différencier les faits des opinions, vous pouvez :</vt:lpstr>
      <vt:lpstr>Q2: Un contenu biaisé peut conduire à :</vt:lpstr>
      <vt:lpstr>Q2: Un contenu biaisé peut conduire à :</vt:lpstr>
      <vt:lpstr>Q3: Où peut-on trouver des contenus biaisés ?</vt:lpstr>
      <vt:lpstr>Q3: Où peut-on trouver des contenus biaisés ?</vt:lpstr>
      <vt:lpstr>Q4: Pourquoi quelqu'un utiliserait-il un langage sensationnaliste ou émotionnel ? </vt:lpstr>
      <vt:lpstr>Q4: Pourquoi quelqu'un utiliserait-il un langage sensationnaliste ou émotionnel ? </vt:lpstr>
      <vt:lpstr>Q5: Le biais par la sélection des sources se produit lorsque :</vt:lpstr>
      <vt:lpstr>Q5: Le biais par la sélection des sources se produit lorsque :</vt:lpstr>
      <vt:lpstr>Q6: Ne pas être conscient des biais/préjugés dans les médias peut vous emmener à : </vt:lpstr>
      <vt:lpstr>Q6: Ne pas être conscient des biais/préjugés dans les médias peut vous emmener à : </vt:lpstr>
      <vt:lpstr>THÈME CLÉ 3</vt:lpstr>
      <vt:lpstr>OBJECTIFS DU CHAPITRE:   </vt:lpstr>
      <vt:lpstr>BULLES DE FILTRES </vt:lpstr>
      <vt:lpstr>CHAMBRES D’ECHO </vt:lpstr>
      <vt:lpstr>LA MÊME HISTOIRE, UNE PERSPECTIVE DIFFÉRENTE</vt:lpstr>
      <vt:lpstr>LA MÊME HISTOIRE, UNE PERSPECTIVE DIFFÉRENTE</vt:lpstr>
      <vt:lpstr>TITRES POSITIFS</vt:lpstr>
      <vt:lpstr>TITRES NEGATIFS </vt:lpstr>
      <vt:lpstr>TITRES NEUTRES</vt:lpstr>
      <vt:lpstr>L'effet "bulle DE FILTRES”</vt:lpstr>
      <vt:lpstr>L'effet "bulle DE FILTRES”</vt:lpstr>
      <vt:lpstr>POINTS CLÉS À RETENIR </vt:lpstr>
      <vt:lpstr>QUIZZ</vt:lpstr>
      <vt:lpstr>Q1: Quel est le principal risque associé aux bulles de filtres ? </vt:lpstr>
      <vt:lpstr>Q1: Quel est le principal risque associé aux bulles de filtres ? </vt:lpstr>
      <vt:lpstr>Q2: Où peut-on trouver des bulles de filtres ? </vt:lpstr>
      <vt:lpstr>Q2: Où peut-on trouver des bulles de filtres ? </vt:lpstr>
      <vt:lpstr>Q3: Comment peut-on "percer" la bulle ? </vt:lpstr>
      <vt:lpstr>Q3: Comment peut-on "percer" la bulle ? </vt:lpstr>
      <vt:lpstr>Q4: Les chambres d’écho sont : </vt:lpstr>
      <vt:lpstr>Q4: Les chambres d’écho sont : </vt:lpstr>
      <vt:lpstr>Q5: Que pourrait-il arriver si nous n'obtenions nos informations qu'auprès de sources qui ont toutes la même opinion sur un sujet ? </vt:lpstr>
      <vt:lpstr>Q5: Que pourrait-il arriver si nous n'obtenions nos informations qu'auprès de sources qui ont toutes la même opinion sur un sujet ? </vt:lpstr>
      <vt:lpstr>THÈME CLÉ 4</vt:lpstr>
      <vt:lpstr>OBJECTIFS DU CHAPITRE:   </vt:lpstr>
      <vt:lpstr>Désinformation</vt:lpstr>
      <vt:lpstr>Présentation PowerPoint</vt:lpstr>
      <vt:lpstr>Présentation PowerPoint</vt:lpstr>
      <vt:lpstr>ActivitÉ – AnalysE ET CRÉATION D’UNE THEORIE COMPLOTISTE</vt:lpstr>
      <vt:lpstr>Désinformation – débat</vt:lpstr>
      <vt:lpstr>Test - évaluation</vt:lpstr>
      <vt:lpstr>Test - évaluation</vt:lpstr>
      <vt:lpstr>Test - évaluation</vt:lpstr>
      <vt:lpstr>Test - évaluation</vt:lpstr>
      <vt:lpstr>Test - évaluation</vt:lpstr>
      <vt:lpstr>Test - évaluation</vt:lpstr>
      <vt:lpstr>Test - évaluation</vt:lpstr>
      <vt:lpstr>Test - évaluation</vt:lpstr>
      <vt:lpstr>Test - évaluation</vt:lpstr>
      <vt:lpstr>Test - évaluation</vt:lpstr>
      <vt:lpstr>Test - évaluation</vt:lpstr>
      <vt:lpstr>Test - évaluation</vt:lpstr>
      <vt:lpstr>Test - évaluation</vt:lpstr>
      <vt:lpstr>Test - évaluation</vt:lpstr>
      <vt:lpstr>Test - évaluation</vt:lpstr>
      <vt:lpstr>Test - évaluation</vt:lpstr>
      <vt:lpstr>THÈME CLÉ 5</vt:lpstr>
      <vt:lpstr>OBJECTIFS DU CHAPITRE:   </vt:lpstr>
      <vt:lpstr>DISCOURS DE HAINE ET  Citoyenneté NUMÉRIQUE </vt:lpstr>
      <vt:lpstr>Présentation PowerPoint</vt:lpstr>
      <vt:lpstr>POINTS CLÉS À RETENIR </vt:lpstr>
      <vt:lpstr>ActivitÉ – Tableau des bonnes et mauvaises pratiques en ligne </vt:lpstr>
      <vt:lpstr>Discours de haine et citoyenneté numérique - débat</vt:lpstr>
      <vt:lpstr>tEST – Évaluation</vt:lpstr>
      <vt:lpstr>tEST – Évaluation</vt:lpstr>
      <vt:lpstr>tEST – Évaluation</vt:lpstr>
      <vt:lpstr>tEST – Évaluation</vt:lpstr>
      <vt:lpstr>tEST – Évaluation</vt:lpstr>
      <vt:lpstr>tEST – Évaluation</vt:lpstr>
      <vt:lpstr>tEST – ÉVALUATION</vt:lpstr>
      <vt:lpstr>tEST – ÉVALUATION</vt:lpstr>
      <vt:lpstr>tEST – ÉVALUATION</vt:lpstr>
      <vt:lpstr>tEST – ÉVALUATION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Antonin DOUSSOT</dc:creator>
  <cp:lastModifiedBy>Sara Thoumine</cp:lastModifiedBy>
  <cp:revision>89</cp:revision>
  <dcterms:created xsi:type="dcterms:W3CDTF">2020-12-09T10:59:29Z</dcterms:created>
  <dcterms:modified xsi:type="dcterms:W3CDTF">2021-02-15T13:32:07Z</dcterms:modified>
</cp:coreProperties>
</file>